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84" r:id="rId3"/>
    <p:sldId id="694" r:id="rId4"/>
    <p:sldId id="999" r:id="rId5"/>
    <p:sldId id="359" r:id="rId6"/>
    <p:sldId id="360" r:id="rId7"/>
    <p:sldId id="361" r:id="rId8"/>
    <p:sldId id="365" r:id="rId9"/>
    <p:sldId id="362" r:id="rId10"/>
    <p:sldId id="366" r:id="rId11"/>
    <p:sldId id="367" r:id="rId12"/>
    <p:sldId id="368" r:id="rId13"/>
    <p:sldId id="363" r:id="rId14"/>
    <p:sldId id="364" r:id="rId15"/>
    <p:sldId id="369" r:id="rId16"/>
    <p:sldId id="302" r:id="rId17"/>
    <p:sldId id="1006" r:id="rId18"/>
    <p:sldId id="303" r:id="rId19"/>
    <p:sldId id="473" r:id="rId20"/>
    <p:sldId id="474" r:id="rId21"/>
    <p:sldId id="475" r:id="rId22"/>
    <p:sldId id="476" r:id="rId23"/>
    <p:sldId id="477" r:id="rId24"/>
    <p:sldId id="478" r:id="rId25"/>
    <p:sldId id="464" r:id="rId26"/>
    <p:sldId id="465" r:id="rId28"/>
    <p:sldId id="466" r:id="rId29"/>
    <p:sldId id="467" r:id="rId30"/>
    <p:sldId id="468" r:id="rId31"/>
    <p:sldId id="469" r:id="rId32"/>
    <p:sldId id="471" r:id="rId33"/>
    <p:sldId id="1007" r:id="rId34"/>
    <p:sldId id="1008" r:id="rId35"/>
    <p:sldId id="490" r:id="rId36"/>
    <p:sldId id="491" r:id="rId37"/>
    <p:sldId id="492" r:id="rId38"/>
    <p:sldId id="493" r:id="rId39"/>
    <p:sldId id="494" r:id="rId40"/>
    <p:sldId id="495" r:id="rId41"/>
    <p:sldId id="496" r:id="rId42"/>
    <p:sldId id="497" r:id="rId43"/>
    <p:sldId id="498" r:id="rId44"/>
    <p:sldId id="499" r:id="rId45"/>
    <p:sldId id="500" r:id="rId46"/>
    <p:sldId id="501" r:id="rId47"/>
    <p:sldId id="502" r:id="rId48"/>
    <p:sldId id="503" r:id="rId49"/>
    <p:sldId id="310" r:id="rId50"/>
    <p:sldId id="308" r:id="rId51"/>
    <p:sldId id="309" r:id="rId52"/>
    <p:sldId id="311" r:id="rId53"/>
    <p:sldId id="385" r:id="rId54"/>
    <p:sldId id="386" r:id="rId55"/>
    <p:sldId id="387" r:id="rId56"/>
    <p:sldId id="388" r:id="rId57"/>
    <p:sldId id="389" r:id="rId58"/>
    <p:sldId id="390" r:id="rId59"/>
    <p:sldId id="391" r:id="rId60"/>
    <p:sldId id="392" r:id="rId61"/>
    <p:sldId id="504" r:id="rId62"/>
    <p:sldId id="505" r:id="rId63"/>
    <p:sldId id="1001" r:id="rId64"/>
    <p:sldId id="507" r:id="rId65"/>
    <p:sldId id="508" r:id="rId66"/>
    <p:sldId id="509" r:id="rId67"/>
    <p:sldId id="510" r:id="rId68"/>
    <p:sldId id="511" r:id="rId69"/>
    <p:sldId id="512" r:id="rId70"/>
    <p:sldId id="513" r:id="rId71"/>
    <p:sldId id="514" r:id="rId72"/>
    <p:sldId id="515" r:id="rId73"/>
    <p:sldId id="312" r:id="rId74"/>
    <p:sldId id="313" r:id="rId75"/>
    <p:sldId id="317" r:id="rId76"/>
    <p:sldId id="314" r:id="rId77"/>
    <p:sldId id="632" r:id="rId78"/>
    <p:sldId id="315" r:id="rId79"/>
    <p:sldId id="318" r:id="rId80"/>
    <p:sldId id="357" r:id="rId81"/>
    <p:sldId id="319" r:id="rId82"/>
    <p:sldId id="320" r:id="rId83"/>
    <p:sldId id="321" r:id="rId84"/>
    <p:sldId id="322" r:id="rId85"/>
    <p:sldId id="358" r:id="rId86"/>
    <p:sldId id="323" r:id="rId87"/>
    <p:sldId id="324" r:id="rId88"/>
    <p:sldId id="325" r:id="rId89"/>
    <p:sldId id="372" r:id="rId90"/>
    <p:sldId id="379" r:id="rId91"/>
    <p:sldId id="373" r:id="rId92"/>
    <p:sldId id="374" r:id="rId93"/>
    <p:sldId id="375" r:id="rId94"/>
    <p:sldId id="376" r:id="rId95"/>
    <p:sldId id="377" r:id="rId96"/>
    <p:sldId id="378" r:id="rId97"/>
    <p:sldId id="384" r:id="rId98"/>
    <p:sldId id="381" r:id="rId99"/>
    <p:sldId id="382" r:id="rId100"/>
    <p:sldId id="1009" r:id="rId101"/>
    <p:sldId id="1010" r:id="rId102"/>
    <p:sldId id="534" r:id="rId103"/>
    <p:sldId id="533" r:id="rId104"/>
    <p:sldId id="535" r:id="rId105"/>
    <p:sldId id="536" r:id="rId106"/>
    <p:sldId id="537" r:id="rId107"/>
    <p:sldId id="538" r:id="rId108"/>
    <p:sldId id="539" r:id="rId109"/>
    <p:sldId id="541" r:id="rId110"/>
    <p:sldId id="542" r:id="rId111"/>
    <p:sldId id="543" r:id="rId112"/>
    <p:sldId id="544" r:id="rId113"/>
    <p:sldId id="540" r:id="rId114"/>
    <p:sldId id="550" r:id="rId115"/>
    <p:sldId id="551" r:id="rId116"/>
    <p:sldId id="552" r:id="rId117"/>
    <p:sldId id="545" r:id="rId118"/>
    <p:sldId id="547" r:id="rId119"/>
    <p:sldId id="548" r:id="rId120"/>
    <p:sldId id="549" r:id="rId121"/>
    <p:sldId id="553" r:id="rId122"/>
    <p:sldId id="554" r:id="rId123"/>
    <p:sldId id="555" r:id="rId124"/>
    <p:sldId id="326" r:id="rId125"/>
    <p:sldId id="472" r:id="rId126"/>
    <p:sldId id="393" r:id="rId127"/>
    <p:sldId id="399" r:id="rId128"/>
    <p:sldId id="394" r:id="rId129"/>
    <p:sldId id="395" r:id="rId130"/>
    <p:sldId id="396" r:id="rId131"/>
    <p:sldId id="401" r:id="rId132"/>
    <p:sldId id="400" r:id="rId133"/>
    <p:sldId id="402" r:id="rId134"/>
    <p:sldId id="403" r:id="rId135"/>
    <p:sldId id="404" r:id="rId136"/>
    <p:sldId id="1004" r:id="rId137"/>
    <p:sldId id="1005" r:id="rId138"/>
    <p:sldId id="405" r:id="rId139"/>
    <p:sldId id="406" r:id="rId140"/>
    <p:sldId id="407" r:id="rId141"/>
    <p:sldId id="408" r:id="rId142"/>
    <p:sldId id="409" r:id="rId143"/>
    <p:sldId id="410" r:id="rId144"/>
    <p:sldId id="411" r:id="rId145"/>
    <p:sldId id="412" r:id="rId146"/>
    <p:sldId id="1003" r:id="rId147"/>
    <p:sldId id="413" r:id="rId148"/>
    <p:sldId id="414" r:id="rId149"/>
    <p:sldId id="419" r:id="rId150"/>
    <p:sldId id="698" r:id="rId151"/>
    <p:sldId id="697" r:id="rId152"/>
    <p:sldId id="416" r:id="rId153"/>
    <p:sldId id="829" r:id="rId154"/>
    <p:sldId id="699" r:id="rId155"/>
    <p:sldId id="700" r:id="rId156"/>
    <p:sldId id="701" r:id="rId157"/>
    <p:sldId id="417" r:id="rId158"/>
    <p:sldId id="418" r:id="rId159"/>
    <p:sldId id="415" r:id="rId160"/>
    <p:sldId id="420" r:id="rId161"/>
    <p:sldId id="421" r:id="rId162"/>
    <p:sldId id="422" r:id="rId163"/>
    <p:sldId id="423" r:id="rId164"/>
    <p:sldId id="424" r:id="rId165"/>
    <p:sldId id="1002" r:id="rId166"/>
    <p:sldId id="425" r:id="rId167"/>
    <p:sldId id="426" r:id="rId168"/>
    <p:sldId id="427" r:id="rId169"/>
    <p:sldId id="428" r:id="rId170"/>
    <p:sldId id="429" r:id="rId171"/>
    <p:sldId id="430" r:id="rId172"/>
    <p:sldId id="431" r:id="rId173"/>
    <p:sldId id="696" r:id="rId174"/>
    <p:sldId id="432" r:id="rId175"/>
    <p:sldId id="1011" r:id="rId176"/>
    <p:sldId id="1012" r:id="rId177"/>
    <p:sldId id="1013" r:id="rId178"/>
    <p:sldId id="1014" r:id="rId179"/>
    <p:sldId id="1015" r:id="rId180"/>
    <p:sldId id="328" r:id="rId181"/>
    <p:sldId id="433" r:id="rId182"/>
    <p:sldId id="434" r:id="rId183"/>
    <p:sldId id="695" r:id="rId184"/>
    <p:sldId id="435" r:id="rId185"/>
    <p:sldId id="436" r:id="rId186"/>
    <p:sldId id="437" r:id="rId187"/>
    <p:sldId id="438" r:id="rId188"/>
    <p:sldId id="440" r:id="rId189"/>
    <p:sldId id="441" r:id="rId190"/>
    <p:sldId id="443" r:id="rId191"/>
    <p:sldId id="442" r:id="rId192"/>
    <p:sldId id="439" r:id="rId193"/>
    <p:sldId id="444" r:id="rId194"/>
    <p:sldId id="450" r:id="rId195"/>
    <p:sldId id="445" r:id="rId196"/>
    <p:sldId id="446" r:id="rId197"/>
    <p:sldId id="447" r:id="rId198"/>
    <p:sldId id="448" r:id="rId199"/>
    <p:sldId id="702" r:id="rId200"/>
    <p:sldId id="449" r:id="rId201"/>
    <p:sldId id="451" r:id="rId202"/>
    <p:sldId id="452" r:id="rId203"/>
    <p:sldId id="453" r:id="rId204"/>
    <p:sldId id="454" r:id="rId205"/>
    <p:sldId id="455" r:id="rId206"/>
    <p:sldId id="628" r:id="rId207"/>
    <p:sldId id="629" r:id="rId208"/>
    <p:sldId id="630" r:id="rId209"/>
    <p:sldId id="631" r:id="rId210"/>
    <p:sldId id="627" r:id="rId211"/>
    <p:sldId id="637" r:id="rId212"/>
    <p:sldId id="633" r:id="rId213"/>
    <p:sldId id="634" r:id="rId214"/>
    <p:sldId id="635" r:id="rId215"/>
    <p:sldId id="638" r:id="rId216"/>
    <p:sldId id="639" r:id="rId217"/>
    <p:sldId id="640" r:id="rId218"/>
    <p:sldId id="641" r:id="rId219"/>
    <p:sldId id="642" r:id="rId220"/>
    <p:sldId id="643" r:id="rId221"/>
    <p:sldId id="644" r:id="rId222"/>
    <p:sldId id="645" r:id="rId223"/>
    <p:sldId id="652" r:id="rId224"/>
    <p:sldId id="649" r:id="rId225"/>
    <p:sldId id="650" r:id="rId226"/>
    <p:sldId id="653" r:id="rId227"/>
    <p:sldId id="651" r:id="rId228"/>
    <p:sldId id="646" r:id="rId229"/>
    <p:sldId id="654" r:id="rId230"/>
    <p:sldId id="655" r:id="rId231"/>
    <p:sldId id="656" r:id="rId232"/>
    <p:sldId id="657" r:id="rId233"/>
    <p:sldId id="658" r:id="rId234"/>
    <p:sldId id="647" r:id="rId235"/>
    <p:sldId id="648" r:id="rId236"/>
    <p:sldId id="458" r:id="rId237"/>
    <p:sldId id="516" r:id="rId238"/>
    <p:sldId id="517" r:id="rId239"/>
    <p:sldId id="518" r:id="rId240"/>
    <p:sldId id="521" r:id="rId241"/>
    <p:sldId id="519" r:id="rId242"/>
    <p:sldId id="520" r:id="rId243"/>
    <p:sldId id="522" r:id="rId244"/>
    <p:sldId id="524" r:id="rId245"/>
    <p:sldId id="525" r:id="rId246"/>
    <p:sldId id="526" r:id="rId247"/>
    <p:sldId id="527" r:id="rId248"/>
    <p:sldId id="523" r:id="rId249"/>
    <p:sldId id="532" r:id="rId250"/>
    <p:sldId id="808" r:id="rId251"/>
    <p:sldId id="809" r:id="rId252"/>
    <p:sldId id="810" r:id="rId253"/>
    <p:sldId id="811" r:id="rId254"/>
    <p:sldId id="812" r:id="rId255"/>
    <p:sldId id="813" r:id="rId256"/>
    <p:sldId id="814" r:id="rId257"/>
    <p:sldId id="815" r:id="rId258"/>
    <p:sldId id="816" r:id="rId259"/>
    <p:sldId id="817" r:id="rId260"/>
    <p:sldId id="818" r:id="rId261"/>
    <p:sldId id="819" r:id="rId262"/>
    <p:sldId id="821" r:id="rId263"/>
    <p:sldId id="822" r:id="rId264"/>
    <p:sldId id="823" r:id="rId265"/>
    <p:sldId id="824" r:id="rId266"/>
    <p:sldId id="825" r:id="rId267"/>
    <p:sldId id="826" r:id="rId268"/>
    <p:sldId id="827" r:id="rId269"/>
    <p:sldId id="828" r:id="rId270"/>
    <p:sldId id="460" r:id="rId271"/>
    <p:sldId id="480" r:id="rId272"/>
    <p:sldId id="481" r:id="rId273"/>
    <p:sldId id="482" r:id="rId274"/>
    <p:sldId id="483" r:id="rId275"/>
    <p:sldId id="484" r:id="rId276"/>
    <p:sldId id="485" r:id="rId277"/>
    <p:sldId id="486" r:id="rId278"/>
    <p:sldId id="487" r:id="rId279"/>
    <p:sldId id="556" r:id="rId280"/>
    <p:sldId id="557" r:id="rId281"/>
    <p:sldId id="560" r:id="rId282"/>
    <p:sldId id="561" r:id="rId283"/>
    <p:sldId id="562" r:id="rId284"/>
    <p:sldId id="559" r:id="rId285"/>
    <p:sldId id="563" r:id="rId286"/>
    <p:sldId id="564" r:id="rId287"/>
    <p:sldId id="565" r:id="rId288"/>
    <p:sldId id="567" r:id="rId289"/>
    <p:sldId id="568" r:id="rId290"/>
    <p:sldId id="569" r:id="rId291"/>
    <p:sldId id="566" r:id="rId292"/>
    <p:sldId id="570" r:id="rId293"/>
    <p:sldId id="571" r:id="rId294"/>
    <p:sldId id="572" r:id="rId295"/>
    <p:sldId id="573" r:id="rId296"/>
    <p:sldId id="575" r:id="rId297"/>
    <p:sldId id="576" r:id="rId298"/>
    <p:sldId id="577" r:id="rId299"/>
    <p:sldId id="578" r:id="rId300"/>
    <p:sldId id="579" r:id="rId301"/>
    <p:sldId id="580" r:id="rId302"/>
    <p:sldId id="581" r:id="rId303"/>
    <p:sldId id="582" r:id="rId304"/>
    <p:sldId id="583" r:id="rId305"/>
    <p:sldId id="584" r:id="rId306"/>
    <p:sldId id="585" r:id="rId307"/>
    <p:sldId id="586" r:id="rId308"/>
    <p:sldId id="587" r:id="rId309"/>
    <p:sldId id="588" r:id="rId310"/>
    <p:sldId id="589" r:id="rId311"/>
    <p:sldId id="574" r:id="rId312"/>
    <p:sldId id="591" r:id="rId313"/>
    <p:sldId id="590" r:id="rId314"/>
    <p:sldId id="592" r:id="rId315"/>
    <p:sldId id="593" r:id="rId316"/>
    <p:sldId id="595" r:id="rId317"/>
    <p:sldId id="596" r:id="rId318"/>
    <p:sldId id="594" r:id="rId319"/>
    <p:sldId id="597" r:id="rId320"/>
    <p:sldId id="599" r:id="rId321"/>
    <p:sldId id="600" r:id="rId322"/>
    <p:sldId id="601" r:id="rId323"/>
    <p:sldId id="606" r:id="rId324"/>
    <p:sldId id="607" r:id="rId325"/>
    <p:sldId id="608" r:id="rId326"/>
    <p:sldId id="604" r:id="rId327"/>
    <p:sldId id="605" r:id="rId328"/>
    <p:sldId id="609" r:id="rId329"/>
    <p:sldId id="611" r:id="rId330"/>
    <p:sldId id="612" r:id="rId331"/>
    <p:sldId id="613" r:id="rId332"/>
    <p:sldId id="614" r:id="rId333"/>
    <p:sldId id="615" r:id="rId334"/>
    <p:sldId id="616" r:id="rId335"/>
    <p:sldId id="617" r:id="rId336"/>
    <p:sldId id="618" r:id="rId337"/>
    <p:sldId id="620" r:id="rId338"/>
    <p:sldId id="621" r:id="rId339"/>
    <p:sldId id="610" r:id="rId340"/>
    <p:sldId id="623" r:id="rId341"/>
    <p:sldId id="622" r:id="rId342"/>
    <p:sldId id="619" r:id="rId343"/>
    <p:sldId id="625" r:id="rId344"/>
    <p:sldId id="626" r:id="rId345"/>
    <p:sldId id="659" r:id="rId346"/>
    <p:sldId id="830" r:id="rId347"/>
    <p:sldId id="624" r:id="rId348"/>
    <p:sldId id="661" r:id="rId349"/>
    <p:sldId id="662" r:id="rId350"/>
    <p:sldId id="664" r:id="rId351"/>
    <p:sldId id="665" r:id="rId352"/>
    <p:sldId id="666" r:id="rId353"/>
    <p:sldId id="667" r:id="rId354"/>
    <p:sldId id="668" r:id="rId355"/>
    <p:sldId id="669" r:id="rId356"/>
    <p:sldId id="663" r:id="rId357"/>
    <p:sldId id="670" r:id="rId358"/>
    <p:sldId id="671" r:id="rId359"/>
    <p:sldId id="672" r:id="rId360"/>
    <p:sldId id="673" r:id="rId361"/>
    <p:sldId id="674" r:id="rId362"/>
    <p:sldId id="675" r:id="rId363"/>
    <p:sldId id="676" r:id="rId364"/>
    <p:sldId id="679" r:id="rId365"/>
    <p:sldId id="680" r:id="rId366"/>
    <p:sldId id="677" r:id="rId367"/>
    <p:sldId id="681" r:id="rId368"/>
    <p:sldId id="682" r:id="rId369"/>
    <p:sldId id="683" r:id="rId370"/>
    <p:sldId id="684" r:id="rId371"/>
    <p:sldId id="685" r:id="rId372"/>
    <p:sldId id="678" r:id="rId373"/>
    <p:sldId id="703" r:id="rId374"/>
    <p:sldId id="704" r:id="rId375"/>
    <p:sldId id="705" r:id="rId376"/>
    <p:sldId id="706" r:id="rId377"/>
    <p:sldId id="707" r:id="rId378"/>
    <p:sldId id="708" r:id="rId379"/>
    <p:sldId id="709" r:id="rId380"/>
    <p:sldId id="710" r:id="rId381"/>
    <p:sldId id="711" r:id="rId382"/>
    <p:sldId id="712" r:id="rId383"/>
    <p:sldId id="713" r:id="rId384"/>
    <p:sldId id="714" r:id="rId385"/>
    <p:sldId id="715" r:id="rId386"/>
    <p:sldId id="716" r:id="rId387"/>
    <p:sldId id="717" r:id="rId388"/>
    <p:sldId id="726" r:id="rId389"/>
    <p:sldId id="727" r:id="rId390"/>
    <p:sldId id="724" r:id="rId391"/>
    <p:sldId id="728" r:id="rId392"/>
    <p:sldId id="729" r:id="rId393"/>
    <p:sldId id="718" r:id="rId394"/>
    <p:sldId id="730" r:id="rId395"/>
    <p:sldId id="725" r:id="rId396"/>
    <p:sldId id="719" r:id="rId397"/>
    <p:sldId id="720" r:id="rId398"/>
    <p:sldId id="721" r:id="rId399"/>
    <p:sldId id="722" r:id="rId400"/>
    <p:sldId id="723" r:id="rId401"/>
    <p:sldId id="731" r:id="rId402"/>
    <p:sldId id="732" r:id="rId403"/>
    <p:sldId id="733" r:id="rId404"/>
    <p:sldId id="740" r:id="rId405"/>
    <p:sldId id="734" r:id="rId406"/>
    <p:sldId id="735" r:id="rId407"/>
    <p:sldId id="736" r:id="rId408"/>
    <p:sldId id="737" r:id="rId409"/>
    <p:sldId id="738" r:id="rId410"/>
    <p:sldId id="741" r:id="rId411"/>
    <p:sldId id="739" r:id="rId412"/>
    <p:sldId id="742" r:id="rId413"/>
    <p:sldId id="744" r:id="rId414"/>
    <p:sldId id="745" r:id="rId415"/>
    <p:sldId id="746" r:id="rId416"/>
    <p:sldId id="748" r:id="rId417"/>
    <p:sldId id="749" r:id="rId418"/>
    <p:sldId id="750" r:id="rId419"/>
    <p:sldId id="755" r:id="rId420"/>
    <p:sldId id="756" r:id="rId421"/>
    <p:sldId id="757" r:id="rId422"/>
    <p:sldId id="758" r:id="rId423"/>
    <p:sldId id="759" r:id="rId424"/>
    <p:sldId id="760" r:id="rId425"/>
    <p:sldId id="761" r:id="rId426"/>
    <p:sldId id="762" r:id="rId427"/>
    <p:sldId id="763" r:id="rId428"/>
    <p:sldId id="765" r:id="rId429"/>
    <p:sldId id="766" r:id="rId430"/>
    <p:sldId id="767" r:id="rId431"/>
    <p:sldId id="768" r:id="rId432"/>
    <p:sldId id="769" r:id="rId433"/>
    <p:sldId id="770" r:id="rId434"/>
    <p:sldId id="771" r:id="rId435"/>
    <p:sldId id="772" r:id="rId436"/>
    <p:sldId id="773" r:id="rId437"/>
    <p:sldId id="774" r:id="rId438"/>
    <p:sldId id="775" r:id="rId439"/>
    <p:sldId id="780" r:id="rId440"/>
    <p:sldId id="776" r:id="rId441"/>
    <p:sldId id="777" r:id="rId442"/>
    <p:sldId id="778" r:id="rId443"/>
    <p:sldId id="779" r:id="rId444"/>
    <p:sldId id="781" r:id="rId445"/>
    <p:sldId id="782" r:id="rId446"/>
    <p:sldId id="785" r:id="rId447"/>
    <p:sldId id="783" r:id="rId448"/>
    <p:sldId id="784" r:id="rId449"/>
    <p:sldId id="751" r:id="rId450"/>
    <p:sldId id="787" r:id="rId451"/>
    <p:sldId id="786" r:id="rId452"/>
    <p:sldId id="788" r:id="rId453"/>
    <p:sldId id="789" r:id="rId454"/>
    <p:sldId id="790" r:id="rId455"/>
    <p:sldId id="791" r:id="rId456"/>
    <p:sldId id="792" r:id="rId457"/>
    <p:sldId id="747" r:id="rId458"/>
    <p:sldId id="997" r:id="rId459"/>
    <p:sldId id="996" r:id="rId460"/>
    <p:sldId id="998" r:id="rId461"/>
    <p:sldId id="686" r:id="rId462"/>
    <p:sldId id="752" r:id="rId463"/>
    <p:sldId id="753" r:id="rId464"/>
    <p:sldId id="793" r:id="rId465"/>
    <p:sldId id="794" r:id="rId466"/>
    <p:sldId id="795" r:id="rId467"/>
    <p:sldId id="796" r:id="rId468"/>
    <p:sldId id="797" r:id="rId469"/>
    <p:sldId id="798" r:id="rId470"/>
    <p:sldId id="799" r:id="rId471"/>
    <p:sldId id="800" r:id="rId472"/>
    <p:sldId id="801" r:id="rId473"/>
    <p:sldId id="802" r:id="rId474"/>
    <p:sldId id="803" r:id="rId475"/>
    <p:sldId id="804" r:id="rId476"/>
    <p:sldId id="805" r:id="rId477"/>
    <p:sldId id="806" r:id="rId478"/>
    <p:sldId id="754" r:id="rId479"/>
    <p:sldId id="1000" r:id="rId480"/>
    <p:sldId id="807" r:id="rId481"/>
    <p:sldId id="831" r:id="rId482"/>
    <p:sldId id="832" r:id="rId483"/>
    <p:sldId id="833" r:id="rId484"/>
    <p:sldId id="834" r:id="rId485"/>
    <p:sldId id="835" r:id="rId486"/>
    <p:sldId id="836" r:id="rId487"/>
    <p:sldId id="837" r:id="rId488"/>
    <p:sldId id="838" r:id="rId489"/>
    <p:sldId id="839" r:id="rId490"/>
    <p:sldId id="840" r:id="rId491"/>
    <p:sldId id="841" r:id="rId492"/>
    <p:sldId id="842" r:id="rId493"/>
    <p:sldId id="843" r:id="rId494"/>
    <p:sldId id="844" r:id="rId495"/>
    <p:sldId id="845" r:id="rId496"/>
    <p:sldId id="846" r:id="rId497"/>
    <p:sldId id="847" r:id="rId498"/>
    <p:sldId id="848" r:id="rId499"/>
    <p:sldId id="849" r:id="rId500"/>
    <p:sldId id="850" r:id="rId501"/>
    <p:sldId id="851" r:id="rId502"/>
    <p:sldId id="852" r:id="rId503"/>
    <p:sldId id="853" r:id="rId504"/>
    <p:sldId id="854" r:id="rId505"/>
    <p:sldId id="855" r:id="rId506"/>
    <p:sldId id="856" r:id="rId507"/>
    <p:sldId id="857" r:id="rId508"/>
    <p:sldId id="887" r:id="rId509"/>
    <p:sldId id="858" r:id="rId510"/>
    <p:sldId id="859" r:id="rId511"/>
    <p:sldId id="861" r:id="rId512"/>
    <p:sldId id="862" r:id="rId513"/>
    <p:sldId id="863" r:id="rId514"/>
    <p:sldId id="864" r:id="rId515"/>
    <p:sldId id="860" r:id="rId516"/>
    <p:sldId id="865" r:id="rId517"/>
    <p:sldId id="866" r:id="rId518"/>
    <p:sldId id="867" r:id="rId519"/>
    <p:sldId id="868" r:id="rId520"/>
    <p:sldId id="869" r:id="rId521"/>
    <p:sldId id="870" r:id="rId522"/>
    <p:sldId id="871" r:id="rId523"/>
    <p:sldId id="872" r:id="rId524"/>
    <p:sldId id="873" r:id="rId525"/>
    <p:sldId id="874" r:id="rId526"/>
    <p:sldId id="875" r:id="rId527"/>
    <p:sldId id="876" r:id="rId528"/>
    <p:sldId id="877" r:id="rId529"/>
    <p:sldId id="878" r:id="rId530"/>
    <p:sldId id="879" r:id="rId531"/>
    <p:sldId id="880" r:id="rId532"/>
    <p:sldId id="881" r:id="rId533"/>
    <p:sldId id="899" r:id="rId534"/>
    <p:sldId id="882" r:id="rId535"/>
    <p:sldId id="883" r:id="rId536"/>
    <p:sldId id="884" r:id="rId537"/>
    <p:sldId id="885" r:id="rId538"/>
    <p:sldId id="886" r:id="rId539"/>
    <p:sldId id="888" r:id="rId540"/>
    <p:sldId id="889" r:id="rId541"/>
    <p:sldId id="890" r:id="rId542"/>
    <p:sldId id="891" r:id="rId543"/>
    <p:sldId id="892" r:id="rId544"/>
    <p:sldId id="893" r:id="rId545"/>
    <p:sldId id="894" r:id="rId546"/>
    <p:sldId id="895" r:id="rId547"/>
    <p:sldId id="896" r:id="rId548"/>
    <p:sldId id="897" r:id="rId549"/>
    <p:sldId id="898" r:id="rId550"/>
    <p:sldId id="900" r:id="rId551"/>
    <p:sldId id="901" r:id="rId552"/>
    <p:sldId id="902" r:id="rId553"/>
    <p:sldId id="903" r:id="rId554"/>
    <p:sldId id="904" r:id="rId555"/>
    <p:sldId id="905" r:id="rId556"/>
    <p:sldId id="906" r:id="rId557"/>
    <p:sldId id="907" r:id="rId558"/>
    <p:sldId id="908" r:id="rId559"/>
    <p:sldId id="910" r:id="rId560"/>
    <p:sldId id="911" r:id="rId561"/>
    <p:sldId id="912" r:id="rId562"/>
    <p:sldId id="913" r:id="rId563"/>
    <p:sldId id="914" r:id="rId564"/>
    <p:sldId id="915" r:id="rId565"/>
    <p:sldId id="916" r:id="rId566"/>
    <p:sldId id="917" r:id="rId567"/>
    <p:sldId id="918" r:id="rId568"/>
    <p:sldId id="919" r:id="rId569"/>
    <p:sldId id="920" r:id="rId570"/>
    <p:sldId id="942" r:id="rId571"/>
    <p:sldId id="909" r:id="rId572"/>
    <p:sldId id="921" r:id="rId573"/>
    <p:sldId id="922" r:id="rId574"/>
    <p:sldId id="923" r:id="rId575"/>
    <p:sldId id="924" r:id="rId576"/>
    <p:sldId id="925" r:id="rId577"/>
    <p:sldId id="926" r:id="rId578"/>
    <p:sldId id="943" r:id="rId579"/>
    <p:sldId id="927" r:id="rId580"/>
    <p:sldId id="928" r:id="rId581"/>
    <p:sldId id="929" r:id="rId582"/>
    <p:sldId id="930" r:id="rId583"/>
    <p:sldId id="931" r:id="rId584"/>
    <p:sldId id="932" r:id="rId585"/>
    <p:sldId id="933" r:id="rId586"/>
    <p:sldId id="934" r:id="rId587"/>
    <p:sldId id="935" r:id="rId588"/>
    <p:sldId id="936" r:id="rId589"/>
    <p:sldId id="937" r:id="rId590"/>
    <p:sldId id="938" r:id="rId591"/>
    <p:sldId id="939" r:id="rId592"/>
    <p:sldId id="940" r:id="rId593"/>
    <p:sldId id="941" r:id="rId594"/>
    <p:sldId id="944" r:id="rId595"/>
    <p:sldId id="945" r:id="rId596"/>
    <p:sldId id="946" r:id="rId597"/>
    <p:sldId id="947" r:id="rId598"/>
    <p:sldId id="948" r:id="rId599"/>
    <p:sldId id="949" r:id="rId600"/>
    <p:sldId id="950" r:id="rId601"/>
    <p:sldId id="951" r:id="rId602"/>
    <p:sldId id="952" r:id="rId603"/>
    <p:sldId id="953" r:id="rId604"/>
    <p:sldId id="954" r:id="rId605"/>
    <p:sldId id="955" r:id="rId606"/>
    <p:sldId id="956" r:id="rId607"/>
    <p:sldId id="957" r:id="rId608"/>
    <p:sldId id="958" r:id="rId609"/>
    <p:sldId id="959" r:id="rId610"/>
    <p:sldId id="960" r:id="rId611"/>
    <p:sldId id="961" r:id="rId612"/>
    <p:sldId id="962" r:id="rId613"/>
    <p:sldId id="963" r:id="rId614"/>
    <p:sldId id="964" r:id="rId615"/>
    <p:sldId id="965" r:id="rId616"/>
    <p:sldId id="967" r:id="rId617"/>
    <p:sldId id="966" r:id="rId618"/>
    <p:sldId id="968" r:id="rId619"/>
    <p:sldId id="969" r:id="rId620"/>
    <p:sldId id="970" r:id="rId621"/>
    <p:sldId id="971" r:id="rId622"/>
    <p:sldId id="972" r:id="rId623"/>
    <p:sldId id="973" r:id="rId624"/>
    <p:sldId id="974" r:id="rId625"/>
    <p:sldId id="975" r:id="rId626"/>
    <p:sldId id="976" r:id="rId627"/>
    <p:sldId id="977" r:id="rId628"/>
    <p:sldId id="978" r:id="rId629"/>
    <p:sldId id="979" r:id="rId630"/>
    <p:sldId id="980" r:id="rId631"/>
    <p:sldId id="981" r:id="rId632"/>
    <p:sldId id="982" r:id="rId633"/>
    <p:sldId id="983" r:id="rId634"/>
    <p:sldId id="984" r:id="rId635"/>
    <p:sldId id="985" r:id="rId636"/>
    <p:sldId id="986" r:id="rId637"/>
    <p:sldId id="987" r:id="rId638"/>
    <p:sldId id="988" r:id="rId639"/>
    <p:sldId id="989" r:id="rId640"/>
    <p:sldId id="990" r:id="rId641"/>
    <p:sldId id="991" r:id="rId642"/>
    <p:sldId id="992" r:id="rId643"/>
    <p:sldId id="993" r:id="rId644"/>
    <p:sldId id="994" r:id="rId645"/>
    <p:sldId id="995" r:id="rId646"/>
    <p:sldId id="274" r:id="rId6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B9935D3-B07A-4E08-B3F0-835DC90159B7}">
          <p14:sldIdLst>
            <p14:sldId id="284"/>
            <p14:sldId id="694"/>
            <p14:sldId id="999"/>
          </p14:sldIdLst>
        </p14:section>
        <p14:section name="Introduction on Business Intelligence" id="{87EA6597-A1AF-40DC-9931-B6A81603550A}">
          <p14:sldIdLst>
            <p14:sldId id="359"/>
            <p14:sldId id="360"/>
            <p14:sldId id="361"/>
            <p14:sldId id="365"/>
            <p14:sldId id="362"/>
            <p14:sldId id="366"/>
            <p14:sldId id="367"/>
            <p14:sldId id="368"/>
            <p14:sldId id="363"/>
            <p14:sldId id="364"/>
            <p14:sldId id="369"/>
            <p14:sldId id="302"/>
            <p14:sldId id="1006"/>
            <p14:sldId id="303"/>
          </p14:sldIdLst>
        </p14:section>
        <p14:section name="The Power BI Service" id="{48A170CB-CE7B-4506-B07B-F71D33B7507E}">
          <p14:sldIdLst>
            <p14:sldId id="473"/>
            <p14:sldId id="474"/>
            <p14:sldId id="475"/>
            <p14:sldId id="476"/>
            <p14:sldId id="477"/>
            <p14:sldId id="478"/>
          </p14:sldIdLst>
        </p14:section>
        <p14:section name="Data Modeling Fundamentals" id="{86BAD277-FB2D-45B2-8CF5-1A7A124852E8}">
          <p14:sldIdLst>
            <p14:sldId id="464"/>
            <p14:sldId id="465"/>
            <p14:sldId id="466"/>
            <p14:sldId id="467"/>
            <p14:sldId id="468"/>
          </p14:sldIdLst>
        </p14:section>
        <p14:section name="Understanding Power BI Desktop" id="{F243CBD8-C771-486C-BD37-585D989516FF}">
          <p14:sldIdLst>
            <p14:sldId id="469"/>
            <p14:sldId id="471"/>
          </p14:sldIdLst>
        </p14:section>
        <p14:section name="Understanding Power BI Visualizations" id="{7255909B-6573-46B7-B232-AFAF50A57587}">
          <p14:sldIdLst>
            <p14:sldId id="1007"/>
            <p14:sldId id="1008"/>
            <p14:sldId id="490"/>
            <p14:sldId id="491"/>
            <p14:sldId id="492"/>
            <p14:sldId id="493"/>
            <p14:sldId id="494"/>
            <p14:sldId id="495"/>
            <p14:sldId id="496"/>
            <p14:sldId id="497"/>
            <p14:sldId id="498"/>
            <p14:sldId id="499"/>
            <p14:sldId id="500"/>
            <p14:sldId id="501"/>
            <p14:sldId id="502"/>
            <p14:sldId id="503"/>
          </p14:sldIdLst>
        </p14:section>
        <p14:section name="Microsoft Power BI interface" id="{4923A06A-C15B-42E1-8A13-FFABEBD4161A}">
          <p14:sldIdLst>
            <p14:sldId id="310"/>
            <p14:sldId id="308"/>
            <p14:sldId id="309"/>
            <p14:sldId id="311"/>
            <p14:sldId id="385"/>
            <p14:sldId id="386"/>
            <p14:sldId id="387"/>
            <p14:sldId id="388"/>
            <p14:sldId id="389"/>
            <p14:sldId id="390"/>
            <p14:sldId id="391"/>
            <p14:sldId id="392"/>
          </p14:sldIdLst>
        </p14:section>
        <p14:section name="Working with Power BI Reports" id="{93FFC525-0CC6-4FE8-B2C5-6B95895B645C}">
          <p14:sldIdLst>
            <p14:sldId id="504"/>
            <p14:sldId id="505"/>
            <p14:sldId id="1001"/>
            <p14:sldId id="507"/>
            <p14:sldId id="508"/>
            <p14:sldId id="509"/>
            <p14:sldId id="510"/>
            <p14:sldId id="511"/>
            <p14:sldId id="512"/>
            <p14:sldId id="513"/>
            <p14:sldId id="514"/>
            <p14:sldId id="515"/>
          </p14:sldIdLst>
        </p14:section>
        <p14:section name="Generating data" id="{93DAD37C-56FF-4099-9EBB-9403F96DEA2A}">
          <p14:sldIdLst>
            <p14:sldId id="312"/>
            <p14:sldId id="313"/>
            <p14:sldId id="317"/>
            <p14:sldId id="314"/>
          </p14:sldIdLst>
        </p14:section>
        <p14:section name="Creating visualizations" id="{86E79E9E-EBDC-419A-ACE6-8437EB6449D4}">
          <p14:sldIdLst>
            <p14:sldId id="632"/>
            <p14:sldId id="315"/>
            <p14:sldId id="318"/>
            <p14:sldId id="357"/>
            <p14:sldId id="319"/>
            <p14:sldId id="320"/>
            <p14:sldId id="321"/>
            <p14:sldId id="322"/>
            <p14:sldId id="358"/>
            <p14:sldId id="323"/>
            <p14:sldId id="324"/>
            <p14:sldId id="325"/>
            <p14:sldId id="372"/>
            <p14:sldId id="379"/>
            <p14:sldId id="373"/>
            <p14:sldId id="374"/>
            <p14:sldId id="375"/>
            <p14:sldId id="376"/>
            <p14:sldId id="377"/>
            <p14:sldId id="378"/>
            <p14:sldId id="384"/>
            <p14:sldId id="381"/>
            <p14:sldId id="382"/>
          </p14:sldIdLst>
        </p14:section>
        <p14:section name="Another example" id="{91D85F90-FCDE-4A15-8C1B-64B33407593B}">
          <p14:sldIdLst>
            <p14:sldId id="1009"/>
            <p14:sldId id="1010"/>
          </p14:sldIdLst>
        </p14:section>
        <p14:section name="Assignment" id="{C4023985-ED42-49F7-A531-4A456BD9E672}">
          <p14:sldIdLst>
            <p14:sldId id="534"/>
          </p14:sldIdLst>
        </p14:section>
        <p14:section name="Planning Projects with Power BI" id="{41CA9CFC-AEF7-4518-92BF-BC9B0334CDC4}">
          <p14:sldIdLst>
            <p14:sldId id="533"/>
            <p14:sldId id="535"/>
            <p14:sldId id="536"/>
            <p14:sldId id="537"/>
            <p14:sldId id="538"/>
            <p14:sldId id="539"/>
            <p14:sldId id="541"/>
            <p14:sldId id="542"/>
            <p14:sldId id="543"/>
            <p14:sldId id="544"/>
            <p14:sldId id="540"/>
            <p14:sldId id="550"/>
            <p14:sldId id="551"/>
            <p14:sldId id="552"/>
            <p14:sldId id="545"/>
          </p14:sldIdLst>
        </p14:section>
        <p14:section name="Explaining the example scenario" id="{15960F2E-E924-4C79-BEC3-B95EED2A1D20}">
          <p14:sldIdLst>
            <p14:sldId id="547"/>
            <p14:sldId id="548"/>
            <p14:sldId id="549"/>
            <p14:sldId id="553"/>
            <p14:sldId id="554"/>
            <p14:sldId id="555"/>
          </p14:sldIdLst>
        </p14:section>
        <p14:section name="Connecting to and transforming data" id="{652F0866-23E7-4C49-9CF6-9092C261CDDC}">
          <p14:sldIdLst>
            <p14:sldId id="326"/>
            <p14:sldId id="472"/>
            <p14:sldId id="393"/>
            <p14:sldId id="399"/>
            <p14:sldId id="394"/>
            <p14:sldId id="395"/>
            <p14:sldId id="396"/>
            <p14:sldId id="401"/>
            <p14:sldId id="400"/>
            <p14:sldId id="402"/>
            <p14:sldId id="403"/>
            <p14:sldId id="404"/>
            <p14:sldId id="1004"/>
            <p14:sldId id="1005"/>
            <p14:sldId id="405"/>
            <p14:sldId id="406"/>
            <p14:sldId id="407"/>
            <p14:sldId id="408"/>
            <p14:sldId id="409"/>
            <p14:sldId id="410"/>
            <p14:sldId id="411"/>
            <p14:sldId id="412"/>
            <p14:sldId id="1003"/>
            <p14:sldId id="413"/>
            <p14:sldId id="414"/>
            <p14:sldId id="419"/>
            <p14:sldId id="698"/>
            <p14:sldId id="697"/>
            <p14:sldId id="416"/>
            <p14:sldId id="829"/>
            <p14:sldId id="699"/>
            <p14:sldId id="700"/>
            <p14:sldId id="701"/>
            <p14:sldId id="417"/>
            <p14:sldId id="418"/>
            <p14:sldId id="415"/>
            <p14:sldId id="420"/>
            <p14:sldId id="421"/>
            <p14:sldId id="422"/>
            <p14:sldId id="423"/>
            <p14:sldId id="424"/>
            <p14:sldId id="1002"/>
            <p14:sldId id="425"/>
            <p14:sldId id="426"/>
            <p14:sldId id="427"/>
            <p14:sldId id="428"/>
            <p14:sldId id="429"/>
            <p14:sldId id="430"/>
            <p14:sldId id="431"/>
            <p14:sldId id="696"/>
            <p14:sldId id="432"/>
            <p14:sldId id="1011"/>
            <p14:sldId id="1012"/>
            <p14:sldId id="1013"/>
            <p14:sldId id="1014"/>
            <p14:sldId id="1015"/>
          </p14:sldIdLst>
        </p14:section>
        <p14:section name="Creating data models and calculation" id="{A9AC7F22-3A9B-4412-9C98-4E379C6FCFF1}">
          <p14:sldIdLst>
            <p14:sldId id="328"/>
            <p14:sldId id="433"/>
            <p14:sldId id="434"/>
            <p14:sldId id="695"/>
            <p14:sldId id="435"/>
            <p14:sldId id="436"/>
            <p14:sldId id="437"/>
            <p14:sldId id="438"/>
            <p14:sldId id="440"/>
            <p14:sldId id="441"/>
            <p14:sldId id="443"/>
            <p14:sldId id="442"/>
          </p14:sldIdLst>
        </p14:section>
        <p14:section name="Creating calculations" id="{DA04A5D1-6E42-4446-89AC-934A350AE5B3}">
          <p14:sldIdLst>
            <p14:sldId id="439"/>
            <p14:sldId id="444"/>
            <p14:sldId id="450"/>
            <p14:sldId id="445"/>
            <p14:sldId id="446"/>
            <p14:sldId id="447"/>
            <p14:sldId id="448"/>
            <p14:sldId id="702"/>
            <p14:sldId id="449"/>
            <p14:sldId id="451"/>
            <p14:sldId id="452"/>
            <p14:sldId id="453"/>
            <p14:sldId id="454"/>
            <p14:sldId id="455"/>
            <p14:sldId id="628"/>
            <p14:sldId id="629"/>
            <p14:sldId id="630"/>
            <p14:sldId id="631"/>
            <p14:sldId id="627"/>
            <p14:sldId id="637"/>
            <p14:sldId id="633"/>
            <p14:sldId id="634"/>
            <p14:sldId id="635"/>
            <p14:sldId id="638"/>
            <p14:sldId id="639"/>
            <p14:sldId id="640"/>
            <p14:sldId id="641"/>
            <p14:sldId id="642"/>
            <p14:sldId id="643"/>
            <p14:sldId id="644"/>
          </p14:sldIdLst>
        </p14:section>
        <p14:section name="Checking and troubleshooting calculations" id="{176987CA-725B-49F6-91A2-25B0065DD3F9}">
          <p14:sldIdLst>
            <p14:sldId id="645"/>
            <p14:sldId id="652"/>
            <p14:sldId id="649"/>
            <p14:sldId id="650"/>
            <p14:sldId id="653"/>
            <p14:sldId id="651"/>
            <p14:sldId id="646"/>
            <p14:sldId id="654"/>
            <p14:sldId id="655"/>
            <p14:sldId id="656"/>
            <p14:sldId id="657"/>
            <p14:sldId id="658"/>
            <p14:sldId id="647"/>
            <p14:sldId id="648"/>
          </p14:sldIdLst>
        </p14:section>
        <p14:section name="Unlocking Insights" id="{6BD60D4E-4C8C-4C56-8815-353A757C2563}">
          <p14:sldIdLst>
            <p14:sldId id="458"/>
            <p14:sldId id="516"/>
            <p14:sldId id="517"/>
            <p14:sldId id="518"/>
            <p14:sldId id="521"/>
            <p14:sldId id="519"/>
            <p14:sldId id="520"/>
            <p14:sldId id="522"/>
            <p14:sldId id="524"/>
            <p14:sldId id="525"/>
            <p14:sldId id="526"/>
            <p14:sldId id="527"/>
            <p14:sldId id="523"/>
          </p14:sldIdLst>
        </p14:section>
        <p14:section name="Other example to unlock insight" id="{0542D722-7074-4BE9-A3C5-8A39D2EB0A70}">
          <p14:sldIdLst>
            <p14:sldId id="532"/>
            <p14:sldId id="808"/>
            <p14:sldId id="809"/>
            <p14:sldId id="810"/>
            <p14:sldId id="811"/>
            <p14:sldId id="812"/>
            <p14:sldId id="813"/>
            <p14:sldId id="814"/>
            <p14:sldId id="815"/>
            <p14:sldId id="816"/>
            <p14:sldId id="817"/>
            <p14:sldId id="818"/>
            <p14:sldId id="819"/>
            <p14:sldId id="821"/>
            <p14:sldId id="822"/>
            <p14:sldId id="823"/>
            <p14:sldId id="824"/>
            <p14:sldId id="825"/>
            <p14:sldId id="826"/>
            <p14:sldId id="827"/>
            <p14:sldId id="828"/>
          </p14:sldIdLst>
        </p14:section>
        <p14:section name="Creating the Final Report" id="{296AEF2C-73F8-4CEB-AAA9-307D6864692F}">
          <p14:sldIdLst>
            <p14:sldId id="460"/>
            <p14:sldId id="480"/>
            <p14:sldId id="481"/>
            <p14:sldId id="482"/>
            <p14:sldId id="483"/>
            <p14:sldId id="484"/>
            <p14:sldId id="485"/>
            <p14:sldId id="486"/>
            <p14:sldId id="487"/>
          </p14:sldIdLst>
        </p14:section>
        <p14:section name="DAX" id="{8BC63014-5C09-4907-8FF2-B78D5EFEB4F3}">
          <p14:sldIdLst>
            <p14:sldId id="556"/>
            <p14:sldId id="557"/>
            <p14:sldId id="560"/>
            <p14:sldId id="561"/>
            <p14:sldId id="562"/>
            <p14:sldId id="559"/>
            <p14:sldId id="563"/>
            <p14:sldId id="564"/>
            <p14:sldId id="565"/>
          </p14:sldIdLst>
        </p14:section>
        <p14:section name="DAX Objects, Syntax, and Formating" id="{A1F001CD-EA03-493D-A4FE-E897B2B4D27F}">
          <p14:sldIdLst>
            <p14:sldId id="567"/>
            <p14:sldId id="568"/>
            <p14:sldId id="569"/>
            <p14:sldId id="566"/>
            <p14:sldId id="570"/>
            <p14:sldId id="571"/>
          </p14:sldIdLst>
        </p14:section>
        <p14:section name="Calculated Columns and Measures" id="{E1441D16-AE9B-47B1-BDCD-D60DDB71FD98}">
          <p14:sldIdLst>
            <p14:sldId id="572"/>
            <p14:sldId id="573"/>
            <p14:sldId id="575"/>
            <p14:sldId id="576"/>
            <p14:sldId id="577"/>
            <p14:sldId id="578"/>
            <p14:sldId id="579"/>
            <p14:sldId id="580"/>
            <p14:sldId id="581"/>
            <p14:sldId id="582"/>
            <p14:sldId id="583"/>
            <p14:sldId id="584"/>
            <p14:sldId id="585"/>
            <p14:sldId id="586"/>
            <p14:sldId id="587"/>
            <p14:sldId id="588"/>
            <p14:sldId id="589"/>
            <p14:sldId id="574"/>
            <p14:sldId id="591"/>
            <p14:sldId id="590"/>
            <p14:sldId id="592"/>
            <p14:sldId id="593"/>
            <p14:sldId id="595"/>
            <p14:sldId id="596"/>
            <p14:sldId id="594"/>
            <p14:sldId id="597"/>
          </p14:sldIdLst>
        </p14:section>
        <p14:section name="Evaluation Context" id="{44030C5E-A74A-4ABC-A09A-C93F4BE54503}">
          <p14:sldIdLst>
            <p14:sldId id="599"/>
            <p14:sldId id="600"/>
            <p14:sldId id="601"/>
            <p14:sldId id="606"/>
            <p14:sldId id="607"/>
            <p14:sldId id="608"/>
            <p14:sldId id="604"/>
            <p14:sldId id="605"/>
            <p14:sldId id="609"/>
            <p14:sldId id="611"/>
            <p14:sldId id="612"/>
          </p14:sldIdLst>
        </p14:section>
        <p14:section name="The Row Context" id="{79DFB0AB-402E-417C-AD01-0321D6CFA7B6}">
          <p14:sldIdLst>
            <p14:sldId id="613"/>
            <p14:sldId id="614"/>
          </p14:sldIdLst>
        </p14:section>
        <p14:section name="Iterators" id="{78E87403-1B56-4763-A70D-FE7CD4EF1F88}">
          <p14:sldIdLst>
            <p14:sldId id="615"/>
            <p14:sldId id="616"/>
            <p14:sldId id="617"/>
            <p14:sldId id="618"/>
            <p14:sldId id="620"/>
            <p14:sldId id="621"/>
            <p14:sldId id="610"/>
            <p14:sldId id="623"/>
            <p14:sldId id="622"/>
            <p14:sldId id="619"/>
            <p14:sldId id="625"/>
            <p14:sldId id="626"/>
            <p14:sldId id="659"/>
          </p14:sldIdLst>
        </p14:section>
        <p14:section name="The CALCULATE Function" id="{5385A0B6-8248-4F19-8B8F-5E10439A6CA5}">
          <p14:sldIdLst>
            <p14:sldId id="830"/>
            <p14:sldId id="624"/>
            <p14:sldId id="661"/>
            <p14:sldId id="662"/>
            <p14:sldId id="664"/>
            <p14:sldId id="665"/>
            <p14:sldId id="666"/>
            <p14:sldId id="667"/>
            <p14:sldId id="668"/>
            <p14:sldId id="669"/>
            <p14:sldId id="663"/>
          </p14:sldIdLst>
        </p14:section>
        <p14:section name="DAX Table Functions" id="{FBC0C191-4C72-4EF9-95C2-DBF812096EED}">
          <p14:sldIdLst>
            <p14:sldId id="670"/>
            <p14:sldId id="671"/>
            <p14:sldId id="672"/>
            <p14:sldId id="673"/>
            <p14:sldId id="674"/>
            <p14:sldId id="675"/>
            <p14:sldId id="676"/>
            <p14:sldId id="679"/>
            <p14:sldId id="680"/>
            <p14:sldId id="677"/>
            <p14:sldId id="681"/>
            <p14:sldId id="682"/>
            <p14:sldId id="683"/>
            <p14:sldId id="684"/>
            <p14:sldId id="685"/>
            <p14:sldId id="678"/>
            <p14:sldId id="703"/>
            <p14:sldId id="704"/>
            <p14:sldId id="705"/>
            <p14:sldId id="706"/>
            <p14:sldId id="707"/>
            <p14:sldId id="708"/>
            <p14:sldId id="709"/>
            <p14:sldId id="710"/>
            <p14:sldId id="711"/>
            <p14:sldId id="712"/>
            <p14:sldId id="713"/>
            <p14:sldId id="714"/>
            <p14:sldId id="715"/>
          </p14:sldIdLst>
        </p14:section>
        <p14:section name="The ALL Function and All Its Variation" id="{59E70DA9-7F7C-48D5-AB1A-7F8A58CB98C1}">
          <p14:sldIdLst>
            <p14:sldId id="716"/>
            <p14:sldId id="717"/>
            <p14:sldId id="726"/>
            <p14:sldId id="727"/>
            <p14:sldId id="724"/>
            <p14:sldId id="728"/>
            <p14:sldId id="729"/>
            <p14:sldId id="718"/>
            <p14:sldId id="730"/>
            <p14:sldId id="725"/>
            <p14:sldId id="719"/>
            <p14:sldId id="720"/>
            <p14:sldId id="721"/>
            <p14:sldId id="722"/>
            <p14:sldId id="723"/>
            <p14:sldId id="731"/>
            <p14:sldId id="732"/>
            <p14:sldId id="733"/>
            <p14:sldId id="740"/>
            <p14:sldId id="734"/>
            <p14:sldId id="735"/>
            <p14:sldId id="736"/>
            <p14:sldId id="737"/>
            <p14:sldId id="738"/>
            <p14:sldId id="741"/>
            <p14:sldId id="739"/>
            <p14:sldId id="742"/>
            <p14:sldId id="744"/>
            <p14:sldId id="745"/>
            <p14:sldId id="746"/>
            <p14:sldId id="748"/>
            <p14:sldId id="749"/>
            <p14:sldId id="750"/>
          </p14:sldIdLst>
        </p14:section>
        <p14:section name="Using DAX Time Intelligence" id="{2C002894-5A68-44D8-84B7-F16172830330}">
          <p14:sldIdLst>
            <p14:sldId id="755"/>
            <p14:sldId id="756"/>
            <p14:sldId id="757"/>
            <p14:sldId id="758"/>
            <p14:sldId id="759"/>
            <p14:sldId id="760"/>
            <p14:sldId id="761"/>
            <p14:sldId id="762"/>
            <p14:sldId id="763"/>
            <p14:sldId id="765"/>
            <p14:sldId id="766"/>
            <p14:sldId id="767"/>
            <p14:sldId id="768"/>
            <p14:sldId id="769"/>
            <p14:sldId id="770"/>
            <p14:sldId id="771"/>
            <p14:sldId id="772"/>
            <p14:sldId id="773"/>
            <p14:sldId id="774"/>
            <p14:sldId id="775"/>
            <p14:sldId id="780"/>
            <p14:sldId id="776"/>
            <p14:sldId id="777"/>
            <p14:sldId id="778"/>
            <p14:sldId id="779"/>
            <p14:sldId id="781"/>
            <p14:sldId id="782"/>
            <p14:sldId id="785"/>
            <p14:sldId id="783"/>
            <p14:sldId id="784"/>
          </p14:sldIdLst>
        </p14:section>
        <p14:section name="Empty Values vs. Zero" id="{DBDC569C-F020-4601-AE48-D8DE4F37E595}">
          <p14:sldIdLst>
            <p14:sldId id="751"/>
            <p14:sldId id="787"/>
            <p14:sldId id="786"/>
            <p14:sldId id="788"/>
            <p14:sldId id="789"/>
            <p14:sldId id="790"/>
            <p14:sldId id="791"/>
            <p14:sldId id="792"/>
            <p14:sldId id="747"/>
          </p14:sldIdLst>
        </p14:section>
        <p14:section name="Handling Blanks with DAX" id="{72A77AB1-D3BE-4176-ACC5-812D4336D61D}">
          <p14:sldIdLst>
            <p14:sldId id="997"/>
            <p14:sldId id="996"/>
            <p14:sldId id="998"/>
          </p14:sldIdLst>
        </p14:section>
        <p14:section name="Using Variables: Making Our Code More Readable" id="{36F7B51C-F293-4AE1-9550-19FCA0D1CCF0}">
          <p14:sldIdLst>
            <p14:sldId id="686"/>
            <p14:sldId id="752"/>
            <p14:sldId id="753"/>
            <p14:sldId id="793"/>
            <p14:sldId id="794"/>
            <p14:sldId id="795"/>
            <p14:sldId id="796"/>
            <p14:sldId id="797"/>
            <p14:sldId id="798"/>
            <p14:sldId id="799"/>
            <p14:sldId id="800"/>
            <p14:sldId id="801"/>
            <p14:sldId id="802"/>
            <p14:sldId id="803"/>
            <p14:sldId id="804"/>
            <p14:sldId id="805"/>
            <p14:sldId id="806"/>
            <p14:sldId id="754"/>
          </p14:sldIdLst>
        </p14:section>
        <p14:section name="So You Think You Know DAX" id="{6371B733-923E-417C-AED1-6BBE9E897461}">
          <p14:sldIdLst>
            <p14:sldId id="1000"/>
          </p14:sldIdLst>
        </p14:section>
        <p14:section name="The Grammar of Graphics" id="{6F3748C2-8901-422A-8FA8-8C42EFA8D9E0}">
          <p14:sldIdLst>
            <p14:sldId id="807"/>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Lst>
        </p14:section>
        <p14:section name="Creating R Custom Visuals in PBI using ggplot2" id="{74161414-0DF5-4AD2-86E2-144D6BD8EAEC}">
          <p14:sldIdLst>
            <p14:sldId id="887"/>
          </p14:sldIdLst>
        </p14:section>
        <p14:section name="Callout chart" id="{27D7DE94-6DAB-41B8-B9CA-FB88A0DF6EDE}">
          <p14:sldIdLst>
            <p14:sldId id="858"/>
            <p14:sldId id="859"/>
            <p14:sldId id="861"/>
            <p14:sldId id="862"/>
            <p14:sldId id="863"/>
            <p14:sldId id="864"/>
            <p14:sldId id="860"/>
            <p14:sldId id="865"/>
            <p14:sldId id="866"/>
            <p14:sldId id="867"/>
            <p14:sldId id="868"/>
            <p14:sldId id="869"/>
            <p14:sldId id="870"/>
            <p14:sldId id="871"/>
            <p14:sldId id="872"/>
            <p14:sldId id="873"/>
            <p14:sldId id="874"/>
            <p14:sldId id="875"/>
            <p14:sldId id="876"/>
            <p14:sldId id="877"/>
            <p14:sldId id="878"/>
            <p14:sldId id="879"/>
            <p14:sldId id="880"/>
            <p14:sldId id="881"/>
          </p14:sldIdLst>
        </p14:section>
        <p14:section name="Bubble chart" id="{9E000550-58A9-49F4-ADDC-8EA2F6BFCCF3}">
          <p14:sldIdLst>
            <p14:sldId id="899"/>
            <p14:sldId id="882"/>
            <p14:sldId id="883"/>
            <p14:sldId id="884"/>
            <p14:sldId id="885"/>
            <p14:sldId id="886"/>
            <p14:sldId id="888"/>
            <p14:sldId id="889"/>
            <p14:sldId id="890"/>
            <p14:sldId id="891"/>
            <p14:sldId id="892"/>
            <p14:sldId id="893"/>
            <p14:sldId id="894"/>
            <p14:sldId id="895"/>
            <p14:sldId id="896"/>
            <p14:sldId id="897"/>
            <p14:sldId id="898"/>
            <p14:sldId id="900"/>
            <p14:sldId id="901"/>
          </p14:sldIdLst>
        </p14:section>
        <p14:section name="Forecast" id="{5C79CCC5-52BE-4B61-8535-F32A496448FC}">
          <p14:sldIdLst>
            <p14:sldId id="902"/>
            <p14:sldId id="903"/>
            <p14:sldId id="904"/>
            <p14:sldId id="905"/>
            <p14:sldId id="906"/>
            <p14:sldId id="907"/>
            <p14:sldId id="908"/>
            <p14:sldId id="910"/>
            <p14:sldId id="911"/>
            <p14:sldId id="912"/>
            <p14:sldId id="913"/>
            <p14:sldId id="914"/>
            <p14:sldId id="915"/>
          </p14:sldIdLst>
        </p14:section>
        <p14:section name="Line chart with shade" id="{6FE5923E-206A-44B8-BC55-F72CCDE74AB7}">
          <p14:sldIdLst>
            <p14:sldId id="916"/>
            <p14:sldId id="917"/>
            <p14:sldId id="918"/>
            <p14:sldId id="919"/>
            <p14:sldId id="920"/>
            <p14:sldId id="942"/>
            <p14:sldId id="909"/>
            <p14:sldId id="921"/>
            <p14:sldId id="922"/>
            <p14:sldId id="923"/>
            <p14:sldId id="924"/>
            <p14:sldId id="925"/>
            <p14:sldId id="926"/>
            <p14:sldId id="943"/>
            <p14:sldId id="927"/>
            <p14:sldId id="928"/>
            <p14:sldId id="929"/>
            <p14:sldId id="930"/>
            <p14:sldId id="931"/>
            <p14:sldId id="932"/>
            <p14:sldId id="933"/>
            <p14:sldId id="934"/>
            <p14:sldId id="935"/>
            <p14:sldId id="936"/>
            <p14:sldId id="937"/>
          </p14:sldIdLst>
        </p14:section>
        <p14:section name="Map" id="{24585C69-6CC7-453F-B3FD-6D418FC9495C}">
          <p14:sldIdLst>
            <p14:sldId id="938"/>
            <p14:sldId id="939"/>
            <p14:sldId id="940"/>
            <p14:sldId id="941"/>
            <p14:sldId id="944"/>
            <p14:sldId id="945"/>
            <p14:sldId id="946"/>
            <p14:sldId id="947"/>
            <p14:sldId id="948"/>
            <p14:sldId id="949"/>
            <p14:sldId id="950"/>
            <p14:sldId id="951"/>
            <p14:sldId id="952"/>
            <p14:sldId id="953"/>
            <p14:sldId id="954"/>
            <p14:sldId id="955"/>
            <p14:sldId id="956"/>
            <p14:sldId id="957"/>
            <p14:sldId id="958"/>
            <p14:sldId id="959"/>
          </p14:sldIdLst>
        </p14:section>
        <p14:section name="Quad chart" id="{4C27E2EF-011C-4EF0-A9F8-DC8A956DD888}">
          <p14:sldIdLst>
            <p14:sldId id="960"/>
            <p14:sldId id="961"/>
            <p14:sldId id="962"/>
            <p14:sldId id="963"/>
            <p14:sldId id="964"/>
            <p14:sldId id="965"/>
            <p14:sldId id="967"/>
            <p14:sldId id="966"/>
            <p14:sldId id="968"/>
            <p14:sldId id="969"/>
            <p14:sldId id="970"/>
            <p14:sldId id="971"/>
            <p14:sldId id="972"/>
            <p14:sldId id="973"/>
            <p14:sldId id="974"/>
            <p14:sldId id="975"/>
            <p14:sldId id="976"/>
            <p14:sldId id="977"/>
            <p14:sldId id="978"/>
            <p14:sldId id="979"/>
            <p14:sldId id="980"/>
          </p14:sldIdLst>
        </p14:section>
        <p14:section name="Adding regression line" id="{500AC85D-4CC0-480D-85EF-5638FFBBD8A9}">
          <p14:sldIdLst>
            <p14:sldId id="981"/>
            <p14:sldId id="982"/>
            <p14:sldId id="983"/>
            <p14:sldId id="984"/>
            <p14:sldId id="985"/>
            <p14:sldId id="986"/>
            <p14:sldId id="987"/>
            <p14:sldId id="988"/>
            <p14:sldId id="989"/>
            <p14:sldId id="990"/>
            <p14:sldId id="991"/>
            <p14:sldId id="992"/>
            <p14:sldId id="993"/>
            <p14:sldId id="994"/>
            <p14:sldId id="995"/>
            <p14:sldId id="27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69"/>
    <a:srgbClr val="F26F33"/>
    <a:srgbClr val="28418C"/>
    <a:srgbClr val="004B41"/>
    <a:srgbClr val="1E2D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3093" autoAdjust="0"/>
  </p:normalViewPr>
  <p:slideViewPr>
    <p:cSldViewPr snapToGrid="0">
      <p:cViewPr varScale="1">
        <p:scale>
          <a:sx n="81" d="100"/>
          <a:sy n="81" d="100"/>
        </p:scale>
        <p:origin x="321" y="51"/>
      </p:cViewPr>
      <p:guideLst/>
    </p:cSldViewPr>
  </p:slideViewPr>
  <p:notesTextViewPr>
    <p:cViewPr>
      <p:scale>
        <a:sx n="100" d="100"/>
        <a:sy n="100" d="100"/>
      </p:scale>
      <p:origin x="0" y="0"/>
    </p:cViewPr>
  </p:notesTextViewPr>
  <p:sorterViewPr>
    <p:cViewPr>
      <p:scale>
        <a:sx n="60" d="100"/>
        <a:sy n="60" d="100"/>
      </p:scale>
      <p:origin x="0" y="-948"/>
    </p:cViewPr>
  </p:sorterViewPr>
  <p:notesViewPr>
    <p:cSldViewPr snapToGrid="0">
      <p:cViewPr varScale="1">
        <p:scale>
          <a:sx n="68" d="100"/>
          <a:sy n="68" d="100"/>
        </p:scale>
        <p:origin x="2526" y="54"/>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0" Type="http://schemas.openxmlformats.org/officeDocument/2006/relationships/tableStyles" Target="tableStyles.xml"/><Relationship Id="rId65" Type="http://schemas.openxmlformats.org/officeDocument/2006/relationships/slide" Target="slides/slide62.xml"/><Relationship Id="rId649" Type="http://schemas.openxmlformats.org/officeDocument/2006/relationships/viewProps" Target="viewProps.xml"/><Relationship Id="rId648" Type="http://schemas.openxmlformats.org/officeDocument/2006/relationships/presProps" Target="presProps.xml"/><Relationship Id="rId647" Type="http://schemas.openxmlformats.org/officeDocument/2006/relationships/slide" Target="slides/slide644.xml"/><Relationship Id="rId646" Type="http://schemas.openxmlformats.org/officeDocument/2006/relationships/slide" Target="slides/slide643.xml"/><Relationship Id="rId645" Type="http://schemas.openxmlformats.org/officeDocument/2006/relationships/slide" Target="slides/slide642.xml"/><Relationship Id="rId644" Type="http://schemas.openxmlformats.org/officeDocument/2006/relationships/slide" Target="slides/slide641.xml"/><Relationship Id="rId643" Type="http://schemas.openxmlformats.org/officeDocument/2006/relationships/slide" Target="slides/slide640.xml"/><Relationship Id="rId642" Type="http://schemas.openxmlformats.org/officeDocument/2006/relationships/slide" Target="slides/slide639.xml"/><Relationship Id="rId641" Type="http://schemas.openxmlformats.org/officeDocument/2006/relationships/slide" Target="slides/slide638.xml"/><Relationship Id="rId640" Type="http://schemas.openxmlformats.org/officeDocument/2006/relationships/slide" Target="slides/slide637.xml"/><Relationship Id="rId64" Type="http://schemas.openxmlformats.org/officeDocument/2006/relationships/slide" Target="slides/slide61.xml"/><Relationship Id="rId639" Type="http://schemas.openxmlformats.org/officeDocument/2006/relationships/slide" Target="slides/slide636.xml"/><Relationship Id="rId638" Type="http://schemas.openxmlformats.org/officeDocument/2006/relationships/slide" Target="slides/slide635.xml"/><Relationship Id="rId637" Type="http://schemas.openxmlformats.org/officeDocument/2006/relationships/slide" Target="slides/slide634.xml"/><Relationship Id="rId636" Type="http://schemas.openxmlformats.org/officeDocument/2006/relationships/slide" Target="slides/slide633.xml"/><Relationship Id="rId635" Type="http://schemas.openxmlformats.org/officeDocument/2006/relationships/slide" Target="slides/slide632.xml"/><Relationship Id="rId634" Type="http://schemas.openxmlformats.org/officeDocument/2006/relationships/slide" Target="slides/slide631.xml"/><Relationship Id="rId633" Type="http://schemas.openxmlformats.org/officeDocument/2006/relationships/slide" Target="slides/slide630.xml"/><Relationship Id="rId632" Type="http://schemas.openxmlformats.org/officeDocument/2006/relationships/slide" Target="slides/slide629.xml"/><Relationship Id="rId631" Type="http://schemas.openxmlformats.org/officeDocument/2006/relationships/slide" Target="slides/slide628.xml"/><Relationship Id="rId630" Type="http://schemas.openxmlformats.org/officeDocument/2006/relationships/slide" Target="slides/slide627.xml"/><Relationship Id="rId63" Type="http://schemas.openxmlformats.org/officeDocument/2006/relationships/slide" Target="slides/slide60.xml"/><Relationship Id="rId629" Type="http://schemas.openxmlformats.org/officeDocument/2006/relationships/slide" Target="slides/slide626.xml"/><Relationship Id="rId628" Type="http://schemas.openxmlformats.org/officeDocument/2006/relationships/slide" Target="slides/slide625.xml"/><Relationship Id="rId627" Type="http://schemas.openxmlformats.org/officeDocument/2006/relationships/slide" Target="slides/slide624.xml"/><Relationship Id="rId626" Type="http://schemas.openxmlformats.org/officeDocument/2006/relationships/slide" Target="slides/slide623.xml"/><Relationship Id="rId625" Type="http://schemas.openxmlformats.org/officeDocument/2006/relationships/slide" Target="slides/slide622.xml"/><Relationship Id="rId624" Type="http://schemas.openxmlformats.org/officeDocument/2006/relationships/slide" Target="slides/slide621.xml"/><Relationship Id="rId623" Type="http://schemas.openxmlformats.org/officeDocument/2006/relationships/slide" Target="slides/slide620.xml"/><Relationship Id="rId622" Type="http://schemas.openxmlformats.org/officeDocument/2006/relationships/slide" Target="slides/slide619.xml"/><Relationship Id="rId621" Type="http://schemas.openxmlformats.org/officeDocument/2006/relationships/slide" Target="slides/slide618.xml"/><Relationship Id="rId620" Type="http://schemas.openxmlformats.org/officeDocument/2006/relationships/slide" Target="slides/slide617.xml"/><Relationship Id="rId62" Type="http://schemas.openxmlformats.org/officeDocument/2006/relationships/slide" Target="slides/slide59.xml"/><Relationship Id="rId619" Type="http://schemas.openxmlformats.org/officeDocument/2006/relationships/slide" Target="slides/slide616.xml"/><Relationship Id="rId618" Type="http://schemas.openxmlformats.org/officeDocument/2006/relationships/slide" Target="slides/slide615.xml"/><Relationship Id="rId617" Type="http://schemas.openxmlformats.org/officeDocument/2006/relationships/slide" Target="slides/slide614.xml"/><Relationship Id="rId616" Type="http://schemas.openxmlformats.org/officeDocument/2006/relationships/slide" Target="slides/slide613.xml"/><Relationship Id="rId615" Type="http://schemas.openxmlformats.org/officeDocument/2006/relationships/slide" Target="slides/slide612.xml"/><Relationship Id="rId614" Type="http://schemas.openxmlformats.org/officeDocument/2006/relationships/slide" Target="slides/slide611.xml"/><Relationship Id="rId613" Type="http://schemas.openxmlformats.org/officeDocument/2006/relationships/slide" Target="slides/slide610.xml"/><Relationship Id="rId612" Type="http://schemas.openxmlformats.org/officeDocument/2006/relationships/slide" Target="slides/slide609.xml"/><Relationship Id="rId611" Type="http://schemas.openxmlformats.org/officeDocument/2006/relationships/slide" Target="slides/slide608.xml"/><Relationship Id="rId610" Type="http://schemas.openxmlformats.org/officeDocument/2006/relationships/slide" Target="slides/slide607.xml"/><Relationship Id="rId61" Type="http://schemas.openxmlformats.org/officeDocument/2006/relationships/slide" Target="slides/slide58.xml"/><Relationship Id="rId609" Type="http://schemas.openxmlformats.org/officeDocument/2006/relationships/slide" Target="slides/slide606.xml"/><Relationship Id="rId608" Type="http://schemas.openxmlformats.org/officeDocument/2006/relationships/slide" Target="slides/slide605.xml"/><Relationship Id="rId607" Type="http://schemas.openxmlformats.org/officeDocument/2006/relationships/slide" Target="slides/slide604.xml"/><Relationship Id="rId606" Type="http://schemas.openxmlformats.org/officeDocument/2006/relationships/slide" Target="slides/slide603.xml"/><Relationship Id="rId605" Type="http://schemas.openxmlformats.org/officeDocument/2006/relationships/slide" Target="slides/slide602.xml"/><Relationship Id="rId604" Type="http://schemas.openxmlformats.org/officeDocument/2006/relationships/slide" Target="slides/slide601.xml"/><Relationship Id="rId603" Type="http://schemas.openxmlformats.org/officeDocument/2006/relationships/slide" Target="slides/slide600.xml"/><Relationship Id="rId602" Type="http://schemas.openxmlformats.org/officeDocument/2006/relationships/slide" Target="slides/slide599.xml"/><Relationship Id="rId601" Type="http://schemas.openxmlformats.org/officeDocument/2006/relationships/slide" Target="slides/slide598.xml"/><Relationship Id="rId600" Type="http://schemas.openxmlformats.org/officeDocument/2006/relationships/slide" Target="slides/slide597.xml"/><Relationship Id="rId60" Type="http://schemas.openxmlformats.org/officeDocument/2006/relationships/slide" Target="slides/slide57.xml"/><Relationship Id="rId6" Type="http://schemas.openxmlformats.org/officeDocument/2006/relationships/slide" Target="slides/slide4.xml"/><Relationship Id="rId599" Type="http://schemas.openxmlformats.org/officeDocument/2006/relationships/slide" Target="slides/slide596.xml"/><Relationship Id="rId598" Type="http://schemas.openxmlformats.org/officeDocument/2006/relationships/slide" Target="slides/slide595.xml"/><Relationship Id="rId597" Type="http://schemas.openxmlformats.org/officeDocument/2006/relationships/slide" Target="slides/slide594.xml"/><Relationship Id="rId596" Type="http://schemas.openxmlformats.org/officeDocument/2006/relationships/slide" Target="slides/slide593.xml"/><Relationship Id="rId595" Type="http://schemas.openxmlformats.org/officeDocument/2006/relationships/slide" Target="slides/slide592.xml"/><Relationship Id="rId594" Type="http://schemas.openxmlformats.org/officeDocument/2006/relationships/slide" Target="slides/slide591.xml"/><Relationship Id="rId593" Type="http://schemas.openxmlformats.org/officeDocument/2006/relationships/slide" Target="slides/slide590.xml"/><Relationship Id="rId592" Type="http://schemas.openxmlformats.org/officeDocument/2006/relationships/slide" Target="slides/slide589.xml"/><Relationship Id="rId591" Type="http://schemas.openxmlformats.org/officeDocument/2006/relationships/slide" Target="slides/slide588.xml"/><Relationship Id="rId590" Type="http://schemas.openxmlformats.org/officeDocument/2006/relationships/slide" Target="slides/slide587.xml"/><Relationship Id="rId59" Type="http://schemas.openxmlformats.org/officeDocument/2006/relationships/slide" Target="slides/slide56.xml"/><Relationship Id="rId589" Type="http://schemas.openxmlformats.org/officeDocument/2006/relationships/slide" Target="slides/slide586.xml"/><Relationship Id="rId588" Type="http://schemas.openxmlformats.org/officeDocument/2006/relationships/slide" Target="slides/slide585.xml"/><Relationship Id="rId587" Type="http://schemas.openxmlformats.org/officeDocument/2006/relationships/slide" Target="slides/slide584.xml"/><Relationship Id="rId586" Type="http://schemas.openxmlformats.org/officeDocument/2006/relationships/slide" Target="slides/slide583.xml"/><Relationship Id="rId585" Type="http://schemas.openxmlformats.org/officeDocument/2006/relationships/slide" Target="slides/slide582.xml"/><Relationship Id="rId584" Type="http://schemas.openxmlformats.org/officeDocument/2006/relationships/slide" Target="slides/slide581.xml"/><Relationship Id="rId583" Type="http://schemas.openxmlformats.org/officeDocument/2006/relationships/slide" Target="slides/slide580.xml"/><Relationship Id="rId582" Type="http://schemas.openxmlformats.org/officeDocument/2006/relationships/slide" Target="slides/slide579.xml"/><Relationship Id="rId581" Type="http://schemas.openxmlformats.org/officeDocument/2006/relationships/slide" Target="slides/slide578.xml"/><Relationship Id="rId580" Type="http://schemas.openxmlformats.org/officeDocument/2006/relationships/slide" Target="slides/slide577.xml"/><Relationship Id="rId58" Type="http://schemas.openxmlformats.org/officeDocument/2006/relationships/slide" Target="slides/slide55.xml"/><Relationship Id="rId579" Type="http://schemas.openxmlformats.org/officeDocument/2006/relationships/slide" Target="slides/slide576.xml"/><Relationship Id="rId578" Type="http://schemas.openxmlformats.org/officeDocument/2006/relationships/slide" Target="slides/slide575.xml"/><Relationship Id="rId577" Type="http://schemas.openxmlformats.org/officeDocument/2006/relationships/slide" Target="slides/slide574.xml"/><Relationship Id="rId576" Type="http://schemas.openxmlformats.org/officeDocument/2006/relationships/slide" Target="slides/slide573.xml"/><Relationship Id="rId575" Type="http://schemas.openxmlformats.org/officeDocument/2006/relationships/slide" Target="slides/slide572.xml"/><Relationship Id="rId574" Type="http://schemas.openxmlformats.org/officeDocument/2006/relationships/slide" Target="slides/slide571.xml"/><Relationship Id="rId573" Type="http://schemas.openxmlformats.org/officeDocument/2006/relationships/slide" Target="slides/slide570.xml"/><Relationship Id="rId572" Type="http://schemas.openxmlformats.org/officeDocument/2006/relationships/slide" Target="slides/slide569.xml"/><Relationship Id="rId571" Type="http://schemas.openxmlformats.org/officeDocument/2006/relationships/slide" Target="slides/slide568.xml"/><Relationship Id="rId570" Type="http://schemas.openxmlformats.org/officeDocument/2006/relationships/slide" Target="slides/slide567.xml"/><Relationship Id="rId57" Type="http://schemas.openxmlformats.org/officeDocument/2006/relationships/slide" Target="slides/slide54.xml"/><Relationship Id="rId569" Type="http://schemas.openxmlformats.org/officeDocument/2006/relationships/slide" Target="slides/slide566.xml"/><Relationship Id="rId568" Type="http://schemas.openxmlformats.org/officeDocument/2006/relationships/slide" Target="slides/slide565.xml"/><Relationship Id="rId567" Type="http://schemas.openxmlformats.org/officeDocument/2006/relationships/slide" Target="slides/slide564.xml"/><Relationship Id="rId566" Type="http://schemas.openxmlformats.org/officeDocument/2006/relationships/slide" Target="slides/slide563.xml"/><Relationship Id="rId565" Type="http://schemas.openxmlformats.org/officeDocument/2006/relationships/slide" Target="slides/slide562.xml"/><Relationship Id="rId564" Type="http://schemas.openxmlformats.org/officeDocument/2006/relationships/slide" Target="slides/slide561.xml"/><Relationship Id="rId563" Type="http://schemas.openxmlformats.org/officeDocument/2006/relationships/slide" Target="slides/slide560.xml"/><Relationship Id="rId562" Type="http://schemas.openxmlformats.org/officeDocument/2006/relationships/slide" Target="slides/slide559.xml"/><Relationship Id="rId561" Type="http://schemas.openxmlformats.org/officeDocument/2006/relationships/slide" Target="slides/slide558.xml"/><Relationship Id="rId560" Type="http://schemas.openxmlformats.org/officeDocument/2006/relationships/slide" Target="slides/slide557.xml"/><Relationship Id="rId56" Type="http://schemas.openxmlformats.org/officeDocument/2006/relationships/slide" Target="slides/slide53.xml"/><Relationship Id="rId559" Type="http://schemas.openxmlformats.org/officeDocument/2006/relationships/slide" Target="slides/slide556.xml"/><Relationship Id="rId558" Type="http://schemas.openxmlformats.org/officeDocument/2006/relationships/slide" Target="slides/slide555.xml"/><Relationship Id="rId557" Type="http://schemas.openxmlformats.org/officeDocument/2006/relationships/slide" Target="slides/slide554.xml"/><Relationship Id="rId556" Type="http://schemas.openxmlformats.org/officeDocument/2006/relationships/slide" Target="slides/slide553.xml"/><Relationship Id="rId555" Type="http://schemas.openxmlformats.org/officeDocument/2006/relationships/slide" Target="slides/slide552.xml"/><Relationship Id="rId554" Type="http://schemas.openxmlformats.org/officeDocument/2006/relationships/slide" Target="slides/slide551.xml"/><Relationship Id="rId553" Type="http://schemas.openxmlformats.org/officeDocument/2006/relationships/slide" Target="slides/slide550.xml"/><Relationship Id="rId552" Type="http://schemas.openxmlformats.org/officeDocument/2006/relationships/slide" Target="slides/slide549.xml"/><Relationship Id="rId551" Type="http://schemas.openxmlformats.org/officeDocument/2006/relationships/slide" Target="slides/slide548.xml"/><Relationship Id="rId550" Type="http://schemas.openxmlformats.org/officeDocument/2006/relationships/slide" Target="slides/slide547.xml"/><Relationship Id="rId55" Type="http://schemas.openxmlformats.org/officeDocument/2006/relationships/slide" Target="slides/slide52.xml"/><Relationship Id="rId549" Type="http://schemas.openxmlformats.org/officeDocument/2006/relationships/slide" Target="slides/slide546.xml"/><Relationship Id="rId548" Type="http://schemas.openxmlformats.org/officeDocument/2006/relationships/slide" Target="slides/slide545.xml"/><Relationship Id="rId547" Type="http://schemas.openxmlformats.org/officeDocument/2006/relationships/slide" Target="slides/slide544.xml"/><Relationship Id="rId546" Type="http://schemas.openxmlformats.org/officeDocument/2006/relationships/slide" Target="slides/slide543.xml"/><Relationship Id="rId545" Type="http://schemas.openxmlformats.org/officeDocument/2006/relationships/slide" Target="slides/slide542.xml"/><Relationship Id="rId544" Type="http://schemas.openxmlformats.org/officeDocument/2006/relationships/slide" Target="slides/slide541.xml"/><Relationship Id="rId543" Type="http://schemas.openxmlformats.org/officeDocument/2006/relationships/slide" Target="slides/slide540.xml"/><Relationship Id="rId542" Type="http://schemas.openxmlformats.org/officeDocument/2006/relationships/slide" Target="slides/slide539.xml"/><Relationship Id="rId541" Type="http://schemas.openxmlformats.org/officeDocument/2006/relationships/slide" Target="slides/slide538.xml"/><Relationship Id="rId540" Type="http://schemas.openxmlformats.org/officeDocument/2006/relationships/slide" Target="slides/slide537.xml"/><Relationship Id="rId54" Type="http://schemas.openxmlformats.org/officeDocument/2006/relationships/slide" Target="slides/slide51.xml"/><Relationship Id="rId539" Type="http://schemas.openxmlformats.org/officeDocument/2006/relationships/slide" Target="slides/slide536.xml"/><Relationship Id="rId538" Type="http://schemas.openxmlformats.org/officeDocument/2006/relationships/slide" Target="slides/slide535.xml"/><Relationship Id="rId537" Type="http://schemas.openxmlformats.org/officeDocument/2006/relationships/slide" Target="slides/slide534.xml"/><Relationship Id="rId536" Type="http://schemas.openxmlformats.org/officeDocument/2006/relationships/slide" Target="slides/slide533.xml"/><Relationship Id="rId535" Type="http://schemas.openxmlformats.org/officeDocument/2006/relationships/slide" Target="slides/slide532.xml"/><Relationship Id="rId534" Type="http://schemas.openxmlformats.org/officeDocument/2006/relationships/slide" Target="slides/slide531.xml"/><Relationship Id="rId533" Type="http://schemas.openxmlformats.org/officeDocument/2006/relationships/slide" Target="slides/slide530.xml"/><Relationship Id="rId532" Type="http://schemas.openxmlformats.org/officeDocument/2006/relationships/slide" Target="slides/slide529.xml"/><Relationship Id="rId531" Type="http://schemas.openxmlformats.org/officeDocument/2006/relationships/slide" Target="slides/slide528.xml"/><Relationship Id="rId530" Type="http://schemas.openxmlformats.org/officeDocument/2006/relationships/slide" Target="slides/slide527.xml"/><Relationship Id="rId53" Type="http://schemas.openxmlformats.org/officeDocument/2006/relationships/slide" Target="slides/slide50.xml"/><Relationship Id="rId529" Type="http://schemas.openxmlformats.org/officeDocument/2006/relationships/slide" Target="slides/slide526.xml"/><Relationship Id="rId528" Type="http://schemas.openxmlformats.org/officeDocument/2006/relationships/slide" Target="slides/slide525.xml"/><Relationship Id="rId527" Type="http://schemas.openxmlformats.org/officeDocument/2006/relationships/slide" Target="slides/slide524.xml"/><Relationship Id="rId526" Type="http://schemas.openxmlformats.org/officeDocument/2006/relationships/slide" Target="slides/slide523.xml"/><Relationship Id="rId525" Type="http://schemas.openxmlformats.org/officeDocument/2006/relationships/slide" Target="slides/slide522.xml"/><Relationship Id="rId524" Type="http://schemas.openxmlformats.org/officeDocument/2006/relationships/slide" Target="slides/slide521.xml"/><Relationship Id="rId523" Type="http://schemas.openxmlformats.org/officeDocument/2006/relationships/slide" Target="slides/slide520.xml"/><Relationship Id="rId522" Type="http://schemas.openxmlformats.org/officeDocument/2006/relationships/slide" Target="slides/slide519.xml"/><Relationship Id="rId521" Type="http://schemas.openxmlformats.org/officeDocument/2006/relationships/slide" Target="slides/slide518.xml"/><Relationship Id="rId520" Type="http://schemas.openxmlformats.org/officeDocument/2006/relationships/slide" Target="slides/slide517.xml"/><Relationship Id="rId52" Type="http://schemas.openxmlformats.org/officeDocument/2006/relationships/slide" Target="slides/slide49.xml"/><Relationship Id="rId519" Type="http://schemas.openxmlformats.org/officeDocument/2006/relationships/slide" Target="slides/slide516.xml"/><Relationship Id="rId518" Type="http://schemas.openxmlformats.org/officeDocument/2006/relationships/slide" Target="slides/slide515.xml"/><Relationship Id="rId517" Type="http://schemas.openxmlformats.org/officeDocument/2006/relationships/slide" Target="slides/slide514.xml"/><Relationship Id="rId516" Type="http://schemas.openxmlformats.org/officeDocument/2006/relationships/slide" Target="slides/slide513.xml"/><Relationship Id="rId515" Type="http://schemas.openxmlformats.org/officeDocument/2006/relationships/slide" Target="slides/slide512.xml"/><Relationship Id="rId514" Type="http://schemas.openxmlformats.org/officeDocument/2006/relationships/slide" Target="slides/slide511.xml"/><Relationship Id="rId513" Type="http://schemas.openxmlformats.org/officeDocument/2006/relationships/slide" Target="slides/slide510.xml"/><Relationship Id="rId512" Type="http://schemas.openxmlformats.org/officeDocument/2006/relationships/slide" Target="slides/slide509.xml"/><Relationship Id="rId511" Type="http://schemas.openxmlformats.org/officeDocument/2006/relationships/slide" Target="slides/slide508.xml"/><Relationship Id="rId510" Type="http://schemas.openxmlformats.org/officeDocument/2006/relationships/slide" Target="slides/slide507.xml"/><Relationship Id="rId51" Type="http://schemas.openxmlformats.org/officeDocument/2006/relationships/slide" Target="slides/slide48.xml"/><Relationship Id="rId509" Type="http://schemas.openxmlformats.org/officeDocument/2006/relationships/slide" Target="slides/slide506.xml"/><Relationship Id="rId508" Type="http://schemas.openxmlformats.org/officeDocument/2006/relationships/slide" Target="slides/slide505.xml"/><Relationship Id="rId507" Type="http://schemas.openxmlformats.org/officeDocument/2006/relationships/slide" Target="slides/slide504.xml"/><Relationship Id="rId506" Type="http://schemas.openxmlformats.org/officeDocument/2006/relationships/slide" Target="slides/slide503.xml"/><Relationship Id="rId505" Type="http://schemas.openxmlformats.org/officeDocument/2006/relationships/slide" Target="slides/slide502.xml"/><Relationship Id="rId504" Type="http://schemas.openxmlformats.org/officeDocument/2006/relationships/slide" Target="slides/slide501.xml"/><Relationship Id="rId503" Type="http://schemas.openxmlformats.org/officeDocument/2006/relationships/slide" Target="slides/slide500.xml"/><Relationship Id="rId502" Type="http://schemas.openxmlformats.org/officeDocument/2006/relationships/slide" Target="slides/slide499.xml"/><Relationship Id="rId501" Type="http://schemas.openxmlformats.org/officeDocument/2006/relationships/slide" Target="slides/slide498.xml"/><Relationship Id="rId500" Type="http://schemas.openxmlformats.org/officeDocument/2006/relationships/slide" Target="slides/slide497.xml"/><Relationship Id="rId50" Type="http://schemas.openxmlformats.org/officeDocument/2006/relationships/slide" Target="slides/slide47.xml"/><Relationship Id="rId5" Type="http://schemas.openxmlformats.org/officeDocument/2006/relationships/slide" Target="slides/slide3.xml"/><Relationship Id="rId499" Type="http://schemas.openxmlformats.org/officeDocument/2006/relationships/slide" Target="slides/slide496.xml"/><Relationship Id="rId498" Type="http://schemas.openxmlformats.org/officeDocument/2006/relationships/slide" Target="slides/slide495.xml"/><Relationship Id="rId497" Type="http://schemas.openxmlformats.org/officeDocument/2006/relationships/slide" Target="slides/slide494.xml"/><Relationship Id="rId496" Type="http://schemas.openxmlformats.org/officeDocument/2006/relationships/slide" Target="slides/slide493.xml"/><Relationship Id="rId495" Type="http://schemas.openxmlformats.org/officeDocument/2006/relationships/slide" Target="slides/slide492.xml"/><Relationship Id="rId494" Type="http://schemas.openxmlformats.org/officeDocument/2006/relationships/slide" Target="slides/slide491.xml"/><Relationship Id="rId493" Type="http://schemas.openxmlformats.org/officeDocument/2006/relationships/slide" Target="slides/slide490.xml"/><Relationship Id="rId492" Type="http://schemas.openxmlformats.org/officeDocument/2006/relationships/slide" Target="slides/slide489.xml"/><Relationship Id="rId491" Type="http://schemas.openxmlformats.org/officeDocument/2006/relationships/slide" Target="slides/slide488.xml"/><Relationship Id="rId490" Type="http://schemas.openxmlformats.org/officeDocument/2006/relationships/slide" Target="slides/slide487.xml"/><Relationship Id="rId49" Type="http://schemas.openxmlformats.org/officeDocument/2006/relationships/slide" Target="slides/slide46.xml"/><Relationship Id="rId489" Type="http://schemas.openxmlformats.org/officeDocument/2006/relationships/slide" Target="slides/slide486.xml"/><Relationship Id="rId488" Type="http://schemas.openxmlformats.org/officeDocument/2006/relationships/slide" Target="slides/slide485.xml"/><Relationship Id="rId487" Type="http://schemas.openxmlformats.org/officeDocument/2006/relationships/slide" Target="slides/slide484.xml"/><Relationship Id="rId486" Type="http://schemas.openxmlformats.org/officeDocument/2006/relationships/slide" Target="slides/slide483.xml"/><Relationship Id="rId485" Type="http://schemas.openxmlformats.org/officeDocument/2006/relationships/slide" Target="slides/slide482.xml"/><Relationship Id="rId484" Type="http://schemas.openxmlformats.org/officeDocument/2006/relationships/slide" Target="slides/slide481.xml"/><Relationship Id="rId483" Type="http://schemas.openxmlformats.org/officeDocument/2006/relationships/slide" Target="slides/slide480.xml"/><Relationship Id="rId482" Type="http://schemas.openxmlformats.org/officeDocument/2006/relationships/slide" Target="slides/slide479.xml"/><Relationship Id="rId481" Type="http://schemas.openxmlformats.org/officeDocument/2006/relationships/slide" Target="slides/slide478.xml"/><Relationship Id="rId480" Type="http://schemas.openxmlformats.org/officeDocument/2006/relationships/slide" Target="slides/slide477.xml"/><Relationship Id="rId48" Type="http://schemas.openxmlformats.org/officeDocument/2006/relationships/slide" Target="slides/slide45.xml"/><Relationship Id="rId479" Type="http://schemas.openxmlformats.org/officeDocument/2006/relationships/slide" Target="slides/slide476.xml"/><Relationship Id="rId478" Type="http://schemas.openxmlformats.org/officeDocument/2006/relationships/slide" Target="slides/slide475.xml"/><Relationship Id="rId477" Type="http://schemas.openxmlformats.org/officeDocument/2006/relationships/slide" Target="slides/slide474.xml"/><Relationship Id="rId476" Type="http://schemas.openxmlformats.org/officeDocument/2006/relationships/slide" Target="slides/slide473.xml"/><Relationship Id="rId475" Type="http://schemas.openxmlformats.org/officeDocument/2006/relationships/slide" Target="slides/slide472.xml"/><Relationship Id="rId474" Type="http://schemas.openxmlformats.org/officeDocument/2006/relationships/slide" Target="slides/slide471.xml"/><Relationship Id="rId473" Type="http://schemas.openxmlformats.org/officeDocument/2006/relationships/slide" Target="slides/slide470.xml"/><Relationship Id="rId472" Type="http://schemas.openxmlformats.org/officeDocument/2006/relationships/slide" Target="slides/slide469.xml"/><Relationship Id="rId471" Type="http://schemas.openxmlformats.org/officeDocument/2006/relationships/slide" Target="slides/slide468.xml"/><Relationship Id="rId470" Type="http://schemas.openxmlformats.org/officeDocument/2006/relationships/slide" Target="slides/slide467.xml"/><Relationship Id="rId47" Type="http://schemas.openxmlformats.org/officeDocument/2006/relationships/slide" Target="slides/slide44.xml"/><Relationship Id="rId469" Type="http://schemas.openxmlformats.org/officeDocument/2006/relationships/slide" Target="slides/slide466.xml"/><Relationship Id="rId468" Type="http://schemas.openxmlformats.org/officeDocument/2006/relationships/slide" Target="slides/slide465.xml"/><Relationship Id="rId467" Type="http://schemas.openxmlformats.org/officeDocument/2006/relationships/slide" Target="slides/slide464.xml"/><Relationship Id="rId466" Type="http://schemas.openxmlformats.org/officeDocument/2006/relationships/slide" Target="slides/slide463.xml"/><Relationship Id="rId465" Type="http://schemas.openxmlformats.org/officeDocument/2006/relationships/slide" Target="slides/slide462.xml"/><Relationship Id="rId464" Type="http://schemas.openxmlformats.org/officeDocument/2006/relationships/slide" Target="slides/slide461.xml"/><Relationship Id="rId463" Type="http://schemas.openxmlformats.org/officeDocument/2006/relationships/slide" Target="slides/slide460.xml"/><Relationship Id="rId462" Type="http://schemas.openxmlformats.org/officeDocument/2006/relationships/slide" Target="slides/slide459.xml"/><Relationship Id="rId461" Type="http://schemas.openxmlformats.org/officeDocument/2006/relationships/slide" Target="slides/slide458.xml"/><Relationship Id="rId460" Type="http://schemas.openxmlformats.org/officeDocument/2006/relationships/slide" Target="slides/slide457.xml"/><Relationship Id="rId46" Type="http://schemas.openxmlformats.org/officeDocument/2006/relationships/slide" Target="slides/slide43.xml"/><Relationship Id="rId459" Type="http://schemas.openxmlformats.org/officeDocument/2006/relationships/slide" Target="slides/slide456.xml"/><Relationship Id="rId458" Type="http://schemas.openxmlformats.org/officeDocument/2006/relationships/slide" Target="slides/slide455.xml"/><Relationship Id="rId457" Type="http://schemas.openxmlformats.org/officeDocument/2006/relationships/slide" Target="slides/slide454.xml"/><Relationship Id="rId456" Type="http://schemas.openxmlformats.org/officeDocument/2006/relationships/slide" Target="slides/slide453.xml"/><Relationship Id="rId455" Type="http://schemas.openxmlformats.org/officeDocument/2006/relationships/slide" Target="slides/slide452.xml"/><Relationship Id="rId454" Type="http://schemas.openxmlformats.org/officeDocument/2006/relationships/slide" Target="slides/slide451.xml"/><Relationship Id="rId453" Type="http://schemas.openxmlformats.org/officeDocument/2006/relationships/slide" Target="slides/slide450.xml"/><Relationship Id="rId452" Type="http://schemas.openxmlformats.org/officeDocument/2006/relationships/slide" Target="slides/slide449.xml"/><Relationship Id="rId451" Type="http://schemas.openxmlformats.org/officeDocument/2006/relationships/slide" Target="slides/slide448.xml"/><Relationship Id="rId450" Type="http://schemas.openxmlformats.org/officeDocument/2006/relationships/slide" Target="slides/slide447.xml"/><Relationship Id="rId45" Type="http://schemas.openxmlformats.org/officeDocument/2006/relationships/slide" Target="slides/slide42.xml"/><Relationship Id="rId449" Type="http://schemas.openxmlformats.org/officeDocument/2006/relationships/slide" Target="slides/slide446.xml"/><Relationship Id="rId448" Type="http://schemas.openxmlformats.org/officeDocument/2006/relationships/slide" Target="slides/slide445.xml"/><Relationship Id="rId447" Type="http://schemas.openxmlformats.org/officeDocument/2006/relationships/slide" Target="slides/slide444.xml"/><Relationship Id="rId446" Type="http://schemas.openxmlformats.org/officeDocument/2006/relationships/slide" Target="slides/slide443.xml"/><Relationship Id="rId445" Type="http://schemas.openxmlformats.org/officeDocument/2006/relationships/slide" Target="slides/slide442.xml"/><Relationship Id="rId444" Type="http://schemas.openxmlformats.org/officeDocument/2006/relationships/slide" Target="slides/slide441.xml"/><Relationship Id="rId443" Type="http://schemas.openxmlformats.org/officeDocument/2006/relationships/slide" Target="slides/slide440.xml"/><Relationship Id="rId442" Type="http://schemas.openxmlformats.org/officeDocument/2006/relationships/slide" Target="slides/slide439.xml"/><Relationship Id="rId441" Type="http://schemas.openxmlformats.org/officeDocument/2006/relationships/slide" Target="slides/slide438.xml"/><Relationship Id="rId440" Type="http://schemas.openxmlformats.org/officeDocument/2006/relationships/slide" Target="slides/slide437.xml"/><Relationship Id="rId44" Type="http://schemas.openxmlformats.org/officeDocument/2006/relationships/slide" Target="slides/slide41.xml"/><Relationship Id="rId439" Type="http://schemas.openxmlformats.org/officeDocument/2006/relationships/slide" Target="slides/slide436.xml"/><Relationship Id="rId438" Type="http://schemas.openxmlformats.org/officeDocument/2006/relationships/slide" Target="slides/slide435.xml"/><Relationship Id="rId437" Type="http://schemas.openxmlformats.org/officeDocument/2006/relationships/slide" Target="slides/slide434.xml"/><Relationship Id="rId436" Type="http://schemas.openxmlformats.org/officeDocument/2006/relationships/slide" Target="slides/slide433.xml"/><Relationship Id="rId435" Type="http://schemas.openxmlformats.org/officeDocument/2006/relationships/slide" Target="slides/slide432.xml"/><Relationship Id="rId434" Type="http://schemas.openxmlformats.org/officeDocument/2006/relationships/slide" Target="slides/slide431.xml"/><Relationship Id="rId433" Type="http://schemas.openxmlformats.org/officeDocument/2006/relationships/slide" Target="slides/slide430.xml"/><Relationship Id="rId432" Type="http://schemas.openxmlformats.org/officeDocument/2006/relationships/slide" Target="slides/slide429.xml"/><Relationship Id="rId431" Type="http://schemas.openxmlformats.org/officeDocument/2006/relationships/slide" Target="slides/slide428.xml"/><Relationship Id="rId430" Type="http://schemas.openxmlformats.org/officeDocument/2006/relationships/slide" Target="slides/slide427.xml"/><Relationship Id="rId43" Type="http://schemas.openxmlformats.org/officeDocument/2006/relationships/slide" Target="slides/slide40.xml"/><Relationship Id="rId429" Type="http://schemas.openxmlformats.org/officeDocument/2006/relationships/slide" Target="slides/slide426.xml"/><Relationship Id="rId428" Type="http://schemas.openxmlformats.org/officeDocument/2006/relationships/slide" Target="slides/slide425.xml"/><Relationship Id="rId427" Type="http://schemas.openxmlformats.org/officeDocument/2006/relationships/slide" Target="slides/slide424.xml"/><Relationship Id="rId426" Type="http://schemas.openxmlformats.org/officeDocument/2006/relationships/slide" Target="slides/slide423.xml"/><Relationship Id="rId425" Type="http://schemas.openxmlformats.org/officeDocument/2006/relationships/slide" Target="slides/slide422.xml"/><Relationship Id="rId424" Type="http://schemas.openxmlformats.org/officeDocument/2006/relationships/slide" Target="slides/slide421.xml"/><Relationship Id="rId423" Type="http://schemas.openxmlformats.org/officeDocument/2006/relationships/slide" Target="slides/slide420.xml"/><Relationship Id="rId422" Type="http://schemas.openxmlformats.org/officeDocument/2006/relationships/slide" Target="slides/slide419.xml"/><Relationship Id="rId421" Type="http://schemas.openxmlformats.org/officeDocument/2006/relationships/slide" Target="slides/slide418.xml"/><Relationship Id="rId420" Type="http://schemas.openxmlformats.org/officeDocument/2006/relationships/slide" Target="slides/slide417.xml"/><Relationship Id="rId42" Type="http://schemas.openxmlformats.org/officeDocument/2006/relationships/slide" Target="slides/slide39.xml"/><Relationship Id="rId419" Type="http://schemas.openxmlformats.org/officeDocument/2006/relationships/slide" Target="slides/slide416.xml"/><Relationship Id="rId418" Type="http://schemas.openxmlformats.org/officeDocument/2006/relationships/slide" Target="slides/slide415.xml"/><Relationship Id="rId417" Type="http://schemas.openxmlformats.org/officeDocument/2006/relationships/slide" Target="slides/slide414.xml"/><Relationship Id="rId416" Type="http://schemas.openxmlformats.org/officeDocument/2006/relationships/slide" Target="slides/slide413.xml"/><Relationship Id="rId415" Type="http://schemas.openxmlformats.org/officeDocument/2006/relationships/slide" Target="slides/slide412.xml"/><Relationship Id="rId414" Type="http://schemas.openxmlformats.org/officeDocument/2006/relationships/slide" Target="slides/slide411.xml"/><Relationship Id="rId413" Type="http://schemas.openxmlformats.org/officeDocument/2006/relationships/slide" Target="slides/slide410.xml"/><Relationship Id="rId412" Type="http://schemas.openxmlformats.org/officeDocument/2006/relationships/slide" Target="slides/slide409.xml"/><Relationship Id="rId411" Type="http://schemas.openxmlformats.org/officeDocument/2006/relationships/slide" Target="slides/slide408.xml"/><Relationship Id="rId410" Type="http://schemas.openxmlformats.org/officeDocument/2006/relationships/slide" Target="slides/slide407.xml"/><Relationship Id="rId41" Type="http://schemas.openxmlformats.org/officeDocument/2006/relationships/slide" Target="slides/slide38.xml"/><Relationship Id="rId409" Type="http://schemas.openxmlformats.org/officeDocument/2006/relationships/slide" Target="slides/slide406.xml"/><Relationship Id="rId408" Type="http://schemas.openxmlformats.org/officeDocument/2006/relationships/slide" Target="slides/slide405.xml"/><Relationship Id="rId407" Type="http://schemas.openxmlformats.org/officeDocument/2006/relationships/slide" Target="slides/slide404.xml"/><Relationship Id="rId406" Type="http://schemas.openxmlformats.org/officeDocument/2006/relationships/slide" Target="slides/slide403.xml"/><Relationship Id="rId405" Type="http://schemas.openxmlformats.org/officeDocument/2006/relationships/slide" Target="slides/slide402.xml"/><Relationship Id="rId404" Type="http://schemas.openxmlformats.org/officeDocument/2006/relationships/slide" Target="slides/slide401.xml"/><Relationship Id="rId403" Type="http://schemas.openxmlformats.org/officeDocument/2006/relationships/slide" Target="slides/slide400.xml"/><Relationship Id="rId402" Type="http://schemas.openxmlformats.org/officeDocument/2006/relationships/slide" Target="slides/slide399.xml"/><Relationship Id="rId401" Type="http://schemas.openxmlformats.org/officeDocument/2006/relationships/slide" Target="slides/slide398.xml"/><Relationship Id="rId400" Type="http://schemas.openxmlformats.org/officeDocument/2006/relationships/slide" Target="slides/slide397.xml"/><Relationship Id="rId40" Type="http://schemas.openxmlformats.org/officeDocument/2006/relationships/slide" Target="slides/slide37.xml"/><Relationship Id="rId4" Type="http://schemas.openxmlformats.org/officeDocument/2006/relationships/slide" Target="slides/slide2.xml"/><Relationship Id="rId399" Type="http://schemas.openxmlformats.org/officeDocument/2006/relationships/slide" Target="slides/slide396.xml"/><Relationship Id="rId398" Type="http://schemas.openxmlformats.org/officeDocument/2006/relationships/slide" Target="slides/slide395.xml"/><Relationship Id="rId397" Type="http://schemas.openxmlformats.org/officeDocument/2006/relationships/slide" Target="slides/slide394.xml"/><Relationship Id="rId396" Type="http://schemas.openxmlformats.org/officeDocument/2006/relationships/slide" Target="slides/slide393.xml"/><Relationship Id="rId395" Type="http://schemas.openxmlformats.org/officeDocument/2006/relationships/slide" Target="slides/slide392.xml"/><Relationship Id="rId394" Type="http://schemas.openxmlformats.org/officeDocument/2006/relationships/slide" Target="slides/slide391.xml"/><Relationship Id="rId393" Type="http://schemas.openxmlformats.org/officeDocument/2006/relationships/slide" Target="slides/slide390.xml"/><Relationship Id="rId392" Type="http://schemas.openxmlformats.org/officeDocument/2006/relationships/slide" Target="slides/slide389.xml"/><Relationship Id="rId391" Type="http://schemas.openxmlformats.org/officeDocument/2006/relationships/slide" Target="slides/slide388.xml"/><Relationship Id="rId390" Type="http://schemas.openxmlformats.org/officeDocument/2006/relationships/slide" Target="slides/slide387.xml"/><Relationship Id="rId39" Type="http://schemas.openxmlformats.org/officeDocument/2006/relationships/slide" Target="slides/slide36.xml"/><Relationship Id="rId389" Type="http://schemas.openxmlformats.org/officeDocument/2006/relationships/slide" Target="slides/slide386.xml"/><Relationship Id="rId388" Type="http://schemas.openxmlformats.org/officeDocument/2006/relationships/slide" Target="slides/slide385.xml"/><Relationship Id="rId387" Type="http://schemas.openxmlformats.org/officeDocument/2006/relationships/slide" Target="slides/slide384.xml"/><Relationship Id="rId386" Type="http://schemas.openxmlformats.org/officeDocument/2006/relationships/slide" Target="slides/slide383.xml"/><Relationship Id="rId385" Type="http://schemas.openxmlformats.org/officeDocument/2006/relationships/slide" Target="slides/slide382.xml"/><Relationship Id="rId384" Type="http://schemas.openxmlformats.org/officeDocument/2006/relationships/slide" Target="slides/slide381.xml"/><Relationship Id="rId383" Type="http://schemas.openxmlformats.org/officeDocument/2006/relationships/slide" Target="slides/slide380.xml"/><Relationship Id="rId382" Type="http://schemas.openxmlformats.org/officeDocument/2006/relationships/slide" Target="slides/slide379.xml"/><Relationship Id="rId381" Type="http://schemas.openxmlformats.org/officeDocument/2006/relationships/slide" Target="slides/slide378.xml"/><Relationship Id="rId380" Type="http://schemas.openxmlformats.org/officeDocument/2006/relationships/slide" Target="slides/slide377.xml"/><Relationship Id="rId38" Type="http://schemas.openxmlformats.org/officeDocument/2006/relationships/slide" Target="slides/slide35.xml"/><Relationship Id="rId379" Type="http://schemas.openxmlformats.org/officeDocument/2006/relationships/slide" Target="slides/slide376.xml"/><Relationship Id="rId378" Type="http://schemas.openxmlformats.org/officeDocument/2006/relationships/slide" Target="slides/slide375.xml"/><Relationship Id="rId377" Type="http://schemas.openxmlformats.org/officeDocument/2006/relationships/slide" Target="slides/slide374.xml"/><Relationship Id="rId376" Type="http://schemas.openxmlformats.org/officeDocument/2006/relationships/slide" Target="slides/slide373.xml"/><Relationship Id="rId375" Type="http://schemas.openxmlformats.org/officeDocument/2006/relationships/slide" Target="slides/slide372.xml"/><Relationship Id="rId374" Type="http://schemas.openxmlformats.org/officeDocument/2006/relationships/slide" Target="slides/slide371.xml"/><Relationship Id="rId373" Type="http://schemas.openxmlformats.org/officeDocument/2006/relationships/slide" Target="slides/slide370.xml"/><Relationship Id="rId372" Type="http://schemas.openxmlformats.org/officeDocument/2006/relationships/slide" Target="slides/slide369.xml"/><Relationship Id="rId371" Type="http://schemas.openxmlformats.org/officeDocument/2006/relationships/slide" Target="slides/slide368.xml"/><Relationship Id="rId370" Type="http://schemas.openxmlformats.org/officeDocument/2006/relationships/slide" Target="slides/slide367.xml"/><Relationship Id="rId37" Type="http://schemas.openxmlformats.org/officeDocument/2006/relationships/slide" Target="slides/slide34.xml"/><Relationship Id="rId369" Type="http://schemas.openxmlformats.org/officeDocument/2006/relationships/slide" Target="slides/slide366.xml"/><Relationship Id="rId368" Type="http://schemas.openxmlformats.org/officeDocument/2006/relationships/slide" Target="slides/slide365.xml"/><Relationship Id="rId367" Type="http://schemas.openxmlformats.org/officeDocument/2006/relationships/slide" Target="slides/slide364.xml"/><Relationship Id="rId366" Type="http://schemas.openxmlformats.org/officeDocument/2006/relationships/slide" Target="slides/slide363.xml"/><Relationship Id="rId365" Type="http://schemas.openxmlformats.org/officeDocument/2006/relationships/slide" Target="slides/slide362.xml"/><Relationship Id="rId364" Type="http://schemas.openxmlformats.org/officeDocument/2006/relationships/slide" Target="slides/slide361.xml"/><Relationship Id="rId363" Type="http://schemas.openxmlformats.org/officeDocument/2006/relationships/slide" Target="slides/slide360.xml"/><Relationship Id="rId362" Type="http://schemas.openxmlformats.org/officeDocument/2006/relationships/slide" Target="slides/slide359.xml"/><Relationship Id="rId361" Type="http://schemas.openxmlformats.org/officeDocument/2006/relationships/slide" Target="slides/slide358.xml"/><Relationship Id="rId360" Type="http://schemas.openxmlformats.org/officeDocument/2006/relationships/slide" Target="slides/slide357.xml"/><Relationship Id="rId36" Type="http://schemas.openxmlformats.org/officeDocument/2006/relationships/slide" Target="slides/slide33.xml"/><Relationship Id="rId359" Type="http://schemas.openxmlformats.org/officeDocument/2006/relationships/slide" Target="slides/slide356.xml"/><Relationship Id="rId358" Type="http://schemas.openxmlformats.org/officeDocument/2006/relationships/slide" Target="slides/slide355.xml"/><Relationship Id="rId357" Type="http://schemas.openxmlformats.org/officeDocument/2006/relationships/slide" Target="slides/slide354.xml"/><Relationship Id="rId356" Type="http://schemas.openxmlformats.org/officeDocument/2006/relationships/slide" Target="slides/slide353.xml"/><Relationship Id="rId355" Type="http://schemas.openxmlformats.org/officeDocument/2006/relationships/slide" Target="slides/slide352.xml"/><Relationship Id="rId354" Type="http://schemas.openxmlformats.org/officeDocument/2006/relationships/slide" Target="slides/slide351.xml"/><Relationship Id="rId353" Type="http://schemas.openxmlformats.org/officeDocument/2006/relationships/slide" Target="slides/slide350.xml"/><Relationship Id="rId352" Type="http://schemas.openxmlformats.org/officeDocument/2006/relationships/slide" Target="slides/slide349.xml"/><Relationship Id="rId351" Type="http://schemas.openxmlformats.org/officeDocument/2006/relationships/slide" Target="slides/slide348.xml"/><Relationship Id="rId350" Type="http://schemas.openxmlformats.org/officeDocument/2006/relationships/slide" Target="slides/slide347.xml"/><Relationship Id="rId35" Type="http://schemas.openxmlformats.org/officeDocument/2006/relationships/slide" Target="slides/slide32.xml"/><Relationship Id="rId349" Type="http://schemas.openxmlformats.org/officeDocument/2006/relationships/slide" Target="slides/slide346.xml"/><Relationship Id="rId348" Type="http://schemas.openxmlformats.org/officeDocument/2006/relationships/slide" Target="slides/slide345.xml"/><Relationship Id="rId347" Type="http://schemas.openxmlformats.org/officeDocument/2006/relationships/slide" Target="slides/slide344.xml"/><Relationship Id="rId346" Type="http://schemas.openxmlformats.org/officeDocument/2006/relationships/slide" Target="slides/slide343.xml"/><Relationship Id="rId345" Type="http://schemas.openxmlformats.org/officeDocument/2006/relationships/slide" Target="slides/slide342.xml"/><Relationship Id="rId344" Type="http://schemas.openxmlformats.org/officeDocument/2006/relationships/slide" Target="slides/slide341.xml"/><Relationship Id="rId343" Type="http://schemas.openxmlformats.org/officeDocument/2006/relationships/slide" Target="slides/slide340.xml"/><Relationship Id="rId342" Type="http://schemas.openxmlformats.org/officeDocument/2006/relationships/slide" Target="slides/slide339.xml"/><Relationship Id="rId341" Type="http://schemas.openxmlformats.org/officeDocument/2006/relationships/slide" Target="slides/slide338.xml"/><Relationship Id="rId340" Type="http://schemas.openxmlformats.org/officeDocument/2006/relationships/slide" Target="slides/slide337.xml"/><Relationship Id="rId34" Type="http://schemas.openxmlformats.org/officeDocument/2006/relationships/slide" Target="slides/slide31.xml"/><Relationship Id="rId339" Type="http://schemas.openxmlformats.org/officeDocument/2006/relationships/slide" Target="slides/slide336.xml"/><Relationship Id="rId338" Type="http://schemas.openxmlformats.org/officeDocument/2006/relationships/slide" Target="slides/slide335.xml"/><Relationship Id="rId337" Type="http://schemas.openxmlformats.org/officeDocument/2006/relationships/slide" Target="slides/slide334.xml"/><Relationship Id="rId336" Type="http://schemas.openxmlformats.org/officeDocument/2006/relationships/slide" Target="slides/slide333.xml"/><Relationship Id="rId335" Type="http://schemas.openxmlformats.org/officeDocument/2006/relationships/slide" Target="slides/slide332.xml"/><Relationship Id="rId334" Type="http://schemas.openxmlformats.org/officeDocument/2006/relationships/slide" Target="slides/slide331.xml"/><Relationship Id="rId333" Type="http://schemas.openxmlformats.org/officeDocument/2006/relationships/slide" Target="slides/slide330.xml"/><Relationship Id="rId332" Type="http://schemas.openxmlformats.org/officeDocument/2006/relationships/slide" Target="slides/slide329.xml"/><Relationship Id="rId331" Type="http://schemas.openxmlformats.org/officeDocument/2006/relationships/slide" Target="slides/slide328.xml"/><Relationship Id="rId330" Type="http://schemas.openxmlformats.org/officeDocument/2006/relationships/slide" Target="slides/slide327.xml"/><Relationship Id="rId33" Type="http://schemas.openxmlformats.org/officeDocument/2006/relationships/slide" Target="slides/slide30.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29.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8.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notesMaster" Target="notesMasters/notesMaster1.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4.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3.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2.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1.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9EB537B-A345-40F3-9208-44E09546434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4F4EE06-DA9F-4FDD-8DA1-E2D287FD4E15}">
      <dgm:prSet/>
      <dgm:spPr/>
      <dgm:t>
        <a:bodyPr/>
        <a:lstStyle/>
        <a:p>
          <a:r>
            <a:rPr lang="en-US" b="0" i="0"/>
            <a:t>Domain</a:t>
          </a:r>
          <a:endParaRPr lang="en-US"/>
        </a:p>
      </dgm:t>
    </dgm:pt>
    <dgm:pt modelId="{326E8B46-9D10-4340-8A95-AECD53672F0A}" cxnId="{122EB00B-DE1D-4882-BC61-40D86FC80312}" type="parTrans">
      <dgm:prSet/>
      <dgm:spPr/>
      <dgm:t>
        <a:bodyPr/>
        <a:lstStyle/>
        <a:p>
          <a:endParaRPr lang="en-US"/>
        </a:p>
      </dgm:t>
    </dgm:pt>
    <dgm:pt modelId="{EEC55626-15AC-4C74-A3EF-499B1FD0D90E}" cxnId="{122EB00B-DE1D-4882-BC61-40D86FC80312}" type="sibTrans">
      <dgm:prSet/>
      <dgm:spPr/>
      <dgm:t>
        <a:bodyPr/>
        <a:lstStyle/>
        <a:p>
          <a:endParaRPr lang="en-US"/>
        </a:p>
      </dgm:t>
    </dgm:pt>
    <dgm:pt modelId="{30951379-D2D5-47DD-B911-CD45386A4DB9}">
      <dgm:prSet/>
      <dgm:spPr/>
      <dgm:t>
        <a:bodyPr/>
        <a:lstStyle/>
        <a:p>
          <a:r>
            <a:rPr lang="en-US" b="0" i="0"/>
            <a:t>Data</a:t>
          </a:r>
          <a:endParaRPr lang="en-US"/>
        </a:p>
      </dgm:t>
    </dgm:pt>
    <dgm:pt modelId="{D28B8D21-0C64-4853-96B4-B5AA41B94A16}" cxnId="{91BC11EF-DB04-4B5C-B6C1-1530087AEB61}" type="parTrans">
      <dgm:prSet/>
      <dgm:spPr/>
      <dgm:t>
        <a:bodyPr/>
        <a:lstStyle/>
        <a:p>
          <a:endParaRPr lang="en-US"/>
        </a:p>
      </dgm:t>
    </dgm:pt>
    <dgm:pt modelId="{F36F84A2-8A1C-4E74-A89D-5A7600C10414}" cxnId="{91BC11EF-DB04-4B5C-B6C1-1530087AEB61}" type="sibTrans">
      <dgm:prSet/>
      <dgm:spPr/>
      <dgm:t>
        <a:bodyPr/>
        <a:lstStyle/>
        <a:p>
          <a:endParaRPr lang="en-US"/>
        </a:p>
      </dgm:t>
    </dgm:pt>
    <dgm:pt modelId="{E77B0A28-49B1-444F-9123-CAE30D893E19}">
      <dgm:prSet/>
      <dgm:spPr/>
      <dgm:t>
        <a:bodyPr/>
        <a:lstStyle/>
        <a:p>
          <a:r>
            <a:rPr lang="en-US" b="0" i="0"/>
            <a:t>Model</a:t>
          </a:r>
          <a:endParaRPr lang="en-US"/>
        </a:p>
      </dgm:t>
    </dgm:pt>
    <dgm:pt modelId="{8D1FDBC7-D549-49E9-B9D5-95E221677198}" cxnId="{F0C488E2-9A0C-412F-A2B9-3E9F411EF8FA}" type="parTrans">
      <dgm:prSet/>
      <dgm:spPr/>
      <dgm:t>
        <a:bodyPr/>
        <a:lstStyle/>
        <a:p>
          <a:endParaRPr lang="en-US"/>
        </a:p>
      </dgm:t>
    </dgm:pt>
    <dgm:pt modelId="{C7EEA3B8-D83C-432E-9EF2-B9F0505C9BE1}" cxnId="{F0C488E2-9A0C-412F-A2B9-3E9F411EF8FA}" type="sibTrans">
      <dgm:prSet/>
      <dgm:spPr/>
      <dgm:t>
        <a:bodyPr/>
        <a:lstStyle/>
        <a:p>
          <a:endParaRPr lang="en-US"/>
        </a:p>
      </dgm:t>
    </dgm:pt>
    <dgm:pt modelId="{0A6AEA19-E403-4526-AA95-EEAFD0F352B1}">
      <dgm:prSet/>
      <dgm:spPr/>
      <dgm:t>
        <a:bodyPr/>
        <a:lstStyle/>
        <a:p>
          <a:r>
            <a:rPr lang="en-US" b="0" i="0"/>
            <a:t>Analysis</a:t>
          </a:r>
          <a:endParaRPr lang="en-US"/>
        </a:p>
      </dgm:t>
    </dgm:pt>
    <dgm:pt modelId="{D4B6848D-B75F-452E-AD16-1A5D2FB745D9}" cxnId="{34A1DCD6-C6FA-442F-8FFD-0268DBD4B1DC}" type="parTrans">
      <dgm:prSet/>
      <dgm:spPr/>
      <dgm:t>
        <a:bodyPr/>
        <a:lstStyle/>
        <a:p>
          <a:endParaRPr lang="en-US"/>
        </a:p>
      </dgm:t>
    </dgm:pt>
    <dgm:pt modelId="{BB564C88-D455-418D-A52E-FFF48A40F691}" cxnId="{34A1DCD6-C6FA-442F-8FFD-0268DBD4B1DC}" type="sibTrans">
      <dgm:prSet/>
      <dgm:spPr/>
      <dgm:t>
        <a:bodyPr/>
        <a:lstStyle/>
        <a:p>
          <a:endParaRPr lang="en-US"/>
        </a:p>
      </dgm:t>
    </dgm:pt>
    <dgm:pt modelId="{BD343308-30A8-4685-BD4F-6B46AC5130B7}">
      <dgm:prSet/>
      <dgm:spPr/>
      <dgm:t>
        <a:bodyPr/>
        <a:lstStyle/>
        <a:p>
          <a:r>
            <a:rPr lang="en-US" b="0" i="0"/>
            <a:t>Visualization</a:t>
          </a:r>
          <a:endParaRPr lang="en-US"/>
        </a:p>
      </dgm:t>
    </dgm:pt>
    <dgm:pt modelId="{4112325B-453A-4895-A96E-6DEC9CC4FBF4}" cxnId="{19DFE54E-B3CF-4CF8-A412-1F9B98602F05}" type="parTrans">
      <dgm:prSet/>
      <dgm:spPr/>
      <dgm:t>
        <a:bodyPr/>
        <a:lstStyle/>
        <a:p>
          <a:endParaRPr lang="en-US"/>
        </a:p>
      </dgm:t>
    </dgm:pt>
    <dgm:pt modelId="{4E624BAC-182D-4314-BCD7-39FEDDB10ECD}" cxnId="{19DFE54E-B3CF-4CF8-A412-1F9B98602F05}" type="sibTrans">
      <dgm:prSet/>
      <dgm:spPr/>
      <dgm:t>
        <a:bodyPr/>
        <a:lstStyle/>
        <a:p>
          <a:endParaRPr lang="en-US"/>
        </a:p>
      </dgm:t>
    </dgm:pt>
    <dgm:pt modelId="{F13029D1-64F1-4081-8545-95D8C57780DB}" type="pres">
      <dgm:prSet presAssocID="{49EB537B-A345-40F3-9208-44E09546434C}" presName="vert0" presStyleCnt="0">
        <dgm:presLayoutVars>
          <dgm:dir/>
          <dgm:animOne val="branch"/>
          <dgm:animLvl val="lvl"/>
        </dgm:presLayoutVars>
      </dgm:prSet>
      <dgm:spPr/>
    </dgm:pt>
    <dgm:pt modelId="{3A1F38C6-DB2D-4AB1-AC7D-082D980A8484}" type="pres">
      <dgm:prSet presAssocID="{64F4EE06-DA9F-4FDD-8DA1-E2D287FD4E15}" presName="thickLine" presStyleLbl="alignNode1" presStyleIdx="0" presStyleCnt="5"/>
      <dgm:spPr/>
    </dgm:pt>
    <dgm:pt modelId="{0CCE4D82-96B7-44C1-ADE9-CD8733E31268}" type="pres">
      <dgm:prSet presAssocID="{64F4EE06-DA9F-4FDD-8DA1-E2D287FD4E15}" presName="horz1" presStyleCnt="0"/>
      <dgm:spPr/>
    </dgm:pt>
    <dgm:pt modelId="{D2F58288-26D6-4BFF-80BC-81D87A4865AB}" type="pres">
      <dgm:prSet presAssocID="{64F4EE06-DA9F-4FDD-8DA1-E2D287FD4E15}" presName="tx1" presStyleLbl="revTx" presStyleIdx="0" presStyleCnt="5"/>
      <dgm:spPr/>
    </dgm:pt>
    <dgm:pt modelId="{30EA7EFE-3600-4017-938A-4DE62EB6B182}" type="pres">
      <dgm:prSet presAssocID="{64F4EE06-DA9F-4FDD-8DA1-E2D287FD4E15}" presName="vert1" presStyleCnt="0"/>
      <dgm:spPr/>
    </dgm:pt>
    <dgm:pt modelId="{C4A1CFB0-F319-457C-ABB9-62FDE850812D}" type="pres">
      <dgm:prSet presAssocID="{30951379-D2D5-47DD-B911-CD45386A4DB9}" presName="thickLine" presStyleLbl="alignNode1" presStyleIdx="1" presStyleCnt="5"/>
      <dgm:spPr/>
    </dgm:pt>
    <dgm:pt modelId="{45DEDA90-DB83-4F3D-AB10-9C7DDC8A7FC4}" type="pres">
      <dgm:prSet presAssocID="{30951379-D2D5-47DD-B911-CD45386A4DB9}" presName="horz1" presStyleCnt="0"/>
      <dgm:spPr/>
    </dgm:pt>
    <dgm:pt modelId="{8E1E6DC2-C248-41B8-96BE-2385E38FCD81}" type="pres">
      <dgm:prSet presAssocID="{30951379-D2D5-47DD-B911-CD45386A4DB9}" presName="tx1" presStyleLbl="revTx" presStyleIdx="1" presStyleCnt="5"/>
      <dgm:spPr/>
    </dgm:pt>
    <dgm:pt modelId="{14A02039-BD92-45CF-912E-8862B3FC7C8D}" type="pres">
      <dgm:prSet presAssocID="{30951379-D2D5-47DD-B911-CD45386A4DB9}" presName="vert1" presStyleCnt="0"/>
      <dgm:spPr/>
    </dgm:pt>
    <dgm:pt modelId="{D0A310AB-5CBD-451D-9F5A-946E49E1686B}" type="pres">
      <dgm:prSet presAssocID="{E77B0A28-49B1-444F-9123-CAE30D893E19}" presName="thickLine" presStyleLbl="alignNode1" presStyleIdx="2" presStyleCnt="5"/>
      <dgm:spPr/>
    </dgm:pt>
    <dgm:pt modelId="{31D25B47-172C-4457-B0C6-6B124EB17D94}" type="pres">
      <dgm:prSet presAssocID="{E77B0A28-49B1-444F-9123-CAE30D893E19}" presName="horz1" presStyleCnt="0"/>
      <dgm:spPr/>
    </dgm:pt>
    <dgm:pt modelId="{D8F3F882-F49E-41CB-A6F3-BFCBB70667E7}" type="pres">
      <dgm:prSet presAssocID="{E77B0A28-49B1-444F-9123-CAE30D893E19}" presName="tx1" presStyleLbl="revTx" presStyleIdx="2" presStyleCnt="5"/>
      <dgm:spPr/>
    </dgm:pt>
    <dgm:pt modelId="{74C71541-635C-4204-998D-E60016F3A434}" type="pres">
      <dgm:prSet presAssocID="{E77B0A28-49B1-444F-9123-CAE30D893E19}" presName="vert1" presStyleCnt="0"/>
      <dgm:spPr/>
    </dgm:pt>
    <dgm:pt modelId="{183456A3-93FE-409F-83A5-03136BCD400E}" type="pres">
      <dgm:prSet presAssocID="{0A6AEA19-E403-4526-AA95-EEAFD0F352B1}" presName="thickLine" presStyleLbl="alignNode1" presStyleIdx="3" presStyleCnt="5"/>
      <dgm:spPr/>
    </dgm:pt>
    <dgm:pt modelId="{5E23A45B-23FC-4615-9A08-9424C6B4CE40}" type="pres">
      <dgm:prSet presAssocID="{0A6AEA19-E403-4526-AA95-EEAFD0F352B1}" presName="horz1" presStyleCnt="0"/>
      <dgm:spPr/>
    </dgm:pt>
    <dgm:pt modelId="{7325F7FA-2885-4D20-8E67-F211BBD924DA}" type="pres">
      <dgm:prSet presAssocID="{0A6AEA19-E403-4526-AA95-EEAFD0F352B1}" presName="tx1" presStyleLbl="revTx" presStyleIdx="3" presStyleCnt="5"/>
      <dgm:spPr/>
    </dgm:pt>
    <dgm:pt modelId="{9147CCCA-73ED-42A6-BB3E-DF2E906B24B8}" type="pres">
      <dgm:prSet presAssocID="{0A6AEA19-E403-4526-AA95-EEAFD0F352B1}" presName="vert1" presStyleCnt="0"/>
      <dgm:spPr/>
    </dgm:pt>
    <dgm:pt modelId="{CE08E267-8FEE-487E-8172-D760123E90D0}" type="pres">
      <dgm:prSet presAssocID="{BD343308-30A8-4685-BD4F-6B46AC5130B7}" presName="thickLine" presStyleLbl="alignNode1" presStyleIdx="4" presStyleCnt="5"/>
      <dgm:spPr/>
    </dgm:pt>
    <dgm:pt modelId="{FB9C8250-D8AE-46DD-BF5B-6263797126E6}" type="pres">
      <dgm:prSet presAssocID="{BD343308-30A8-4685-BD4F-6B46AC5130B7}" presName="horz1" presStyleCnt="0"/>
      <dgm:spPr/>
    </dgm:pt>
    <dgm:pt modelId="{22887846-A023-4374-A14D-288D1F497ED2}" type="pres">
      <dgm:prSet presAssocID="{BD343308-30A8-4685-BD4F-6B46AC5130B7}" presName="tx1" presStyleLbl="revTx" presStyleIdx="4" presStyleCnt="5"/>
      <dgm:spPr/>
    </dgm:pt>
    <dgm:pt modelId="{44333CBE-CB2B-485B-A00A-9BF75B9A2AD3}" type="pres">
      <dgm:prSet presAssocID="{BD343308-30A8-4685-BD4F-6B46AC5130B7}" presName="vert1" presStyleCnt="0"/>
      <dgm:spPr/>
    </dgm:pt>
  </dgm:ptLst>
  <dgm:cxnLst>
    <dgm:cxn modelId="{122EB00B-DE1D-4882-BC61-40D86FC80312}" srcId="{49EB537B-A345-40F3-9208-44E09546434C}" destId="{64F4EE06-DA9F-4FDD-8DA1-E2D287FD4E15}" srcOrd="0" destOrd="0" parTransId="{326E8B46-9D10-4340-8A95-AECD53672F0A}" sibTransId="{EEC55626-15AC-4C74-A3EF-499B1FD0D90E}"/>
    <dgm:cxn modelId="{19DFE54E-B3CF-4CF8-A412-1F9B98602F05}" srcId="{49EB537B-A345-40F3-9208-44E09546434C}" destId="{BD343308-30A8-4685-BD4F-6B46AC5130B7}" srcOrd="4" destOrd="0" parTransId="{4112325B-453A-4895-A96E-6DEC9CC4FBF4}" sibTransId="{4E624BAC-182D-4314-BCD7-39FEDDB10ECD}"/>
    <dgm:cxn modelId="{AF051F51-D96F-46A9-B0F5-F9F58C6F695E}" type="presOf" srcId="{E77B0A28-49B1-444F-9123-CAE30D893E19}" destId="{D8F3F882-F49E-41CB-A6F3-BFCBB70667E7}" srcOrd="0" destOrd="0" presId="urn:microsoft.com/office/officeart/2008/layout/LinedList"/>
    <dgm:cxn modelId="{ED867D84-FF7B-40D2-8142-159F3745FEB5}" type="presOf" srcId="{BD343308-30A8-4685-BD4F-6B46AC5130B7}" destId="{22887846-A023-4374-A14D-288D1F497ED2}" srcOrd="0" destOrd="0" presId="urn:microsoft.com/office/officeart/2008/layout/LinedList"/>
    <dgm:cxn modelId="{BB857085-80AE-43B3-8B7F-E4E74F89E77C}" type="presOf" srcId="{64F4EE06-DA9F-4FDD-8DA1-E2D287FD4E15}" destId="{D2F58288-26D6-4BFF-80BC-81D87A4865AB}" srcOrd="0" destOrd="0" presId="urn:microsoft.com/office/officeart/2008/layout/LinedList"/>
    <dgm:cxn modelId="{CDEBA4B0-43F6-4F0D-9997-70C82EBDAC92}" type="presOf" srcId="{49EB537B-A345-40F3-9208-44E09546434C}" destId="{F13029D1-64F1-4081-8545-95D8C57780DB}" srcOrd="0" destOrd="0" presId="urn:microsoft.com/office/officeart/2008/layout/LinedList"/>
    <dgm:cxn modelId="{A13E26C1-5CCB-4DB3-8E14-ADB38895543F}" type="presOf" srcId="{0A6AEA19-E403-4526-AA95-EEAFD0F352B1}" destId="{7325F7FA-2885-4D20-8E67-F211BBD924DA}" srcOrd="0" destOrd="0" presId="urn:microsoft.com/office/officeart/2008/layout/LinedList"/>
    <dgm:cxn modelId="{34A1DCD6-C6FA-442F-8FFD-0268DBD4B1DC}" srcId="{49EB537B-A345-40F3-9208-44E09546434C}" destId="{0A6AEA19-E403-4526-AA95-EEAFD0F352B1}" srcOrd="3" destOrd="0" parTransId="{D4B6848D-B75F-452E-AD16-1A5D2FB745D9}" sibTransId="{BB564C88-D455-418D-A52E-FFF48A40F691}"/>
    <dgm:cxn modelId="{F0C488E2-9A0C-412F-A2B9-3E9F411EF8FA}" srcId="{49EB537B-A345-40F3-9208-44E09546434C}" destId="{E77B0A28-49B1-444F-9123-CAE30D893E19}" srcOrd="2" destOrd="0" parTransId="{8D1FDBC7-D549-49E9-B9D5-95E221677198}" sibTransId="{C7EEA3B8-D83C-432E-9EF2-B9F0505C9BE1}"/>
    <dgm:cxn modelId="{91BC11EF-DB04-4B5C-B6C1-1530087AEB61}" srcId="{49EB537B-A345-40F3-9208-44E09546434C}" destId="{30951379-D2D5-47DD-B911-CD45386A4DB9}" srcOrd="1" destOrd="0" parTransId="{D28B8D21-0C64-4853-96B4-B5AA41B94A16}" sibTransId="{F36F84A2-8A1C-4E74-A89D-5A7600C10414}"/>
    <dgm:cxn modelId="{604B42F4-412A-4DDF-9013-22B9D480A38B}" type="presOf" srcId="{30951379-D2D5-47DD-B911-CD45386A4DB9}" destId="{8E1E6DC2-C248-41B8-96BE-2385E38FCD81}" srcOrd="0" destOrd="0" presId="urn:microsoft.com/office/officeart/2008/layout/LinedList"/>
    <dgm:cxn modelId="{29B42AAB-613F-49DB-888D-FDF046062E9A}" type="presParOf" srcId="{F13029D1-64F1-4081-8545-95D8C57780DB}" destId="{3A1F38C6-DB2D-4AB1-AC7D-082D980A8484}" srcOrd="0" destOrd="0" presId="urn:microsoft.com/office/officeart/2008/layout/LinedList"/>
    <dgm:cxn modelId="{FDEC938F-6C56-44B2-A788-81750F9BAFC6}" type="presParOf" srcId="{F13029D1-64F1-4081-8545-95D8C57780DB}" destId="{0CCE4D82-96B7-44C1-ADE9-CD8733E31268}" srcOrd="1" destOrd="0" presId="urn:microsoft.com/office/officeart/2008/layout/LinedList"/>
    <dgm:cxn modelId="{655DD1CE-23D5-4A06-8077-47E6FB653470}" type="presParOf" srcId="{0CCE4D82-96B7-44C1-ADE9-CD8733E31268}" destId="{D2F58288-26D6-4BFF-80BC-81D87A4865AB}" srcOrd="0" destOrd="0" presId="urn:microsoft.com/office/officeart/2008/layout/LinedList"/>
    <dgm:cxn modelId="{82027344-DEF7-42D4-975B-FB243E881F38}" type="presParOf" srcId="{0CCE4D82-96B7-44C1-ADE9-CD8733E31268}" destId="{30EA7EFE-3600-4017-938A-4DE62EB6B182}" srcOrd="1" destOrd="0" presId="urn:microsoft.com/office/officeart/2008/layout/LinedList"/>
    <dgm:cxn modelId="{86CE43AB-7FD6-4400-90E8-9EB767116EA8}" type="presParOf" srcId="{F13029D1-64F1-4081-8545-95D8C57780DB}" destId="{C4A1CFB0-F319-457C-ABB9-62FDE850812D}" srcOrd="2" destOrd="0" presId="urn:microsoft.com/office/officeart/2008/layout/LinedList"/>
    <dgm:cxn modelId="{FB4431F3-D13D-4257-AAEC-A939D8105ACD}" type="presParOf" srcId="{F13029D1-64F1-4081-8545-95D8C57780DB}" destId="{45DEDA90-DB83-4F3D-AB10-9C7DDC8A7FC4}" srcOrd="3" destOrd="0" presId="urn:microsoft.com/office/officeart/2008/layout/LinedList"/>
    <dgm:cxn modelId="{5C54D39C-E5A0-4F25-8431-86088173A0F1}" type="presParOf" srcId="{45DEDA90-DB83-4F3D-AB10-9C7DDC8A7FC4}" destId="{8E1E6DC2-C248-41B8-96BE-2385E38FCD81}" srcOrd="0" destOrd="0" presId="urn:microsoft.com/office/officeart/2008/layout/LinedList"/>
    <dgm:cxn modelId="{09B6DF42-682E-49A3-9B65-C06E8FE93704}" type="presParOf" srcId="{45DEDA90-DB83-4F3D-AB10-9C7DDC8A7FC4}" destId="{14A02039-BD92-45CF-912E-8862B3FC7C8D}" srcOrd="1" destOrd="0" presId="urn:microsoft.com/office/officeart/2008/layout/LinedList"/>
    <dgm:cxn modelId="{46CD1EBF-CB29-4E9B-8DE2-142861D6A120}" type="presParOf" srcId="{F13029D1-64F1-4081-8545-95D8C57780DB}" destId="{D0A310AB-5CBD-451D-9F5A-946E49E1686B}" srcOrd="4" destOrd="0" presId="urn:microsoft.com/office/officeart/2008/layout/LinedList"/>
    <dgm:cxn modelId="{430CCBF1-E88A-4217-BD08-2A354292D3A3}" type="presParOf" srcId="{F13029D1-64F1-4081-8545-95D8C57780DB}" destId="{31D25B47-172C-4457-B0C6-6B124EB17D94}" srcOrd="5" destOrd="0" presId="urn:microsoft.com/office/officeart/2008/layout/LinedList"/>
    <dgm:cxn modelId="{4FE9E75A-44D5-41F6-8932-5FDD2DC41904}" type="presParOf" srcId="{31D25B47-172C-4457-B0C6-6B124EB17D94}" destId="{D8F3F882-F49E-41CB-A6F3-BFCBB70667E7}" srcOrd="0" destOrd="0" presId="urn:microsoft.com/office/officeart/2008/layout/LinedList"/>
    <dgm:cxn modelId="{361BEE07-2A7F-4A0D-A037-009A13F9FE4C}" type="presParOf" srcId="{31D25B47-172C-4457-B0C6-6B124EB17D94}" destId="{74C71541-635C-4204-998D-E60016F3A434}" srcOrd="1" destOrd="0" presId="urn:microsoft.com/office/officeart/2008/layout/LinedList"/>
    <dgm:cxn modelId="{D63A6806-D64A-487E-AE26-EC6B0CFE8746}" type="presParOf" srcId="{F13029D1-64F1-4081-8545-95D8C57780DB}" destId="{183456A3-93FE-409F-83A5-03136BCD400E}" srcOrd="6" destOrd="0" presId="urn:microsoft.com/office/officeart/2008/layout/LinedList"/>
    <dgm:cxn modelId="{FB4B8769-040E-4F8B-809E-97364DC03748}" type="presParOf" srcId="{F13029D1-64F1-4081-8545-95D8C57780DB}" destId="{5E23A45B-23FC-4615-9A08-9424C6B4CE40}" srcOrd="7" destOrd="0" presId="urn:microsoft.com/office/officeart/2008/layout/LinedList"/>
    <dgm:cxn modelId="{876FC3AD-0848-4A80-8D14-09CF2FF78A69}" type="presParOf" srcId="{5E23A45B-23FC-4615-9A08-9424C6B4CE40}" destId="{7325F7FA-2885-4D20-8E67-F211BBD924DA}" srcOrd="0" destOrd="0" presId="urn:microsoft.com/office/officeart/2008/layout/LinedList"/>
    <dgm:cxn modelId="{E70E99D7-78A4-4B58-B50F-A7EABA56C1FA}" type="presParOf" srcId="{5E23A45B-23FC-4615-9A08-9424C6B4CE40}" destId="{9147CCCA-73ED-42A6-BB3E-DF2E906B24B8}" srcOrd="1" destOrd="0" presId="urn:microsoft.com/office/officeart/2008/layout/LinedList"/>
    <dgm:cxn modelId="{BA86EF37-1457-4FF9-8514-BFD14B67DE6C}" type="presParOf" srcId="{F13029D1-64F1-4081-8545-95D8C57780DB}" destId="{CE08E267-8FEE-487E-8172-D760123E90D0}" srcOrd="8" destOrd="0" presId="urn:microsoft.com/office/officeart/2008/layout/LinedList"/>
    <dgm:cxn modelId="{1E500868-A9C3-48E9-9B9C-0F5748365A2D}" type="presParOf" srcId="{F13029D1-64F1-4081-8545-95D8C57780DB}" destId="{FB9C8250-D8AE-46DD-BF5B-6263797126E6}" srcOrd="9" destOrd="0" presId="urn:microsoft.com/office/officeart/2008/layout/LinedList"/>
    <dgm:cxn modelId="{3FCC5193-CF73-41B7-8E07-3CA8C86FE570}" type="presParOf" srcId="{FB9C8250-D8AE-46DD-BF5B-6263797126E6}" destId="{22887846-A023-4374-A14D-288D1F497ED2}" srcOrd="0" destOrd="0" presId="urn:microsoft.com/office/officeart/2008/layout/LinedList"/>
    <dgm:cxn modelId="{829A1448-48EB-4DEE-A81F-BC422FCC592D}" type="presParOf" srcId="{FB9C8250-D8AE-46DD-BF5B-6263797126E6}" destId="{44333CBE-CB2B-485B-A00A-9BF75B9A2AD3}"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900512" cy="5536141"/>
        <a:chOff x="0" y="0"/>
        <a:chExt cx="6900512" cy="5536141"/>
      </a:xfrm>
    </dsp:grpSpPr>
    <dsp:sp modelId="{3A1F38C6-DB2D-4AB1-AC7D-082D980A8484}">
      <dsp:nvSpPr>
        <dsp:cNvPr id="3" name="Straight Connector 2"/>
        <dsp:cNvSpPr/>
      </dsp:nvSpPr>
      <dsp:spPr bwMode="white">
        <a:xfrm>
          <a:off x="0" y="0"/>
          <a:ext cx="6900512" cy="0"/>
        </a:xfrm>
        <a:prstGeom prst="line">
          <a:avLst/>
        </a:prstGeom>
      </dsp:spPr>
      <dsp:style>
        <a:lnRef idx="2">
          <a:schemeClr val="accent2">
            <a:hueOff val="0"/>
            <a:satOff val="0"/>
            <a:lumOff val="0"/>
            <a:alpha val="100000"/>
          </a:schemeClr>
        </a:lnRef>
        <a:fillRef idx="1">
          <a:schemeClr val="accent2">
            <a:hueOff val="0"/>
            <a:satOff val="0"/>
            <a:lumOff val="0"/>
            <a:alpha val="100000"/>
          </a:schemeClr>
        </a:fillRef>
        <a:effectRef idx="0">
          <a:scrgbClr r="0" g="0" b="0"/>
        </a:effectRef>
        <a:fontRef idx="minor">
          <a:schemeClr val="lt1"/>
        </a:fontRef>
      </dsp:style>
      <dsp:txXfrm>
        <a:off x="0" y="0"/>
        <a:ext cx="6900512" cy="0"/>
      </dsp:txXfrm>
    </dsp:sp>
    <dsp:sp modelId="{D2F58288-26D6-4BFF-80BC-81D87A4865AB}">
      <dsp:nvSpPr>
        <dsp:cNvPr id="4" name="Rectangles 3"/>
        <dsp:cNvSpPr/>
      </dsp:nvSpPr>
      <dsp:spPr bwMode="white">
        <a:xfrm>
          <a:off x="0" y="0"/>
          <a:ext cx="6900512" cy="110722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b="0" i="0">
              <a:solidFill>
                <a:schemeClr val="tx1"/>
              </a:solidFill>
            </a:rPr>
            <a:t>Domain</a:t>
          </a:r>
          <a:endParaRPr lang="en-US">
            <a:solidFill>
              <a:schemeClr val="tx1"/>
            </a:solidFill>
          </a:endParaRPr>
        </a:p>
      </dsp:txBody>
      <dsp:txXfrm>
        <a:off x="0" y="0"/>
        <a:ext cx="6900512" cy="1107228"/>
      </dsp:txXfrm>
    </dsp:sp>
    <dsp:sp modelId="{C4A1CFB0-F319-457C-ABB9-62FDE850812D}">
      <dsp:nvSpPr>
        <dsp:cNvPr id="5" name="Straight Connector 4"/>
        <dsp:cNvSpPr/>
      </dsp:nvSpPr>
      <dsp:spPr bwMode="white">
        <a:xfrm>
          <a:off x="0" y="1107228"/>
          <a:ext cx="6900512" cy="0"/>
        </a:xfrm>
        <a:prstGeom prst="line">
          <a:avLst/>
        </a:prstGeom>
      </dsp:spPr>
      <dsp:style>
        <a:lnRef idx="2">
          <a:schemeClr val="accent2">
            <a:hueOff val="-210000"/>
            <a:satOff val="1078"/>
            <a:lumOff val="1569"/>
            <a:alpha val="100000"/>
          </a:schemeClr>
        </a:lnRef>
        <a:fillRef idx="1">
          <a:schemeClr val="accent2">
            <a:hueOff val="-210000"/>
            <a:satOff val="1078"/>
            <a:lumOff val="1569"/>
            <a:alpha val="100000"/>
          </a:schemeClr>
        </a:fillRef>
        <a:effectRef idx="0">
          <a:scrgbClr r="0" g="0" b="0"/>
        </a:effectRef>
        <a:fontRef idx="minor">
          <a:schemeClr val="lt1"/>
        </a:fontRef>
      </dsp:style>
      <dsp:txXfrm>
        <a:off x="0" y="1107228"/>
        <a:ext cx="6900512" cy="0"/>
      </dsp:txXfrm>
    </dsp:sp>
    <dsp:sp modelId="{8E1E6DC2-C248-41B8-96BE-2385E38FCD81}">
      <dsp:nvSpPr>
        <dsp:cNvPr id="6" name="Rectangles 5"/>
        <dsp:cNvSpPr/>
      </dsp:nvSpPr>
      <dsp:spPr bwMode="white">
        <a:xfrm>
          <a:off x="0" y="1107228"/>
          <a:ext cx="6900512" cy="110722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b="0" i="0">
              <a:solidFill>
                <a:schemeClr val="tx1"/>
              </a:solidFill>
            </a:rPr>
            <a:t>Data</a:t>
          </a:r>
          <a:endParaRPr lang="en-US">
            <a:solidFill>
              <a:schemeClr val="tx1"/>
            </a:solidFill>
          </a:endParaRPr>
        </a:p>
      </dsp:txBody>
      <dsp:txXfrm>
        <a:off x="0" y="1107228"/>
        <a:ext cx="6900512" cy="1107228"/>
      </dsp:txXfrm>
    </dsp:sp>
    <dsp:sp modelId="{D0A310AB-5CBD-451D-9F5A-946E49E1686B}">
      <dsp:nvSpPr>
        <dsp:cNvPr id="7" name="Straight Connector 6"/>
        <dsp:cNvSpPr/>
      </dsp:nvSpPr>
      <dsp:spPr bwMode="white">
        <a:xfrm>
          <a:off x="0" y="2214456"/>
          <a:ext cx="6900512" cy="0"/>
        </a:xfrm>
        <a:prstGeom prst="line">
          <a:avLst/>
        </a:prstGeom>
      </dsp:spPr>
      <dsp:style>
        <a:lnRef idx="2">
          <a:schemeClr val="accent2">
            <a:hueOff val="-420000"/>
            <a:satOff val="2157"/>
            <a:lumOff val="3137"/>
            <a:alpha val="100000"/>
          </a:schemeClr>
        </a:lnRef>
        <a:fillRef idx="1">
          <a:schemeClr val="accent2">
            <a:hueOff val="-420000"/>
            <a:satOff val="2157"/>
            <a:lumOff val="3137"/>
            <a:alpha val="100000"/>
          </a:schemeClr>
        </a:fillRef>
        <a:effectRef idx="0">
          <a:scrgbClr r="0" g="0" b="0"/>
        </a:effectRef>
        <a:fontRef idx="minor">
          <a:schemeClr val="lt1"/>
        </a:fontRef>
      </dsp:style>
      <dsp:txXfrm>
        <a:off x="0" y="2214456"/>
        <a:ext cx="6900512" cy="0"/>
      </dsp:txXfrm>
    </dsp:sp>
    <dsp:sp modelId="{D8F3F882-F49E-41CB-A6F3-BFCBB70667E7}">
      <dsp:nvSpPr>
        <dsp:cNvPr id="8" name="Rectangles 7"/>
        <dsp:cNvSpPr/>
      </dsp:nvSpPr>
      <dsp:spPr bwMode="white">
        <a:xfrm>
          <a:off x="0" y="2214456"/>
          <a:ext cx="6900512" cy="110722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b="0" i="0">
              <a:solidFill>
                <a:schemeClr val="tx1"/>
              </a:solidFill>
            </a:rPr>
            <a:t>Model</a:t>
          </a:r>
          <a:endParaRPr lang="en-US">
            <a:solidFill>
              <a:schemeClr val="tx1"/>
            </a:solidFill>
          </a:endParaRPr>
        </a:p>
      </dsp:txBody>
      <dsp:txXfrm>
        <a:off x="0" y="2214456"/>
        <a:ext cx="6900512" cy="1107228"/>
      </dsp:txXfrm>
    </dsp:sp>
    <dsp:sp modelId="{183456A3-93FE-409F-83A5-03136BCD400E}">
      <dsp:nvSpPr>
        <dsp:cNvPr id="9" name="Straight Connector 8"/>
        <dsp:cNvSpPr/>
      </dsp:nvSpPr>
      <dsp:spPr bwMode="white">
        <a:xfrm>
          <a:off x="0" y="3321685"/>
          <a:ext cx="6900512" cy="0"/>
        </a:xfrm>
        <a:prstGeom prst="line">
          <a:avLst/>
        </a:prstGeom>
      </dsp:spPr>
      <dsp:style>
        <a:lnRef idx="2">
          <a:schemeClr val="accent2">
            <a:hueOff val="-630000"/>
            <a:satOff val="3235"/>
            <a:lumOff val="4706"/>
            <a:alpha val="100000"/>
          </a:schemeClr>
        </a:lnRef>
        <a:fillRef idx="1">
          <a:schemeClr val="accent2">
            <a:hueOff val="-630000"/>
            <a:satOff val="3235"/>
            <a:lumOff val="4706"/>
            <a:alpha val="100000"/>
          </a:schemeClr>
        </a:fillRef>
        <a:effectRef idx="0">
          <a:scrgbClr r="0" g="0" b="0"/>
        </a:effectRef>
        <a:fontRef idx="minor">
          <a:schemeClr val="lt1"/>
        </a:fontRef>
      </dsp:style>
      <dsp:txXfrm>
        <a:off x="0" y="3321685"/>
        <a:ext cx="6900512" cy="0"/>
      </dsp:txXfrm>
    </dsp:sp>
    <dsp:sp modelId="{7325F7FA-2885-4D20-8E67-F211BBD924DA}">
      <dsp:nvSpPr>
        <dsp:cNvPr id="10" name="Rectangles 9"/>
        <dsp:cNvSpPr/>
      </dsp:nvSpPr>
      <dsp:spPr bwMode="white">
        <a:xfrm>
          <a:off x="0" y="3321685"/>
          <a:ext cx="6900512" cy="110722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b="0" i="0">
              <a:solidFill>
                <a:schemeClr val="tx1"/>
              </a:solidFill>
            </a:rPr>
            <a:t>Analysis</a:t>
          </a:r>
          <a:endParaRPr lang="en-US">
            <a:solidFill>
              <a:schemeClr val="tx1"/>
            </a:solidFill>
          </a:endParaRPr>
        </a:p>
      </dsp:txBody>
      <dsp:txXfrm>
        <a:off x="0" y="3321685"/>
        <a:ext cx="6900512" cy="1107228"/>
      </dsp:txXfrm>
    </dsp:sp>
    <dsp:sp modelId="{CE08E267-8FEE-487E-8172-D760123E90D0}">
      <dsp:nvSpPr>
        <dsp:cNvPr id="11" name="Straight Connector 10"/>
        <dsp:cNvSpPr/>
      </dsp:nvSpPr>
      <dsp:spPr bwMode="white">
        <a:xfrm>
          <a:off x="0" y="4428913"/>
          <a:ext cx="6900512" cy="0"/>
        </a:xfrm>
        <a:prstGeom prst="line">
          <a:avLst/>
        </a:prstGeom>
      </dsp:spPr>
      <dsp:style>
        <a:lnRef idx="2">
          <a:schemeClr val="accent2">
            <a:hueOff val="-840000"/>
            <a:satOff val="4314"/>
            <a:lumOff val="6275"/>
            <a:alpha val="100000"/>
          </a:schemeClr>
        </a:lnRef>
        <a:fillRef idx="1">
          <a:schemeClr val="accent2">
            <a:hueOff val="-840000"/>
            <a:satOff val="4314"/>
            <a:lumOff val="6275"/>
            <a:alpha val="100000"/>
          </a:schemeClr>
        </a:fillRef>
        <a:effectRef idx="0">
          <a:scrgbClr r="0" g="0" b="0"/>
        </a:effectRef>
        <a:fontRef idx="minor">
          <a:schemeClr val="lt1"/>
        </a:fontRef>
      </dsp:style>
      <dsp:txXfrm>
        <a:off x="0" y="4428913"/>
        <a:ext cx="6900512" cy="0"/>
      </dsp:txXfrm>
    </dsp:sp>
    <dsp:sp modelId="{22887846-A023-4374-A14D-288D1F497ED2}">
      <dsp:nvSpPr>
        <dsp:cNvPr id="12" name="Rectangles 11"/>
        <dsp:cNvSpPr/>
      </dsp:nvSpPr>
      <dsp:spPr bwMode="white">
        <a:xfrm>
          <a:off x="0" y="4428913"/>
          <a:ext cx="6900512" cy="110722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en-US" b="0" i="0">
              <a:solidFill>
                <a:schemeClr val="tx1"/>
              </a:solidFill>
            </a:rPr>
            <a:t>Visualization</a:t>
          </a:r>
          <a:endParaRPr lang="en-US">
            <a:solidFill>
              <a:schemeClr val="tx1"/>
            </a:solidFill>
          </a:endParaRPr>
        </a:p>
      </dsp:txBody>
      <dsp:txXfrm>
        <a:off x="0" y="4428913"/>
        <a:ext cx="6900512" cy="110722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B7330-3EE0-4010-A22D-52E2C8748193}" type="datetimeFigureOut">
              <a:rPr lang="en-US" smtClean="0"/>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65F81-D561-4483-AC82-4FC1386F322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err="1"/>
              <a:t>Lachev</a:t>
            </a:r>
            <a:r>
              <a:rPr lang="en-US" dirty="0"/>
              <a:t>, T., &amp; Price, E. (2018). </a:t>
            </a:r>
            <a:r>
              <a:rPr lang="en-US" i="1" dirty="0"/>
              <a:t>Applied Microsoft Power BI Bring your data to life!</a:t>
            </a:r>
            <a:r>
              <a:rPr lang="en-US" dirty="0"/>
              <a:t>. </a:t>
            </a:r>
            <a:r>
              <a:rPr lang="en-US" dirty="0" err="1"/>
              <a:t>Prologika</a:t>
            </a:r>
            <a:r>
              <a:rPr lang="en-US" dirty="0"/>
              <a:t> Press.</a:t>
            </a:r>
            <a:endParaRPr lang="en-US" dirty="0"/>
          </a:p>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It is important to understand that, unlike calculated columns, measures have no implicit</a:t>
            </a:r>
            <a:br>
              <a:rPr lang="en-US" sz="1800" b="0" i="0" dirty="0">
                <a:solidFill>
                  <a:srgbClr val="000000"/>
                </a:solidFill>
                <a:effectLst/>
                <a:latin typeface="MinionPro-Regular"/>
              </a:rPr>
            </a:br>
            <a:r>
              <a:rPr lang="en-US" sz="1800" b="0" i="0" dirty="0">
                <a:solidFill>
                  <a:srgbClr val="000000"/>
                </a:solidFill>
                <a:effectLst/>
                <a:latin typeface="MinionPro-Regular"/>
              </a:rPr>
              <a:t>row context, only a filter context. This means that when measures refer to a column in</a:t>
            </a:r>
            <a:br>
              <a:rPr lang="en-US" sz="1800" b="0" i="0" dirty="0">
                <a:solidFill>
                  <a:srgbClr val="000000"/>
                </a:solidFill>
                <a:effectLst/>
                <a:latin typeface="MinionPro-Regular"/>
              </a:rPr>
            </a:br>
            <a:r>
              <a:rPr lang="en-US" sz="1800" b="0" i="0" dirty="0">
                <a:solidFill>
                  <a:srgbClr val="000000"/>
                </a:solidFill>
                <a:effectLst/>
                <a:latin typeface="MinionPro-Regular"/>
              </a:rPr>
              <a:t>a table, that column must be referenced within an explicit aggregation function such as</a:t>
            </a:r>
            <a:br>
              <a:rPr lang="en-US" sz="1800" b="0" i="0" dirty="0">
                <a:solidFill>
                  <a:srgbClr val="000000"/>
                </a:solidFill>
                <a:effectLst/>
                <a:latin typeface="MinionPro-Regular"/>
              </a:rPr>
            </a:br>
            <a:r>
              <a:rPr lang="en-US" sz="1800" b="0" i="0" dirty="0">
                <a:solidFill>
                  <a:srgbClr val="000000"/>
                </a:solidFill>
                <a:effectLst/>
                <a:latin typeface="CourierStd"/>
              </a:rPr>
              <a:t>SUM</a:t>
            </a:r>
            <a:r>
              <a:rPr lang="en-US" sz="1800" b="0" i="0" dirty="0">
                <a:solidFill>
                  <a:srgbClr val="000000"/>
                </a:solidFill>
                <a:effectLst/>
                <a:latin typeface="MinionPro-Regular"/>
              </a:rPr>
              <a:t>, </a:t>
            </a:r>
            <a:r>
              <a:rPr lang="en-US" sz="1800" b="0" i="0" dirty="0">
                <a:solidFill>
                  <a:srgbClr val="000000"/>
                </a:solidFill>
                <a:effectLst/>
                <a:latin typeface="CourierStd"/>
              </a:rPr>
              <a:t>AVERAGE</a:t>
            </a:r>
            <a:r>
              <a:rPr lang="en-US" sz="1800" b="0" i="0" dirty="0">
                <a:solidFill>
                  <a:srgbClr val="000000"/>
                </a:solidFill>
                <a:effectLst/>
                <a:latin typeface="MinionPro-Regular"/>
              </a:rPr>
              <a:t>, </a:t>
            </a:r>
            <a:r>
              <a:rPr lang="en-US" sz="1800" b="0" i="0" dirty="0">
                <a:solidFill>
                  <a:srgbClr val="000000"/>
                </a:solidFill>
                <a:effectLst/>
                <a:latin typeface="CourierStd"/>
              </a:rPr>
              <a:t>MAX</a:t>
            </a:r>
            <a:r>
              <a:rPr lang="en-US" sz="1800" b="0" i="0" dirty="0">
                <a:solidFill>
                  <a:srgbClr val="000000"/>
                </a:solidFill>
                <a:effectLst/>
                <a:latin typeface="MinionPro-Regular"/>
              </a:rPr>
              <a:t>, </a:t>
            </a:r>
            <a:r>
              <a:rPr lang="en-US" sz="1800" b="0" i="0" dirty="0">
                <a:solidFill>
                  <a:srgbClr val="000000"/>
                </a:solidFill>
                <a:effectLst/>
                <a:latin typeface="CourierStd"/>
              </a:rPr>
              <a:t>MIN</a:t>
            </a:r>
            <a:r>
              <a:rPr lang="en-US" sz="1800" b="0" i="0" dirty="0">
                <a:solidFill>
                  <a:srgbClr val="000000"/>
                </a:solidFill>
                <a:effectLst/>
                <a:latin typeface="MinionPro-Regular"/>
              </a:rPr>
              <a:t>, and so 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000000"/>
                </a:solidFill>
                <a:effectLst/>
                <a:latin typeface="MinionPro-Regular"/>
              </a:rPr>
              <a:t>After following these steps, we should have an ad hoc grouping of our hours based on the month in which those hours were reported.</a:t>
            </a:r>
            <a:r>
              <a:rPr lang="en-US" sz="1200"/>
              <a:t> </a:t>
            </a:r>
            <a:endParaRPr lang="en-US" sz="1200"/>
          </a:p>
          <a:p>
            <a:r>
              <a:rPr lang="en-US" sz="1800" b="0" i="0">
                <a:solidFill>
                  <a:srgbClr val="000000"/>
                </a:solidFill>
                <a:effectLst/>
                <a:latin typeface="MinionPro-Regular"/>
              </a:rPr>
              <a:t>However, there is another way to use groups within Power BI. Instead of using ad hoc grouping, we can define groupings of information as part of the data model itself and then use those defined groups within visualizations.</a:t>
            </a:r>
            <a:r>
              <a:rPr lang="en-US"/>
              <a:t> </a:t>
            </a:r>
            <a:br>
              <a:rPr lang="en-US"/>
            </a:br>
            <a:br>
              <a:rPr lang="en-US" sz="1200"/>
            </a:br>
            <a:endParaRPr lang="en-US" sz="120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MinionPro-Regular"/>
              </a:rPr>
              <a:t>Note that several arrow icons appear above/below our </a:t>
            </a:r>
            <a:r>
              <a:rPr lang="en-US" sz="1800" b="1" i="0">
                <a:solidFill>
                  <a:srgbClr val="000000"/>
                </a:solidFill>
                <a:effectLst/>
                <a:latin typeface="MinionPro-Bold"/>
              </a:rPr>
              <a:t>Matrix </a:t>
            </a:r>
            <a:r>
              <a:rPr lang="en-US" sz="1800" b="0" i="0">
                <a:solidFill>
                  <a:srgbClr val="000000"/>
                </a:solidFill>
                <a:effectLst/>
                <a:latin typeface="MinionPro-Regular"/>
              </a:rPr>
              <a:t>visualization. In addition, small </a:t>
            </a:r>
            <a:r>
              <a:rPr lang="en-US" sz="1800" b="1" i="0">
                <a:solidFill>
                  <a:srgbClr val="000000"/>
                </a:solidFill>
                <a:effectLst/>
                <a:latin typeface="MinionPro-Bold"/>
              </a:rPr>
              <a:t>+ </a:t>
            </a:r>
            <a:r>
              <a:rPr lang="en-US" sz="1800" b="0" i="0">
                <a:solidFill>
                  <a:srgbClr val="000000"/>
                </a:solidFill>
                <a:effectLst/>
                <a:latin typeface="MinionPro-Regular"/>
              </a:rPr>
              <a:t>icons appear to the left of each row in the matrix. Refer to the following screenshot. If you do not see the </a:t>
            </a:r>
            <a:r>
              <a:rPr lang="en-US" sz="1800" b="1" i="0">
                <a:solidFill>
                  <a:srgbClr val="000000"/>
                </a:solidFill>
                <a:effectLst/>
                <a:latin typeface="MinionPro-Bold"/>
              </a:rPr>
              <a:t>+ </a:t>
            </a:r>
            <a:r>
              <a:rPr lang="en-US" sz="1800" b="0" i="0">
                <a:solidFill>
                  <a:srgbClr val="000000"/>
                </a:solidFill>
                <a:effectLst/>
                <a:latin typeface="MinionPro-Regular"/>
              </a:rPr>
              <a:t>icons, you can turn them on using the </a:t>
            </a:r>
            <a:r>
              <a:rPr lang="en-US" sz="1800" b="1" i="0">
                <a:solidFill>
                  <a:srgbClr val="000000"/>
                </a:solidFill>
                <a:effectLst/>
                <a:latin typeface="MinionPro-Bold"/>
              </a:rPr>
              <a:t>Format </a:t>
            </a:r>
            <a:r>
              <a:rPr lang="en-US" sz="1800" b="0" i="0">
                <a:solidFill>
                  <a:srgbClr val="000000"/>
                </a:solidFill>
                <a:effectLst/>
                <a:latin typeface="MinionPro-Regular"/>
              </a:rPr>
              <a:t>sub-pane of the </a:t>
            </a:r>
            <a:r>
              <a:rPr lang="en-US" sz="1800" b="1" i="0">
                <a:solidFill>
                  <a:srgbClr val="000000"/>
                </a:solidFill>
                <a:effectLst/>
                <a:latin typeface="MinionPro-Bold"/>
              </a:rPr>
              <a:t>Visualizations </a:t>
            </a:r>
            <a:r>
              <a:rPr lang="en-US" sz="1800" b="0" i="0">
                <a:solidFill>
                  <a:srgbClr val="000000"/>
                </a:solidFill>
                <a:effectLst/>
                <a:latin typeface="MinionPro-Regular"/>
              </a:rPr>
              <a:t>pane by expanding the </a:t>
            </a:r>
            <a:r>
              <a:rPr lang="en-US" sz="1800" b="1" i="0">
                <a:solidFill>
                  <a:srgbClr val="000000"/>
                </a:solidFill>
                <a:effectLst/>
                <a:latin typeface="MinionPro-Bold"/>
              </a:rPr>
              <a:t>Row headers </a:t>
            </a:r>
            <a:r>
              <a:rPr lang="en-US" sz="1800" b="0" i="0">
                <a:solidFill>
                  <a:srgbClr val="000000"/>
                </a:solidFill>
                <a:effectLst/>
                <a:latin typeface="MinionPro-Regular"/>
              </a:rPr>
              <a:t>section and then toggling the</a:t>
            </a:r>
            <a:br>
              <a:rPr lang="en-US" sz="1800" b="0" i="0">
                <a:solidFill>
                  <a:srgbClr val="000000"/>
                </a:solidFill>
                <a:effectLst/>
                <a:latin typeface="MinionPro-Regular"/>
              </a:rPr>
            </a:br>
            <a:r>
              <a:rPr lang="en-US" sz="1800" b="1" i="0">
                <a:solidFill>
                  <a:srgbClr val="000000"/>
                </a:solidFill>
                <a:effectLst/>
                <a:latin typeface="MinionPro-Bold"/>
              </a:rPr>
              <a:t>+/- icons </a:t>
            </a:r>
            <a:r>
              <a:rPr lang="en-US" sz="1800" b="0" i="0">
                <a:solidFill>
                  <a:srgbClr val="000000"/>
                </a:solidFill>
                <a:effectLst/>
                <a:latin typeface="MinionPro-Regular"/>
              </a:rPr>
              <a:t>to </a:t>
            </a:r>
            <a:r>
              <a:rPr lang="en-US" sz="1800" b="1" i="0">
                <a:solidFill>
                  <a:srgbClr val="000000"/>
                </a:solidFill>
                <a:effectLst/>
                <a:latin typeface="MinionPro-Bold"/>
              </a:rPr>
              <a:t>On</a:t>
            </a:r>
            <a:r>
              <a:rPr lang="en-US" sz="1800" b="0" i="0">
                <a:solidFill>
                  <a:srgbClr val="000000"/>
                </a:solidFill>
                <a:effectLst/>
                <a:latin typeface="MinionPro-Regular"/>
              </a:rPr>
              <a:t>.</a:t>
            </a:r>
            <a:r>
              <a:rPr lang="en-US"/>
              <a:t> </a:t>
            </a:r>
            <a:br>
              <a:rPr lang="en-US"/>
            </a:br>
            <a:endParaRPr lang="en-US"/>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MinionPro-Regular"/>
              </a:rPr>
              <a:t>Defining hierarchies within the data model is a convenient way to save time since these reusable hierarchies of information can be created once and then used within multiple visualizations.</a:t>
            </a:r>
            <a:r>
              <a:rPr lang="en-US"/>
              <a:t> </a:t>
            </a:r>
            <a:br>
              <a:rPr lang="en-US"/>
            </a:br>
            <a:endParaRPr lang="en-US"/>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The same four arrow icons for expanding/collapsing and drilling down and up through a hierarchy, which appear above or below a visualization that contains a hierarchy, are also</a:t>
            </a:r>
            <a:br>
              <a:rPr lang="en-US" sz="1800" b="0" i="0" dirty="0">
                <a:solidFill>
                  <a:srgbClr val="000000"/>
                </a:solidFill>
                <a:effectLst/>
                <a:latin typeface="MinionPro-Regular"/>
              </a:rPr>
            </a:br>
            <a:r>
              <a:rPr lang="en-US" sz="1800" b="0" i="0" dirty="0">
                <a:solidFill>
                  <a:srgbClr val="000000"/>
                </a:solidFill>
                <a:effectLst/>
                <a:latin typeface="MinionPro-Regular"/>
              </a:rPr>
              <a:t>available in the </a:t>
            </a:r>
            <a:r>
              <a:rPr lang="en-US" sz="1800" b="1" i="0" dirty="0">
                <a:solidFill>
                  <a:srgbClr val="000000"/>
                </a:solidFill>
                <a:effectLst/>
                <a:latin typeface="MinionPro-Bold"/>
              </a:rPr>
              <a:t>Drill actions </a:t>
            </a:r>
            <a:r>
              <a:rPr lang="en-US" sz="1800" b="0" i="0" dirty="0">
                <a:solidFill>
                  <a:srgbClr val="000000"/>
                </a:solidFill>
                <a:effectLst/>
                <a:latin typeface="MinionPro-Regular"/>
              </a:rPr>
              <a:t>section of the </a:t>
            </a:r>
            <a:r>
              <a:rPr lang="en-US" sz="1800" b="1" i="0" dirty="0">
                <a:solidFill>
                  <a:srgbClr val="000000"/>
                </a:solidFill>
                <a:effectLst/>
                <a:latin typeface="MinionPro-Bold"/>
              </a:rPr>
              <a:t>Data/Drill </a:t>
            </a:r>
            <a:r>
              <a:rPr lang="en-US" sz="1800" b="0" i="0" dirty="0">
                <a:solidFill>
                  <a:srgbClr val="000000"/>
                </a:solidFill>
                <a:effectLst/>
                <a:latin typeface="MinionPro-Regular"/>
              </a:rPr>
              <a:t>tab of the ribbon. In the </a:t>
            </a:r>
            <a:r>
              <a:rPr lang="en-US" sz="1800" b="1" i="0" dirty="0">
                <a:solidFill>
                  <a:srgbClr val="000000"/>
                </a:solidFill>
                <a:effectLst/>
                <a:latin typeface="MinionPro-Bold"/>
              </a:rPr>
              <a:t>Data/ Drill </a:t>
            </a:r>
            <a:r>
              <a:rPr lang="en-US" sz="1800" b="0" i="0" dirty="0">
                <a:solidFill>
                  <a:srgbClr val="000000"/>
                </a:solidFill>
                <a:effectLst/>
                <a:latin typeface="MinionPro-Regular"/>
              </a:rPr>
              <a:t>tab of the ribbon, the forked arrow icon corresponds to </a:t>
            </a:r>
            <a:r>
              <a:rPr lang="en-US" sz="1800" b="1" i="0" dirty="0">
                <a:solidFill>
                  <a:srgbClr val="000000"/>
                </a:solidFill>
                <a:effectLst/>
                <a:latin typeface="MinionPro-Bold"/>
              </a:rPr>
              <a:t>Expand next level</a:t>
            </a:r>
            <a:r>
              <a:rPr lang="en-US" sz="1800" b="0" i="0" dirty="0">
                <a:solidFill>
                  <a:srgbClr val="000000"/>
                </a:solidFill>
                <a:effectLst/>
                <a:latin typeface="MinionPro-Regular"/>
              </a:rPr>
              <a:t>, while the double arrow icon corresponds to </a:t>
            </a:r>
            <a:r>
              <a:rPr lang="en-US" sz="1800" b="1" i="0" dirty="0">
                <a:solidFill>
                  <a:srgbClr val="000000"/>
                </a:solidFill>
                <a:effectLst/>
                <a:latin typeface="MinionPro-Bold"/>
              </a:rPr>
              <a:t>Switch to next level</a:t>
            </a:r>
            <a:r>
              <a:rPr lang="en-US" sz="1800" b="0" i="0" dirty="0">
                <a:solidFill>
                  <a:srgbClr val="000000"/>
                </a:solidFill>
                <a:effectLst/>
                <a:latin typeface="MinionPro-Regular"/>
              </a:rPr>
              <a: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3D3B49"/>
                </a:solidFill>
                <a:effectLst/>
                <a:latin typeface="TimesNewRomanPSMT"/>
              </a:rPr>
              <a:t>Key phrase extraction is especially useful for comments and whenever similar phrases are repeated in long text values.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2"/>
              </a:rPr>
              <a:t>Let’s answer these questions using our data. We want to report on our sales that</a:t>
            </a:r>
            <a:br>
              <a:rPr lang="en-US" sz="1800" b="0" i="0" dirty="0">
                <a:solidFill>
                  <a:srgbClr val="242021"/>
                </a:solidFill>
                <a:effectLst/>
                <a:latin typeface="UtopiaStd-Regular2"/>
              </a:rPr>
            </a:br>
            <a:r>
              <a:rPr lang="en-US" sz="1800" b="0" i="0" dirty="0">
                <a:solidFill>
                  <a:srgbClr val="242021"/>
                </a:solidFill>
                <a:effectLst/>
                <a:latin typeface="UtopiaStd-Regular2"/>
              </a:rPr>
              <a:t>are recorded in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If we delete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we’ll just have</a:t>
            </a:r>
            <a:br>
              <a:rPr lang="en-US" sz="1800" b="0" i="0" dirty="0">
                <a:solidFill>
                  <a:srgbClr val="242021"/>
                </a:solidFill>
                <a:effectLst/>
                <a:latin typeface="UtopiaStd-Regular2"/>
              </a:rPr>
            </a:br>
            <a:r>
              <a:rPr lang="en-US" sz="1800" b="0" i="0" dirty="0">
                <a:solidFill>
                  <a:srgbClr val="242021"/>
                </a:solidFill>
                <a:effectLst/>
                <a:latin typeface="UtopiaStd-Regular2"/>
              </a:rPr>
              <a:t>unrelated tables floating around in Model view.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sits on the many</a:t>
            </a:r>
            <a:br>
              <a:rPr lang="en-US" sz="1800" b="0" i="0" dirty="0">
                <a:solidFill>
                  <a:srgbClr val="242021"/>
                </a:solidFill>
                <a:effectLst/>
                <a:latin typeface="UtopiaStd-Regular2"/>
              </a:rPr>
            </a:br>
            <a:r>
              <a:rPr lang="en-US" sz="1800" b="0" i="0" dirty="0">
                <a:solidFill>
                  <a:srgbClr val="242021"/>
                </a:solidFill>
                <a:effectLst/>
                <a:latin typeface="UtopiaStd-Regular2"/>
              </a:rPr>
              <a:t>side of all the other relationships. Clearly,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is our fact table.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3"/>
              </a:rPr>
              <a:t>A single ampersand (&amp;) is used in DAX as the concatenation operator, just as it is in Excel.</a:t>
            </a:r>
            <a:r>
              <a:rPr lang="en-US" dirty="0"/>
              <a:t> </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HelveticaNeueLTStd-Cn4"/>
              </a:rPr>
              <a:t>=</a:t>
            </a:r>
            <a:r>
              <a:rPr lang="en-US" sz="1800" b="0" i="0" dirty="0" err="1">
                <a:solidFill>
                  <a:srgbClr val="242021"/>
                </a:solidFill>
                <a:effectLst/>
                <a:latin typeface="HelveticaNeueLTStd-Cn4"/>
              </a:rPr>
              <a:t>VlooKup</a:t>
            </a:r>
            <a:r>
              <a:rPr lang="en-US" sz="1800" b="0" i="0" dirty="0">
                <a:solidFill>
                  <a:srgbClr val="242021"/>
                </a:solidFill>
                <a:effectLst/>
                <a:latin typeface="HelveticaNeueLTStd-Cn4"/>
              </a:rPr>
              <a:t> ( [@CustomEr ID] , Customers, 2, 0)</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https://www.sqlbi.com/ref/power-bi-visuals-reference/</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PRICE =</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pPr marL="0" marR="0">
              <a:lnSpc>
                <a:spcPct val="115000"/>
              </a:lnSpc>
              <a:spcBef>
                <a:spcPts val="0"/>
              </a:spcBef>
              <a:spcAft>
                <a:spcPts val="600"/>
              </a:spcAft>
            </a:pP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RELATED ( Wines[PRICE PER CASE] )</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pPr marL="0" marR="0">
              <a:lnSpc>
                <a:spcPct val="115000"/>
              </a:lnSpc>
              <a:spcBef>
                <a:spcPts val="0"/>
              </a:spcBef>
              <a:spcAft>
                <a:spcPts val="600"/>
              </a:spcAft>
            </a:pP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 </a:t>
            </a:r>
            <a:endParaRPr lang="en-US" sz="1800" dirty="0">
              <a:effectLst/>
              <a:latin typeface="Times New Roman" panose="02020603050405020304" charset="0"/>
              <a:ea typeface="Times New Roman" panose="02020603050405020304" charset="0"/>
            </a:endParaRPr>
          </a:p>
          <a:p>
            <a:pPr marL="0" marR="0">
              <a:lnSpc>
                <a:spcPct val="115000"/>
              </a:lnSpc>
              <a:spcBef>
                <a:spcPts val="0"/>
              </a:spcBef>
              <a:spcAft>
                <a:spcPts val="0"/>
              </a:spcAft>
            </a:pP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SALES = </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pPr marL="0" marR="0">
              <a:lnSpc>
                <a:spcPct val="115000"/>
              </a:lnSpc>
              <a:spcBef>
                <a:spcPts val="0"/>
              </a:spcBef>
              <a:spcAft>
                <a:spcPts val="600"/>
              </a:spcAft>
            </a:pPr>
            <a:r>
              <a:rPr lang="en-US" sz="1800" dirty="0" err="1">
                <a:solidFill>
                  <a:srgbClr val="00B050"/>
                </a:solidFill>
                <a:effectLst/>
                <a:latin typeface="Courier New" panose="02070309020205020404" pitchFamily="49" charset="0"/>
                <a:ea typeface="Times New Roman" panose="02020603050405020304" charset="0"/>
                <a:cs typeface="Times New Roman" panose="02020603050405020304" charset="0"/>
              </a:rPr>
              <a:t>Winesales</a:t>
            </a: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[CASES SOLD] * </a:t>
            </a:r>
            <a:r>
              <a:rPr lang="en-US" sz="1800" dirty="0" err="1">
                <a:solidFill>
                  <a:srgbClr val="00B050"/>
                </a:solidFill>
                <a:effectLst/>
                <a:latin typeface="Courier New" panose="02070309020205020404" pitchFamily="49" charset="0"/>
                <a:ea typeface="Times New Roman" panose="02020603050405020304" charset="0"/>
                <a:cs typeface="Times New Roman" panose="02020603050405020304" charset="0"/>
              </a:rPr>
              <a:t>Winesales</a:t>
            </a: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[Price]</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pPr marL="0" marR="0">
              <a:lnSpc>
                <a:spcPct val="115000"/>
              </a:lnSpc>
              <a:spcBef>
                <a:spcPts val="0"/>
              </a:spcBef>
              <a:spcAft>
                <a:spcPts val="600"/>
              </a:spcAft>
            </a:pPr>
            <a:r>
              <a:rPr lang="en-US" sz="1800" dirty="0">
                <a:effectLst/>
                <a:latin typeface="Times New Roman" panose="02020603050405020304" charset="0"/>
                <a:ea typeface="Times New Roman" panose="02020603050405020304" charset="0"/>
              </a:rPr>
              <a:t> </a:t>
            </a:r>
            <a:endParaRPr lang="en-US" sz="1800" dirty="0">
              <a:effectLst/>
              <a:latin typeface="Times New Roman" panose="02020603050405020304" charset="0"/>
              <a:ea typeface="Times New Roman" panose="02020603050405020304" charset="0"/>
            </a:endParaRPr>
          </a:p>
          <a:p>
            <a:pPr marL="0" marR="0">
              <a:lnSpc>
                <a:spcPct val="115000"/>
              </a:lnSpc>
              <a:spcBef>
                <a:spcPts val="0"/>
              </a:spcBef>
              <a:spcAft>
                <a:spcPts val="0"/>
              </a:spcAft>
            </a:pP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SALES =</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pPr marL="0" marR="0">
              <a:lnSpc>
                <a:spcPct val="115000"/>
              </a:lnSpc>
              <a:spcBef>
                <a:spcPts val="0"/>
              </a:spcBef>
              <a:spcAft>
                <a:spcPts val="600"/>
              </a:spcAft>
            </a:pPr>
            <a:r>
              <a:rPr lang="en-US" sz="1800" dirty="0" err="1">
                <a:solidFill>
                  <a:srgbClr val="00B050"/>
                </a:solidFill>
                <a:effectLst/>
                <a:latin typeface="Courier New" panose="02070309020205020404" pitchFamily="49" charset="0"/>
                <a:ea typeface="Times New Roman" panose="02020603050405020304" charset="0"/>
                <a:cs typeface="Times New Roman" panose="02020603050405020304" charset="0"/>
              </a:rPr>
              <a:t>Winesales</a:t>
            </a:r>
            <a:r>
              <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rPr>
              <a:t>[CASES SOLD] * RELATED ( Wines[PRICE PER CASE] )</a:t>
            </a:r>
            <a:endParaRPr lang="en-US" sz="1800" dirty="0">
              <a:solidFill>
                <a:srgbClr val="00B050"/>
              </a:solidFill>
              <a:effectLst/>
              <a:latin typeface="Courier New" panose="02070309020205020404" pitchFamily="49" charset="0"/>
              <a:ea typeface="Times New Roman" panose="02020603050405020304" charset="0"/>
              <a:cs typeface="Times New Roman" panose="02020603050405020304" charset="0"/>
            </a:endParaRPr>
          </a:p>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4"/>
              </a:rPr>
              <a:t>firstly, the calculated</a:t>
            </a:r>
            <a:br>
              <a:rPr lang="en-US" sz="1800" b="0" i="0" dirty="0">
                <a:solidFill>
                  <a:srgbClr val="242021"/>
                </a:solidFill>
                <a:effectLst/>
                <a:latin typeface="UtopiaStd-Regular4"/>
              </a:rPr>
            </a:br>
            <a:r>
              <a:rPr lang="en-US" sz="1800" b="0" i="0" dirty="0">
                <a:solidFill>
                  <a:srgbClr val="242021"/>
                </a:solidFill>
                <a:effectLst/>
                <a:latin typeface="UtopiaStd-Regular4"/>
              </a:rPr>
              <a:t>column will be evaluated for </a:t>
            </a:r>
            <a:r>
              <a:rPr lang="en-US" sz="1800" b="0" i="1" dirty="0">
                <a:solidFill>
                  <a:srgbClr val="242021"/>
                </a:solidFill>
                <a:effectLst/>
                <a:latin typeface="UtopiaStd-Italic4"/>
              </a:rPr>
              <a:t>every row </a:t>
            </a:r>
            <a:r>
              <a:rPr lang="en-US" sz="1800" b="0" i="0" dirty="0">
                <a:solidFill>
                  <a:srgbClr val="242021"/>
                </a:solidFill>
                <a:effectLst/>
                <a:latin typeface="UtopiaStd-Regular4"/>
              </a:rPr>
              <a:t>in the </a:t>
            </a:r>
            <a:r>
              <a:rPr lang="en-US" sz="1800" b="0" i="0" dirty="0" err="1">
                <a:solidFill>
                  <a:srgbClr val="242021"/>
                </a:solidFill>
                <a:effectLst/>
                <a:latin typeface="UtopiaStd-Regular4"/>
              </a:rPr>
              <a:t>Winesales</a:t>
            </a:r>
            <a:r>
              <a:rPr lang="en-US" sz="1800" b="0" i="0" dirty="0">
                <a:solidFill>
                  <a:srgbClr val="242021"/>
                </a:solidFill>
                <a:effectLst/>
                <a:latin typeface="UtopiaStd-Regular4"/>
              </a:rPr>
              <a:t> fact table and </a:t>
            </a:r>
            <a:r>
              <a:rPr lang="en-US" sz="1800" b="0" i="1" dirty="0">
                <a:solidFill>
                  <a:srgbClr val="242021"/>
                </a:solidFill>
                <a:effectLst/>
                <a:latin typeface="UtopiaStd-Italic4"/>
              </a:rPr>
              <a:t>recalculated</a:t>
            </a:r>
            <a:br>
              <a:rPr lang="en-US" sz="1800" b="0" i="1" dirty="0">
                <a:solidFill>
                  <a:srgbClr val="242021"/>
                </a:solidFill>
                <a:effectLst/>
                <a:latin typeface="UtopiaStd-Italic4"/>
              </a:rPr>
            </a:br>
            <a:r>
              <a:rPr lang="en-US" sz="1800" b="0" i="0" dirty="0">
                <a:solidFill>
                  <a:srgbClr val="242021"/>
                </a:solidFill>
                <a:effectLst/>
                <a:latin typeface="UtopiaStd-Regular4"/>
              </a:rPr>
              <a:t>whenever the data is refreshed. That’s a lot of processing if you have millions of rows in</a:t>
            </a:r>
            <a:br>
              <a:rPr lang="en-US" sz="1800" b="0" i="0" dirty="0">
                <a:solidFill>
                  <a:srgbClr val="242021"/>
                </a:solidFill>
                <a:effectLst/>
                <a:latin typeface="UtopiaStd-Regular4"/>
              </a:rPr>
            </a:br>
            <a:r>
              <a:rPr lang="en-US" sz="1800" b="0" i="0" dirty="0">
                <a:solidFill>
                  <a:srgbClr val="242021"/>
                </a:solidFill>
                <a:effectLst/>
                <a:latin typeface="UtopiaStd-Regular4"/>
              </a:rPr>
              <a:t>your fact table.</a:t>
            </a:r>
            <a:r>
              <a:rPr lang="en-US" dirty="0"/>
              <a:t> </a:t>
            </a:r>
            <a:br>
              <a:rPr lang="en-US" dirty="0"/>
            </a:br>
            <a:r>
              <a:rPr lang="en-US" sz="1800" b="0" i="0" dirty="0">
                <a:solidFill>
                  <a:srgbClr val="242021"/>
                </a:solidFill>
                <a:effectLst/>
                <a:latin typeface="UtopiaStd-Regular4"/>
              </a:rPr>
              <a:t>Secondly, when you put this column into a visual containing items from dimensions,</a:t>
            </a:r>
            <a:br>
              <a:rPr lang="en-US" sz="1800" b="0" i="0" dirty="0">
                <a:solidFill>
                  <a:srgbClr val="242021"/>
                </a:solidFill>
                <a:effectLst/>
                <a:latin typeface="UtopiaStd-Regular4"/>
              </a:rPr>
            </a:br>
            <a:r>
              <a:rPr lang="en-US" sz="1800" b="0" i="0" dirty="0">
                <a:solidFill>
                  <a:srgbClr val="242021"/>
                </a:solidFill>
                <a:effectLst/>
                <a:latin typeface="UtopiaStd-Regular4"/>
              </a:rPr>
              <a:t>it performs </a:t>
            </a:r>
            <a:r>
              <a:rPr lang="en-US" sz="1800" b="0" i="1" dirty="0">
                <a:solidFill>
                  <a:srgbClr val="242021"/>
                </a:solidFill>
                <a:effectLst/>
                <a:latin typeface="UtopiaStd-Italic4"/>
              </a:rPr>
              <a:t>another </a:t>
            </a:r>
            <a:r>
              <a:rPr lang="en-US" sz="1800" b="0" i="0" dirty="0">
                <a:solidFill>
                  <a:srgbClr val="242021"/>
                </a:solidFill>
                <a:effectLst/>
                <a:latin typeface="UtopiaStd-Regular4"/>
              </a:rPr>
              <a:t>calculation to sum these values for each item from the dimensions.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4"/>
              </a:rPr>
              <a:t>1. You may want to rename the implicit measure “Average of CASES SOLD” to something more concise.</a:t>
            </a:r>
            <a:endParaRPr lang="en-US" sz="1800" b="0" i="0" dirty="0">
              <a:solidFill>
                <a:srgbClr val="242021"/>
              </a:solidFill>
              <a:effectLst/>
              <a:latin typeface="UtopiaStd-Regular4"/>
            </a:endParaRPr>
          </a:p>
          <a:p>
            <a:r>
              <a:rPr lang="en-US" sz="1800" b="0" i="0" dirty="0">
                <a:solidFill>
                  <a:srgbClr val="242021"/>
                </a:solidFill>
                <a:effectLst/>
                <a:latin typeface="UtopiaStd-Regular4"/>
              </a:rPr>
              <a:t>2. If you rename the implicit measure, the name of a measure in the visual won’t match the column name in the Fields list.</a:t>
            </a:r>
            <a:endParaRPr lang="en-US" sz="1800" b="0" i="0" dirty="0">
              <a:solidFill>
                <a:srgbClr val="242021"/>
              </a:solidFill>
              <a:effectLst/>
              <a:latin typeface="UtopiaStd-Regular4"/>
            </a:endParaRPr>
          </a:p>
          <a:p>
            <a:r>
              <a:rPr lang="en-US" sz="1800" b="0" i="0" dirty="0">
                <a:solidFill>
                  <a:srgbClr val="242021"/>
                </a:solidFill>
                <a:effectLst/>
                <a:latin typeface="UtopiaStd-Regular4"/>
              </a:rPr>
              <a:t>3. Although you normally want to use the SUM function, you </a:t>
            </a:r>
            <a:r>
              <a:rPr lang="en-US" sz="1800" b="0" i="1" dirty="0">
                <a:solidFill>
                  <a:srgbClr val="242021"/>
                </a:solidFill>
                <a:effectLst/>
                <a:latin typeface="UtopiaStd-Italic4"/>
              </a:rPr>
              <a:t>often </a:t>
            </a:r>
            <a:r>
              <a:rPr lang="en-US" sz="1800" b="0" i="0" dirty="0">
                <a:solidFill>
                  <a:srgbClr val="242021"/>
                </a:solidFill>
                <a:effectLst/>
                <a:latin typeface="UtopiaStd-Regular4"/>
              </a:rPr>
              <a:t>want to use AVERAGE as well. You would have to keep changing the function to AVERAGE.</a:t>
            </a:r>
            <a:r>
              <a:rPr lang="en-US" dirty="0"/>
              <a:t> </a:t>
            </a:r>
            <a:endParaRPr lang="en-US" dirty="0"/>
          </a:p>
          <a:p>
            <a:r>
              <a:rPr lang="en-US" sz="1800" b="0" i="0" dirty="0">
                <a:solidFill>
                  <a:srgbClr val="242021"/>
                </a:solidFill>
                <a:effectLst/>
                <a:latin typeface="UtopiaStd-Regular4"/>
              </a:rPr>
              <a:t>4. In some visuals, you might like to format an implicit measure with two decimal places and sometimes with no decimal places.</a:t>
            </a:r>
            <a:endParaRPr lang="en-US" sz="1800" b="0" i="0" dirty="0">
              <a:solidFill>
                <a:srgbClr val="242021"/>
              </a:solidFill>
              <a:effectLst/>
              <a:latin typeface="UtopiaStd-Regular4"/>
            </a:endParaRPr>
          </a:p>
          <a:p>
            <a:r>
              <a:rPr lang="en-US" sz="1800" b="0" i="0" dirty="0">
                <a:solidFill>
                  <a:srgbClr val="242021"/>
                </a:solidFill>
                <a:effectLst/>
                <a:latin typeface="UtopiaStd-Regular4"/>
              </a:rPr>
              <a:t>5. What if you want to calculate 10 percent of the sum of the CASES SOLD values for each wine, or indeed, any calculation on the total values?</a:t>
            </a:r>
            <a:r>
              <a:rPr lang="en-US" dirty="0"/>
              <a:t> </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5"/>
              </a:rPr>
              <a:t>In our Table visual in Figure </a:t>
            </a:r>
            <a:r>
              <a:rPr lang="en-US" sz="1800" b="0" i="0" dirty="0">
                <a:solidFill>
                  <a:srgbClr val="0000FF"/>
                </a:solidFill>
                <a:effectLst/>
                <a:latin typeface="UtopiaStd-Regular5"/>
              </a:rPr>
              <a:t>4-1</a:t>
            </a:r>
            <a:r>
              <a:rPr lang="en-US" sz="1800" b="0" i="0" dirty="0">
                <a:solidFill>
                  <a:srgbClr val="242021"/>
                </a:solidFill>
                <a:effectLst/>
                <a:latin typeface="UtopiaStd-Regular5"/>
              </a:rPr>
              <a:t>, only factor #1 is relevant (there are no slicers or other filters).</a:t>
            </a:r>
            <a:r>
              <a:rPr lang="en-US" dirty="0"/>
              <a:t> </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Propagated: nhân giống, truyền sang, to spread an idea, a belief or a piece of information among many people</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6"/>
              </a:rPr>
              <a:t>If we didn’t know how to use SUMX, we would probably do this calculation in a</a:t>
            </a:r>
            <a:br>
              <a:rPr lang="en-US" sz="1800" b="0" i="0" dirty="0">
                <a:solidFill>
                  <a:srgbClr val="242021"/>
                </a:solidFill>
                <a:effectLst/>
                <a:latin typeface="UtopiaStd-Regular6"/>
              </a:rPr>
            </a:br>
            <a:r>
              <a:rPr lang="en-US" sz="1800" b="0" i="0" dirty="0">
                <a:solidFill>
                  <a:srgbClr val="242021"/>
                </a:solidFill>
                <a:effectLst/>
                <a:latin typeface="UtopiaStd-Regular6"/>
              </a:rPr>
              <a:t>clumsy way using both a calculated column and an implicit measure. We might create</a:t>
            </a:r>
            <a:br>
              <a:rPr lang="en-US" sz="1800" b="0" i="0" dirty="0">
                <a:solidFill>
                  <a:srgbClr val="242021"/>
                </a:solidFill>
                <a:effectLst/>
                <a:latin typeface="UtopiaStd-Regular6"/>
              </a:rPr>
            </a:br>
            <a:r>
              <a:rPr lang="en-US" sz="1800" b="0" i="0" dirty="0">
                <a:solidFill>
                  <a:srgbClr val="242021"/>
                </a:solidFill>
                <a:effectLst/>
                <a:latin typeface="UtopiaStd-Regular6"/>
              </a:rPr>
              <a:t>this calculated column using the IF function as shown in the following and then use an</a:t>
            </a:r>
            <a:br>
              <a:rPr lang="en-US" sz="1800" b="0" i="0" dirty="0">
                <a:solidFill>
                  <a:srgbClr val="242021"/>
                </a:solidFill>
                <a:effectLst/>
                <a:latin typeface="UtopiaStd-Regular6"/>
              </a:rPr>
            </a:br>
            <a:r>
              <a:rPr lang="en-US" sz="1800" b="0" i="0" dirty="0">
                <a:solidFill>
                  <a:srgbClr val="242021"/>
                </a:solidFill>
                <a:effectLst/>
                <a:latin typeface="UtopiaStd-Regular6"/>
              </a:rPr>
              <a:t>implicit measure by dragging the calculated column into the Values bucket of a Table</a:t>
            </a:r>
            <a:br>
              <a:rPr lang="en-US" sz="1800" b="0" i="0" dirty="0">
                <a:solidFill>
                  <a:srgbClr val="242021"/>
                </a:solidFill>
                <a:effectLst/>
                <a:latin typeface="UtopiaStd-Regular6"/>
              </a:rPr>
            </a:br>
            <a:r>
              <a:rPr lang="en-US" sz="1800" b="0" i="0" dirty="0">
                <a:solidFill>
                  <a:srgbClr val="242021"/>
                </a:solidFill>
                <a:effectLst/>
                <a:latin typeface="UtopiaStd-Regular6"/>
              </a:rPr>
              <a:t>visual</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7"/>
              </a:rPr>
              <a:t>It seems that we must find a way to apply different filter contexts for different</a:t>
            </a:r>
            <a:br>
              <a:rPr lang="en-US" sz="1800" b="0" i="0" dirty="0">
                <a:solidFill>
                  <a:srgbClr val="242021"/>
                </a:solidFill>
                <a:effectLst/>
                <a:latin typeface="UtopiaStd-Regular7"/>
              </a:rPr>
            </a:br>
            <a:r>
              <a:rPr lang="en-US" sz="1800" b="0" i="0" dirty="0">
                <a:solidFill>
                  <a:srgbClr val="242021"/>
                </a:solidFill>
                <a:effectLst/>
                <a:latin typeface="UtopiaStd-Regular7"/>
              </a:rPr>
              <a:t>measures </a:t>
            </a:r>
            <a:r>
              <a:rPr lang="en-US" sz="1800" b="0" i="1" dirty="0">
                <a:solidFill>
                  <a:srgbClr val="242021"/>
                </a:solidFill>
                <a:effectLst/>
                <a:latin typeface="UtopiaStd-Italic7"/>
              </a:rPr>
              <a:t>in the same visual. </a:t>
            </a:r>
            <a:r>
              <a:rPr lang="en-US" sz="1800" b="0" i="0" dirty="0">
                <a:solidFill>
                  <a:srgbClr val="242021"/>
                </a:solidFill>
                <a:effectLst/>
                <a:latin typeface="UtopiaStd-Regular7"/>
              </a:rPr>
              <a:t>However, as yet, any filters being used by a visual, be they</a:t>
            </a:r>
            <a:br>
              <a:rPr lang="en-US" sz="1800" b="0" i="0" dirty="0">
                <a:solidFill>
                  <a:srgbClr val="242021"/>
                </a:solidFill>
                <a:effectLst/>
                <a:latin typeface="UtopiaStd-Regular7"/>
              </a:rPr>
            </a:br>
            <a:r>
              <a:rPr lang="en-US" sz="1800" b="0" i="0" dirty="0">
                <a:solidFill>
                  <a:srgbClr val="242021"/>
                </a:solidFill>
                <a:effectLst/>
                <a:latin typeface="UtopiaStd-Regular7"/>
              </a:rPr>
              <a:t>from the visual itself, from slicers, or from filters in the filters pane, apply the </a:t>
            </a:r>
            <a:r>
              <a:rPr lang="en-US" sz="1800" b="0" i="1" dirty="0">
                <a:solidFill>
                  <a:srgbClr val="242021"/>
                </a:solidFill>
                <a:effectLst/>
                <a:latin typeface="UtopiaStd-Italic7"/>
              </a:rPr>
              <a:t>same </a:t>
            </a:r>
            <a:r>
              <a:rPr lang="en-US" sz="1800" b="0" i="0" dirty="0">
                <a:solidFill>
                  <a:srgbClr val="242021"/>
                </a:solidFill>
                <a:effectLst/>
                <a:latin typeface="UtopiaStd-Regular7"/>
              </a:rPr>
              <a:t>filter</a:t>
            </a:r>
            <a:br>
              <a:rPr lang="en-US" sz="1800" b="0" i="0" dirty="0">
                <a:solidFill>
                  <a:srgbClr val="242021"/>
                </a:solidFill>
                <a:effectLst/>
                <a:latin typeface="UtopiaStd-Regular7"/>
              </a:rPr>
            </a:br>
            <a:r>
              <a:rPr lang="en-US" sz="1800" b="0" i="0" dirty="0">
                <a:solidFill>
                  <a:srgbClr val="242021"/>
                </a:solidFill>
                <a:effectLst/>
                <a:latin typeface="UtopiaStd-Regular7"/>
              </a:rPr>
              <a:t>to all the measures in the visual. We can’t yet pick and choose which filters affect which</a:t>
            </a:r>
            <a:br>
              <a:rPr lang="en-US" sz="1800" b="0" i="0" dirty="0">
                <a:solidFill>
                  <a:srgbClr val="242021"/>
                </a:solidFill>
                <a:effectLst/>
                <a:latin typeface="UtopiaStd-Regular7"/>
              </a:rPr>
            </a:br>
            <a:r>
              <a:rPr lang="en-US" sz="1800" b="0" i="0" dirty="0">
                <a:solidFill>
                  <a:srgbClr val="242021"/>
                </a:solidFill>
                <a:effectLst/>
                <a:latin typeface="UtopiaStd-Regular7"/>
              </a:rPr>
              <a:t>measures. At the moment it’s all or nothing. This is where the CALCULATE function can</a:t>
            </a:r>
            <a:br>
              <a:rPr lang="en-US" sz="1800" b="0" i="0" dirty="0">
                <a:solidFill>
                  <a:srgbClr val="242021"/>
                </a:solidFill>
                <a:effectLst/>
                <a:latin typeface="UtopiaStd-Regular7"/>
              </a:rPr>
            </a:br>
            <a:r>
              <a:rPr lang="en-US" sz="1800" b="0" i="0" dirty="0">
                <a:solidFill>
                  <a:srgbClr val="242021"/>
                </a:solidFill>
                <a:effectLst/>
                <a:latin typeface="UtopiaStd-Regular7"/>
              </a:rPr>
              <a:t>help us.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10"/>
              </a:rPr>
              <a:t>This expression uses the DATESBETWEEN function that returns a table of dates that</a:t>
            </a:r>
            <a:br>
              <a:rPr lang="en-US" sz="1800" b="0" i="0" dirty="0">
                <a:solidFill>
                  <a:srgbClr val="242021"/>
                </a:solidFill>
                <a:effectLst/>
                <a:latin typeface="UtopiaStd-Regular10"/>
              </a:rPr>
            </a:br>
            <a:r>
              <a:rPr lang="en-US" sz="1800" b="0" i="0" dirty="0">
                <a:solidFill>
                  <a:srgbClr val="242021"/>
                </a:solidFill>
                <a:effectLst/>
                <a:latin typeface="UtopiaStd-Regular10"/>
              </a:rPr>
              <a:t>fall between a start date and an end date.</a:t>
            </a:r>
            <a:r>
              <a:rPr lang="en-US" dirty="0"/>
              <a:t> </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12"/>
              </a:rPr>
              <a:t>In this expression, not only do we avoid repeating the SUM function, but also the</a:t>
            </a:r>
            <a:br>
              <a:rPr lang="en-US" sz="1800" b="0" i="0" dirty="0">
                <a:solidFill>
                  <a:srgbClr val="242021"/>
                </a:solidFill>
                <a:effectLst/>
                <a:latin typeface="UtopiaStd-Regular12"/>
              </a:rPr>
            </a:br>
            <a:r>
              <a:rPr lang="en-US" sz="1800" b="0" i="0" dirty="0">
                <a:solidFill>
                  <a:srgbClr val="242021"/>
                </a:solidFill>
                <a:effectLst/>
                <a:latin typeface="UtopiaStd-Regular12"/>
              </a:rPr>
              <a:t>total cases calculation is performed only </a:t>
            </a:r>
            <a:r>
              <a:rPr lang="en-US" sz="1800" b="0" i="1" dirty="0">
                <a:solidFill>
                  <a:srgbClr val="242021"/>
                </a:solidFill>
                <a:effectLst/>
                <a:latin typeface="UtopiaStd-Italic12"/>
              </a:rPr>
              <a:t>once </a:t>
            </a:r>
            <a:r>
              <a:rPr lang="en-US" sz="1800" b="0" i="0" dirty="0">
                <a:solidFill>
                  <a:srgbClr val="242021"/>
                </a:solidFill>
                <a:effectLst/>
                <a:latin typeface="UtopiaStd-Regular12"/>
              </a:rPr>
              <a:t>when the variable is declared rather than</a:t>
            </a:r>
            <a:br>
              <a:rPr lang="en-US" sz="1800" b="0" i="0" dirty="0">
                <a:solidFill>
                  <a:srgbClr val="242021"/>
                </a:solidFill>
                <a:effectLst/>
                <a:latin typeface="UtopiaStd-Regular12"/>
              </a:rPr>
            </a:br>
            <a:r>
              <a:rPr lang="en-US" sz="1800" b="0" i="0" dirty="0">
                <a:solidFill>
                  <a:srgbClr val="242021"/>
                </a:solidFill>
                <a:effectLst/>
                <a:latin typeface="UtopiaStd-Regular12"/>
              </a:rPr>
              <a:t>being recalculated for every test.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Greg </a:t>
            </a:r>
            <a:r>
              <a:rPr lang="en-US" dirty="0" err="1"/>
              <a:t>Deckler</a:t>
            </a:r>
            <a:r>
              <a:rPr lang="en-US" dirty="0"/>
              <a:t> - Learn Power BI_ A comprehensive, step-by-step guide for beginners to learn real-world business intelligence, 2nd Edition-</a:t>
            </a:r>
            <a:r>
              <a:rPr lang="en-US" dirty="0" err="1"/>
              <a:t>Packt</a:t>
            </a:r>
            <a:r>
              <a:rPr lang="en-US" dirty="0"/>
              <a:t> Publishing (2022)</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12"/>
              </a:rPr>
              <a:t>The “easy” expression uses a variable to calculate 5% of the “Total Sales” measure,</a:t>
            </a:r>
            <a:br>
              <a:rPr lang="en-US" sz="1800" b="0" i="0" dirty="0">
                <a:solidFill>
                  <a:srgbClr val="242021"/>
                </a:solidFill>
                <a:effectLst/>
                <a:latin typeface="UtopiaStd-Regular12"/>
              </a:rPr>
            </a:br>
            <a:r>
              <a:rPr lang="en-US" sz="1800" b="0" i="0" dirty="0">
                <a:solidFill>
                  <a:srgbClr val="242021"/>
                </a:solidFill>
                <a:effectLst/>
                <a:latin typeface="UtopiaStd-Regular12"/>
              </a:rPr>
              <a:t>and this is evaluated first and remains constant. This variable is then used to calculate</a:t>
            </a:r>
            <a:br>
              <a:rPr lang="en-US" sz="1800" b="0" i="0" dirty="0">
                <a:solidFill>
                  <a:srgbClr val="242021"/>
                </a:solidFill>
                <a:effectLst/>
                <a:latin typeface="UtopiaStd-Regular12"/>
              </a:rPr>
            </a:br>
            <a:r>
              <a:rPr lang="en-US" sz="1800" b="0" i="0" dirty="0">
                <a:solidFill>
                  <a:srgbClr val="242021"/>
                </a:solidFill>
                <a:effectLst/>
                <a:latin typeface="UtopiaStd-Regular12"/>
              </a:rPr>
              <a:t>the number of sales in each month that have a total sales value that is greater than the</a:t>
            </a:r>
            <a:br>
              <a:rPr lang="en-US" sz="1800" b="0" i="0" dirty="0">
                <a:solidFill>
                  <a:srgbClr val="242021"/>
                </a:solidFill>
                <a:effectLst/>
                <a:latin typeface="UtopiaStd-Regular12"/>
              </a:rPr>
            </a:br>
            <a:r>
              <a:rPr lang="en-US" sz="1800" b="0" i="0" dirty="0">
                <a:solidFill>
                  <a:srgbClr val="242021"/>
                </a:solidFill>
                <a:effectLst/>
                <a:latin typeface="UtopiaStd-Regular12"/>
              </a:rPr>
              <a:t>value stored by the variable.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Greg </a:t>
            </a:r>
            <a:r>
              <a:rPr lang="en-US" dirty="0" err="1"/>
              <a:t>Deckler</a:t>
            </a:r>
            <a:r>
              <a:rPr lang="en-US" dirty="0"/>
              <a:t> - Learn Power BI_ A comprehensive, step-by-step guide for beginners to learn real-world business intelligence, 2nd Edition-</a:t>
            </a:r>
            <a:r>
              <a:rPr lang="en-US" dirty="0" err="1"/>
              <a:t>Packt</a:t>
            </a:r>
            <a:r>
              <a:rPr lang="en-US" dirty="0"/>
              <a:t> Publishing (2022)</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Queries and datasets are key components of Power BI solutions. Well-designed queries</a:t>
            </a:r>
            <a:br>
              <a:rPr lang="en-US" sz="1800" b="0" i="0" dirty="0">
                <a:solidFill>
                  <a:srgbClr val="000000"/>
                </a:solidFill>
                <a:effectLst/>
                <a:latin typeface="MinionPro-Regular"/>
              </a:rPr>
            </a:br>
            <a:r>
              <a:rPr lang="en-US" sz="1800" b="0" i="0" dirty="0">
                <a:solidFill>
                  <a:srgbClr val="000000"/>
                </a:solidFill>
                <a:effectLst/>
                <a:latin typeface="MinionPro-Regular"/>
              </a:rPr>
              <a:t>and datasets are critical to the success of Power BI projects as improperly designed queries</a:t>
            </a:r>
            <a:br>
              <a:rPr lang="en-US" sz="1800" b="0" i="0" dirty="0">
                <a:solidFill>
                  <a:srgbClr val="000000"/>
                </a:solidFill>
                <a:effectLst/>
                <a:latin typeface="MinionPro-Regular"/>
              </a:rPr>
            </a:br>
            <a:r>
              <a:rPr lang="en-US" sz="1800" b="0" i="0" dirty="0">
                <a:solidFill>
                  <a:srgbClr val="000000"/>
                </a:solidFill>
                <a:effectLst/>
                <a:latin typeface="MinionPro-Regular"/>
              </a:rPr>
              <a:t>and datasets will lead to a poor user experience, complex calculations, and unnecessary</a:t>
            </a:r>
            <a:br>
              <a:rPr lang="en-US" sz="1800" b="0" i="0" dirty="0">
                <a:solidFill>
                  <a:srgbClr val="000000"/>
                </a:solidFill>
                <a:effectLst/>
                <a:latin typeface="MinionPro-Regular"/>
              </a:rPr>
            </a:br>
            <a:r>
              <a:rPr lang="en-US" sz="1800" b="0" i="0" dirty="0">
                <a:solidFill>
                  <a:srgbClr val="000000"/>
                </a:solidFill>
                <a:effectLst/>
                <a:latin typeface="MinionPro-Regular"/>
              </a:rPr>
              <a:t>consumption of system resources.</a:t>
            </a:r>
            <a:br>
              <a:rPr lang="en-US" sz="1800" b="0" i="0" dirty="0">
                <a:solidFill>
                  <a:srgbClr val="000000"/>
                </a:solidFill>
                <a:effectLst/>
                <a:latin typeface="MinionPro-Regular"/>
              </a:rPr>
            </a:br>
            <a:r>
              <a:rPr lang="en-US" sz="1800" b="0" i="0" dirty="0">
                <a:solidFill>
                  <a:srgbClr val="000000"/>
                </a:solidFill>
                <a:effectLst/>
                <a:latin typeface="MinionPro-Regular"/>
              </a:rPr>
              <a:t>Key skills for data modelers include a robust knowledge of Power Query (and the</a:t>
            </a:r>
            <a:br>
              <a:rPr lang="en-US" sz="1800" b="0" i="0" dirty="0">
                <a:solidFill>
                  <a:srgbClr val="000000"/>
                </a:solidFill>
                <a:effectLst/>
                <a:latin typeface="MinionPro-Regular"/>
              </a:rPr>
            </a:br>
            <a:r>
              <a:rPr lang="en-US" sz="1800" b="0" i="0" dirty="0">
                <a:solidFill>
                  <a:srgbClr val="000000"/>
                </a:solidFill>
                <a:effectLst/>
                <a:latin typeface="MinionPro-Regular"/>
              </a:rPr>
              <a:t>associated M coding language), the DAX programming language, and data modeling best</a:t>
            </a:r>
            <a:br>
              <a:rPr lang="en-US" sz="1800" b="0" i="0" dirty="0">
                <a:solidFill>
                  <a:srgbClr val="000000"/>
                </a:solidFill>
                <a:effectLst/>
                <a:latin typeface="MinionPro-Regular"/>
              </a:rPr>
            </a:br>
            <a:r>
              <a:rPr lang="en-US" sz="1800" b="0" i="0" dirty="0">
                <a:solidFill>
                  <a:srgbClr val="000000"/>
                </a:solidFill>
                <a:effectLst/>
                <a:latin typeface="MinionPro-Regular"/>
              </a:rPr>
              <a:t>practices. In addition, knowledge of source data technologies such as SQL, OData, JSON,</a:t>
            </a:r>
            <a:br>
              <a:rPr lang="en-US" sz="1800" b="0" i="0" dirty="0">
                <a:solidFill>
                  <a:srgbClr val="000000"/>
                </a:solidFill>
                <a:effectLst/>
                <a:latin typeface="MinionPro-Regular"/>
              </a:rPr>
            </a:br>
            <a:r>
              <a:rPr lang="en-US" sz="1800" b="0" i="0" dirty="0">
                <a:solidFill>
                  <a:srgbClr val="000000"/>
                </a:solidFill>
                <a:effectLst/>
                <a:latin typeface="MinionPro-Regular"/>
              </a:rPr>
              <a:t>and XML is often helpful.</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The bus matrix provides an organized overview of the most important elements</a:t>
            </a:r>
            <a:br>
              <a:rPr lang="en-US" sz="1800" b="0" i="0" dirty="0">
                <a:solidFill>
                  <a:srgbClr val="000000"/>
                </a:solidFill>
                <a:effectLst/>
                <a:latin typeface="MinionPro-Regular"/>
              </a:rPr>
            </a:br>
            <a:r>
              <a:rPr lang="en-US" sz="1800" b="0" i="0" dirty="0">
                <a:solidFill>
                  <a:srgbClr val="000000"/>
                </a:solidFill>
                <a:effectLst/>
                <a:latin typeface="MinionPro-Regular"/>
              </a:rPr>
              <a:t>comprising the data model and is simple to understand and easily referenced. From the</a:t>
            </a:r>
            <a:br>
              <a:rPr lang="en-US" sz="1800" b="0" i="0" dirty="0">
                <a:solidFill>
                  <a:srgbClr val="000000"/>
                </a:solidFill>
                <a:effectLst/>
                <a:latin typeface="MinionPro-Regular"/>
              </a:rPr>
            </a:br>
            <a:r>
              <a:rPr lang="en-US" sz="1800" b="0" i="0" dirty="0">
                <a:solidFill>
                  <a:srgbClr val="000000"/>
                </a:solidFill>
                <a:effectLst/>
                <a:latin typeface="MinionPro-Regular"/>
              </a:rPr>
              <a:t>bus matrix, we can quickly understand the granularity of the fact tables, the KPIs and</a:t>
            </a:r>
            <a:br>
              <a:rPr lang="en-US" sz="1800" b="0" i="0" dirty="0">
                <a:solidFill>
                  <a:srgbClr val="000000"/>
                </a:solidFill>
                <a:effectLst/>
                <a:latin typeface="MinionPro-Regular"/>
              </a:rPr>
            </a:br>
            <a:r>
              <a:rPr lang="en-US" sz="1800" b="0" i="0" dirty="0">
                <a:solidFill>
                  <a:srgbClr val="000000"/>
                </a:solidFill>
                <a:effectLst/>
                <a:latin typeface="MinionPro-Regular"/>
              </a:rPr>
              <a:t>measures most important to those fact tables, and which dimensions are related to which</a:t>
            </a:r>
            <a:br>
              <a:rPr lang="en-US" sz="1800" b="0" i="0" dirty="0">
                <a:solidFill>
                  <a:srgbClr val="000000"/>
                </a:solidFill>
                <a:effectLst/>
                <a:latin typeface="MinionPro-Regular"/>
              </a:rPr>
            </a:br>
            <a:r>
              <a:rPr lang="en-US" sz="1800" b="0" i="0" dirty="0">
                <a:solidFill>
                  <a:srgbClr val="000000"/>
                </a:solidFill>
                <a:effectLst/>
                <a:latin typeface="MinionPro-Regular"/>
              </a:rPr>
              <a:t>fact tables. For example, it is clear from the bus matrix that the budget fact table has</a:t>
            </a:r>
            <a:br>
              <a:rPr lang="en-US" sz="1800" b="0" i="0" dirty="0">
                <a:solidFill>
                  <a:srgbClr val="000000"/>
                </a:solidFill>
                <a:effectLst/>
                <a:latin typeface="MinionPro-Regular"/>
              </a:rPr>
            </a:br>
            <a:r>
              <a:rPr lang="en-US" sz="1800" b="0" i="0" dirty="0">
                <a:solidFill>
                  <a:srgbClr val="000000"/>
                </a:solidFill>
                <a:effectLst/>
                <a:latin typeface="MinionPro-Regular"/>
              </a:rPr>
              <a:t>a monthly grain and is broken down by sales territory but not by product.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Granularity: độ chi tiết</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The only difference in this formula is that we have used the </a:t>
            </a:r>
            <a:r>
              <a:rPr lang="en-US" sz="1800" b="0" i="0" dirty="0">
                <a:solidFill>
                  <a:srgbClr val="000000"/>
                </a:solidFill>
                <a:effectLst/>
                <a:latin typeface="CourierStd"/>
              </a:rPr>
              <a:t>LEFT </a:t>
            </a:r>
            <a:r>
              <a:rPr lang="en-US" sz="1800" b="0" i="0" dirty="0">
                <a:solidFill>
                  <a:srgbClr val="000000"/>
                </a:solidFill>
                <a:effectLst/>
                <a:latin typeface="MinionPro-Regular"/>
              </a:rPr>
              <a:t>function to get the</a:t>
            </a:r>
            <a:br>
              <a:rPr lang="en-US" sz="1800" b="0" i="0" dirty="0">
                <a:solidFill>
                  <a:srgbClr val="000000"/>
                </a:solidFill>
                <a:effectLst/>
                <a:latin typeface="MinionPro-Regular"/>
              </a:rPr>
            </a:br>
            <a:r>
              <a:rPr lang="en-US" sz="1800" b="0" i="0" dirty="0">
                <a:solidFill>
                  <a:srgbClr val="000000"/>
                </a:solidFill>
                <a:effectLst/>
                <a:latin typeface="MinionPro-Regular"/>
              </a:rPr>
              <a:t>first three letters of the </a:t>
            </a:r>
            <a:r>
              <a:rPr lang="en-US" sz="1800" b="0" i="0" dirty="0">
                <a:solidFill>
                  <a:srgbClr val="000000"/>
                </a:solidFill>
                <a:effectLst/>
                <a:latin typeface="CourierStd"/>
              </a:rPr>
              <a:t>Month </a:t>
            </a:r>
            <a:r>
              <a:rPr lang="en-US" sz="1800" b="0" i="0" dirty="0">
                <a:solidFill>
                  <a:srgbClr val="000000"/>
                </a:solidFill>
                <a:effectLst/>
                <a:latin typeface="MinionPro-Regular"/>
              </a:rPr>
              <a:t>column since the </a:t>
            </a:r>
            <a:r>
              <a:rPr lang="en-US" sz="1800" b="1" i="0" dirty="0">
                <a:solidFill>
                  <a:srgbClr val="000000"/>
                </a:solidFill>
                <a:effectLst/>
                <a:latin typeface="MinionPro-Bold"/>
              </a:rPr>
              <a:t>Calendar </a:t>
            </a:r>
            <a:r>
              <a:rPr lang="en-US" sz="1800" b="0" i="0" dirty="0">
                <a:solidFill>
                  <a:srgbClr val="000000"/>
                </a:solidFill>
                <a:effectLst/>
                <a:latin typeface="MinionPro-Regular"/>
              </a:rPr>
              <a:t>table uses the full name of the</a:t>
            </a:r>
            <a:br>
              <a:rPr lang="en-US" sz="1800" b="0" i="0" dirty="0">
                <a:solidFill>
                  <a:srgbClr val="000000"/>
                </a:solidFill>
                <a:effectLst/>
                <a:latin typeface="MinionPro-Regular"/>
              </a:rPr>
            </a:br>
            <a:r>
              <a:rPr lang="en-US" sz="1800" b="0" i="0" dirty="0">
                <a:solidFill>
                  <a:srgbClr val="000000"/>
                </a:solidFill>
                <a:effectLst/>
                <a:latin typeface="MinionPro-Regular"/>
              </a:rPr>
              <a:t>month versus an abbreviation, as with the </a:t>
            </a:r>
            <a:r>
              <a:rPr lang="en-US" sz="1800" b="1" i="0" dirty="0">
                <a:solidFill>
                  <a:srgbClr val="000000"/>
                </a:solidFill>
                <a:effectLst/>
                <a:latin typeface="MinionPro-Bold"/>
              </a:rPr>
              <a:t>Budgets and Forecasts </a:t>
            </a:r>
            <a:r>
              <a:rPr lang="en-US" sz="1800" b="0" i="0" dirty="0">
                <a:solidFill>
                  <a:srgbClr val="000000"/>
                </a:solidFill>
                <a:effectLst/>
                <a:latin typeface="MinionPro-Regular"/>
              </a:rPr>
              <a:t>table.</a:t>
            </a:r>
            <a:r>
              <a:rPr lang="en-US" dirty="0"/>
              <a:t> </a:t>
            </a: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ề Bản chiếu">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524000" y="1122363"/>
            <a:ext cx="9144000" cy="2387600"/>
          </a:xfrm>
        </p:spPr>
        <p:txBody>
          <a:bodyPr anchor="b"/>
          <a:lstStyle>
            <a:lvl1pPr algn="ctr">
              <a:defRPr sz="6000">
                <a:solidFill>
                  <a:srgbClr val="005F69"/>
                </a:solidFill>
              </a:defRPr>
            </a:lvl1pPr>
          </a:lstStyle>
          <a:p>
            <a:r>
              <a:rPr lang="vi-VN" dirty="0"/>
              <a:t>Bấm để sửa kiểu tiêu đề Bản cái</a:t>
            </a:r>
            <a:endParaRPr lang="en-US" dirty="0"/>
          </a:p>
        </p:txBody>
      </p:sp>
      <p:sp>
        <p:nvSpPr>
          <p:cNvPr id="3" name="Tiêu đề phụ 2"/>
          <p:cNvSpPr>
            <a:spLocks noGrp="1"/>
          </p:cNvSpPr>
          <p:nvPr>
            <p:ph type="subTitle" idx="1" hasCustomPrompt="1"/>
          </p:nvPr>
        </p:nvSpPr>
        <p:spPr>
          <a:xfrm>
            <a:off x="1524000" y="3602038"/>
            <a:ext cx="9144000" cy="1655762"/>
          </a:xfrm>
        </p:spPr>
        <p:txBody>
          <a:bodyPr/>
          <a:lstStyle>
            <a:lvl1pPr marL="0" indent="0" algn="ctr">
              <a:buNone/>
              <a:defRPr sz="2400">
                <a:latin typeface="Myriad Pro Light SemiExt" panose="020B0405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3"/>
          <p:cNvSpPr/>
          <p:nvPr userDrawn="1"/>
        </p:nvSpPr>
        <p:spPr>
          <a:xfrm>
            <a:off x="7508614"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p:cNvPicPr>
            <a:picLocks noChangeAspect="1"/>
          </p:cNvPicPr>
          <p:nvPr userDrawn="1"/>
        </p:nvPicPr>
        <p:blipFill>
          <a:blip r:embed="rId2"/>
          <a:stretch>
            <a:fillRect/>
          </a:stretch>
        </p:blipFill>
        <p:spPr>
          <a:xfrm>
            <a:off x="386661" y="309369"/>
            <a:ext cx="1137339" cy="659830"/>
          </a:xfrm>
          <a:prstGeom prst="rect">
            <a:avLst/>
          </a:prstGeom>
        </p:spPr>
      </p:pic>
      <p:sp>
        <p:nvSpPr>
          <p:cNvPr id="12" name="Chỗ dành sẵn cho Hình ảnh 11"/>
          <p:cNvSpPr>
            <a:spLocks noGrp="1"/>
          </p:cNvSpPr>
          <p:nvPr>
            <p:ph type="pic" sz="quarter" idx="13"/>
          </p:nvPr>
        </p:nvSpPr>
        <p:spPr>
          <a:xfrm>
            <a:off x="7500938" y="0"/>
            <a:ext cx="4713287" cy="6878638"/>
          </a:xfrm>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90A29DEE-187C-4CFE-A0B6-097CAA3394FB}" type="datetimeFigureOut">
              <a:rPr lang="en-US" smtClean="0"/>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ố hiệu Bản chiếu 3"/>
          <p:cNvSpPr>
            <a:spLocks noGrp="1"/>
          </p:cNvSpPr>
          <p:nvPr>
            <p:ph type="sldNum" sz="quarter" idx="12"/>
          </p:nvPr>
        </p:nvSpPr>
        <p:spPr/>
        <p:txBody>
          <a:bodyPr/>
          <a:lstStyle/>
          <a:p>
            <a:fld id="{822A708D-C984-4439-A215-56EF5D7602F5}" type="slidenum">
              <a:rPr lang="en-US" smtClean="0"/>
            </a:fld>
            <a:endParaRPr lang="en-US"/>
          </a:p>
        </p:txBody>
      </p:sp>
      <p:sp>
        <p:nvSpPr>
          <p:cNvPr id="5"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5"/>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êu đề 1"/>
          <p:cNvSpPr>
            <a:spLocks noGrp="1"/>
          </p:cNvSpPr>
          <p:nvPr>
            <p:ph type="title" hasCustomPrompt="1"/>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90A29DEE-187C-4CFE-A0B6-097CAA3394FB}" type="datetimeFigureOut">
              <a:rPr lang="en-US" smtClean="0"/>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ố hiệu Bản chiếu 3"/>
          <p:cNvSpPr>
            <a:spLocks noGrp="1"/>
          </p:cNvSpPr>
          <p:nvPr>
            <p:ph type="sldNum" sz="quarter" idx="12"/>
          </p:nvPr>
        </p:nvSpPr>
        <p:spPr/>
        <p:txBody>
          <a:bodyPr/>
          <a:lstStyle/>
          <a:p>
            <a:fld id="{822A708D-C984-4439-A215-56EF5D7602F5}" type="slidenum">
              <a:rPr lang="en-US" smtClean="0"/>
            </a:fld>
            <a:endParaRPr lang="en-US"/>
          </a:p>
        </p:txBody>
      </p:sp>
      <p:sp>
        <p:nvSpPr>
          <p:cNvPr id="8" name="Rectangle 15"/>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êu đề 1"/>
          <p:cNvSpPr>
            <a:spLocks noGrp="1"/>
          </p:cNvSpPr>
          <p:nvPr>
            <p:ph type="title" hasCustomPrompt="1"/>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90A29DEE-187C-4CFE-A0B6-097CAA3394FB}" type="datetimeFigureOut">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1_Nội dung với Chú thích">
    <p:bg>
      <p:bgPr>
        <a:solidFill>
          <a:srgbClr val="005F69"/>
        </a:solidFill>
        <a:effectLst/>
      </p:bgPr>
    </p:b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Nội dung 2"/>
          <p:cNvSpPr>
            <a:spLocks noGrp="1"/>
          </p:cNvSpPr>
          <p:nvPr>
            <p:ph idx="1" hasCustomPrompt="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lvl1pPr>
              <a:defRPr>
                <a:solidFill>
                  <a:schemeClr val="bg1"/>
                </a:solidFill>
              </a:defRPr>
            </a:lvl1pPr>
          </a:lstStyle>
          <a:p>
            <a:fld id="{90A29DEE-187C-4CFE-A0B6-097CAA3394FB}" type="datetimeFigureOut">
              <a:rPr lang="en-US" smtClean="0"/>
            </a:fld>
            <a:endParaRPr lang="en-US"/>
          </a:p>
        </p:txBody>
      </p:sp>
      <p:sp>
        <p:nvSpPr>
          <p:cNvPr id="6" name="Chỗ dành sẵn cho Chân trang 5"/>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Ảnh với Chú thích">
    <p:bg>
      <p:bgPr>
        <a:solidFill>
          <a:srgbClr val="1E2D5A"/>
        </a:solidFill>
        <a:effectLst/>
      </p:bgPr>
    </p:b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lvl1pPr>
              <a:defRPr>
                <a:solidFill>
                  <a:schemeClr val="bg1"/>
                </a:solidFill>
              </a:defRPr>
            </a:lvl1pPr>
          </a:lstStyle>
          <a:p>
            <a:fld id="{90A29DEE-187C-4CFE-A0B6-097CAA3394FB}" type="datetimeFigureOut">
              <a:rPr lang="en-US" smtClean="0"/>
            </a:fld>
            <a:endParaRPr lang="en-US"/>
          </a:p>
        </p:txBody>
      </p:sp>
      <p:sp>
        <p:nvSpPr>
          <p:cNvPr id="6" name="Chỗ dành sẵn cho Chân trang 5"/>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90A29DEE-187C-4CFE-A0B6-097CAA3394FB}" type="datetimeFigureOut">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Văn bản Dọc 2"/>
          <p:cNvSpPr>
            <a:spLocks noGrp="1"/>
          </p:cNvSpPr>
          <p:nvPr>
            <p:ph type="body" orient="vert" idx="1" hasCustomPrompt="1"/>
          </p:nvPr>
        </p:nvSpPr>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hasCustomPrompt="1"/>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p:cNvSpPr>
            <a:spLocks noGrp="1"/>
          </p:cNvSpPr>
          <p:nvPr>
            <p:ph type="body" orient="vert" idx="1" hasCustomPrompt="1"/>
          </p:nvPr>
        </p:nvSpPr>
        <p:spPr>
          <a:xfrm>
            <a:off x="838200" y="365125"/>
            <a:ext cx="7734300" cy="5811838"/>
          </a:xfrm>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ố trí Tùy chỉnh">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93" y="0"/>
            <a:ext cx="12153014" cy="6858000"/>
          </a:xfrm>
          <a:prstGeom prst="rect">
            <a:avLst/>
          </a:prstGeom>
        </p:spPr>
      </p:pic>
      <p:sp>
        <p:nvSpPr>
          <p:cNvPr id="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8"/>
          <p:cNvSpPr txBox="1"/>
          <p:nvPr userDrawn="1"/>
        </p:nvSpPr>
        <p:spPr>
          <a:xfrm>
            <a:off x="7025429" y="5478499"/>
            <a:ext cx="4738032" cy="1015663"/>
          </a:xfrm>
          <a:prstGeom prst="rect">
            <a:avLst/>
          </a:prstGeom>
          <a:noFill/>
        </p:spPr>
        <p:txBody>
          <a:bodyPr wrap="square" rtlCol="0">
            <a:spAutoFit/>
          </a:bodyPr>
          <a:lstStyle/>
          <a:p>
            <a:r>
              <a:rPr lang="en-US" sz="6000" b="1">
                <a:solidFill>
                  <a:srgbClr val="13605F"/>
                </a:solidFill>
                <a:latin typeface="iCiel Gotham Ultra" pitchFamily="2" charset="77"/>
                <a:cs typeface="iCiel Gotham Ultra" pitchFamily="2" charset="77"/>
              </a:rPr>
              <a:t>Thank You</a:t>
            </a:r>
            <a:endParaRPr lang="en-US" sz="6000" b="1" i="0">
              <a:solidFill>
                <a:srgbClr val="13605F"/>
              </a:solidFill>
              <a:latin typeface="iCiel Gotham Ultra" pitchFamily="2" charset="77"/>
              <a:cs typeface="iCiel Gotham Ultra" pitchFamily="2" charset="7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8200" y="136525"/>
            <a:ext cx="10515600" cy="1035327"/>
          </a:xfrm>
        </p:spPr>
        <p:txBody>
          <a:bodyPr>
            <a:normAutofit/>
          </a:bodyPr>
          <a:lstStyle>
            <a:lvl1pPr algn="just">
              <a:defRPr sz="3600">
                <a:solidFill>
                  <a:srgbClr val="005F69"/>
                </a:solidFill>
              </a:defRPr>
            </a:lvl1pPr>
          </a:lstStyle>
          <a:p>
            <a:r>
              <a:rPr lang="vi-VN" dirty="0"/>
              <a:t>Bấm để sửa kiểu tiêu đề Bản cái</a:t>
            </a:r>
            <a:endParaRPr lang="en-US" dirty="0"/>
          </a:p>
        </p:txBody>
      </p:sp>
      <p:sp>
        <p:nvSpPr>
          <p:cNvPr id="3" name="Chỗ dành sẵn cho Nội dung 2"/>
          <p:cNvSpPr>
            <a:spLocks noGrp="1"/>
          </p:cNvSpPr>
          <p:nvPr>
            <p:ph idx="1" hasCustomPrompt="1"/>
          </p:nvPr>
        </p:nvSpPr>
        <p:spPr>
          <a:xfrm>
            <a:off x="838200" y="1296140"/>
            <a:ext cx="10515600" cy="4880823"/>
          </a:xfrm>
        </p:spPr>
        <p:txBody>
          <a:bodyPr/>
          <a:lstStyle>
            <a:lvl1pPr algn="just">
              <a:defRPr>
                <a:latin typeface="Calibri Light" panose="020F0302020204030204" pitchFamily="34" charset="0"/>
                <a:ea typeface="Calibri Light" panose="020F0302020204030204" pitchFamily="34" charset="0"/>
                <a:cs typeface="Calibri Light" panose="020F0302020204030204" pitchFamily="34" charset="0"/>
              </a:defRPr>
            </a:lvl1pPr>
            <a:lvl2pPr algn="just">
              <a:defRPr>
                <a:latin typeface="Calibri Light" panose="020F0302020204030204" pitchFamily="34" charset="0"/>
                <a:ea typeface="Calibri Light" panose="020F0302020204030204" pitchFamily="34" charset="0"/>
                <a:cs typeface="Calibri Light" panose="020F0302020204030204" pitchFamily="34" charset="0"/>
              </a:defRPr>
            </a:lvl2pPr>
            <a:lvl3pPr algn="just">
              <a:defRPr>
                <a:latin typeface="Calibri Light" panose="020F0302020204030204" pitchFamily="34" charset="0"/>
                <a:ea typeface="Calibri Light" panose="020F0302020204030204" pitchFamily="34" charset="0"/>
                <a:cs typeface="Calibri Light" panose="020F0302020204030204" pitchFamily="34" charset="0"/>
              </a:defRPr>
            </a:lvl3pPr>
            <a:lvl4pPr algn="just">
              <a:defRPr>
                <a:latin typeface="Calibri Light" panose="020F0302020204030204" pitchFamily="34" charset="0"/>
                <a:ea typeface="Calibri Light" panose="020F0302020204030204" pitchFamily="34" charset="0"/>
                <a:cs typeface="Calibri Light" panose="020F0302020204030204" pitchFamily="34" charset="0"/>
              </a:defRPr>
            </a:lvl4pPr>
            <a:lvl5pPr algn="just">
              <a:defRPr>
                <a:latin typeface="Calibri Light" panose="020F0302020204030204" pitchFamily="34" charset="0"/>
                <a:ea typeface="Calibri Light" panose="020F0302020204030204" pitchFamily="34" charset="0"/>
                <a:cs typeface="Calibri Light" panose="020F0302020204030204" pitchFamily="34" charset="0"/>
              </a:defRPr>
            </a:lvl5pPr>
          </a:lstStyle>
          <a:p>
            <a:pPr lvl="0"/>
            <a:r>
              <a:rPr lang="vi-VN" dirty="0"/>
              <a:t>Bấm để chỉnh sửa kiểu văn bản của Bản cái</a:t>
            </a:r>
            <a:endParaRPr lang="vi-VN" dirty="0"/>
          </a:p>
          <a:p>
            <a:pPr lvl="1"/>
            <a:r>
              <a:rPr lang="vi-VN" dirty="0"/>
              <a:t>Mức hai</a:t>
            </a:r>
            <a:endParaRPr lang="vi-VN" dirty="0"/>
          </a:p>
          <a:p>
            <a:pPr lvl="2"/>
            <a:r>
              <a:rPr lang="vi-VN" dirty="0"/>
              <a:t>Mức ba</a:t>
            </a:r>
            <a:endParaRPr lang="vi-VN" dirty="0"/>
          </a:p>
          <a:p>
            <a:pPr lvl="3"/>
            <a:r>
              <a:rPr lang="vi-VN" dirty="0"/>
              <a:t>Mức bốn</a:t>
            </a:r>
            <a:endParaRPr lang="vi-VN" dirty="0"/>
          </a:p>
          <a:p>
            <a:pPr lvl="4"/>
            <a:r>
              <a:rPr lang="vi-VN" dirty="0"/>
              <a:t>Mức năm</a:t>
            </a:r>
            <a:endParaRPr lang="en-US" dirty="0"/>
          </a:p>
        </p:txBody>
      </p:sp>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ố trí Tùy chỉnh">
    <p:spTree>
      <p:nvGrpSpPr>
        <p:cNvPr id="1" name=""/>
        <p:cNvGrpSpPr/>
        <p:nvPr/>
      </p:nvGrpSpPr>
      <p:grpSpPr>
        <a:xfrm>
          <a:off x="0" y="0"/>
          <a:ext cx="0" cy="0"/>
          <a:chOff x="0" y="0"/>
          <a:chExt cx="0" cy="0"/>
        </a:xfrm>
      </p:grpSpPr>
      <p:sp>
        <p:nvSpPr>
          <p:cNvPr id="6" name="Rectangle 3"/>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Ngày tháng 2"/>
          <p:cNvSpPr>
            <a:spLocks noGrp="1"/>
          </p:cNvSpPr>
          <p:nvPr>
            <p:ph type="dt" sz="half" idx="10"/>
          </p:nvPr>
        </p:nvSpPr>
        <p:spPr/>
        <p:txBody>
          <a:bodyPr/>
          <a:lstStyle/>
          <a:p>
            <a:fld id="{90A29DEE-187C-4CFE-A0B6-097CAA3394FB}" type="datetimeFigureOut">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Đầu trang của Phần">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647819" y="835595"/>
            <a:ext cx="6862453" cy="2852737"/>
          </a:xfrm>
        </p:spPr>
        <p:txBody>
          <a:bodyPr anchor="b">
            <a:normAutofit/>
          </a:bodyPr>
          <a:lstStyle>
            <a:lvl1pPr>
              <a:defRPr sz="4400">
                <a:solidFill>
                  <a:srgbClr val="005F69"/>
                </a:solidFill>
              </a:defRPr>
            </a:lvl1pPr>
          </a:lstStyle>
          <a:p>
            <a:r>
              <a:rPr lang="vi-VN" dirty="0"/>
              <a:t>Bấm để sửa kiểu</a:t>
            </a:r>
            <a:endParaRPr lang="en-US" dirty="0"/>
          </a:p>
        </p:txBody>
      </p:sp>
      <p:sp>
        <p:nvSpPr>
          <p:cNvPr id="3" name="Chỗ dành sẵn cho Văn bản 2"/>
          <p:cNvSpPr>
            <a:spLocks noGrp="1"/>
          </p:cNvSpPr>
          <p:nvPr>
            <p:ph type="body" idx="1" hasCustomPrompt="1"/>
          </p:nvPr>
        </p:nvSpPr>
        <p:spPr>
          <a:xfrm>
            <a:off x="647819" y="3715320"/>
            <a:ext cx="68624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a:t>
            </a:r>
            <a:r>
              <a:rPr lang="vi-VN" dirty="0" err="1"/>
              <a:t>bản</a:t>
            </a:r>
            <a:r>
              <a:rPr lang="vi-VN" dirty="0"/>
              <a:t> </a:t>
            </a:r>
            <a:r>
              <a:rPr lang="vi-VN" dirty="0" err="1"/>
              <a:t>của</a:t>
            </a:r>
            <a:r>
              <a:rPr lang="vi-VN" dirty="0"/>
              <a:t> </a:t>
            </a:r>
            <a:r>
              <a:rPr lang="vi-VN" dirty="0" err="1"/>
              <a:t>Bản</a:t>
            </a:r>
            <a:r>
              <a:rPr lang="vi-VN" dirty="0"/>
              <a:t> </a:t>
            </a:r>
            <a:r>
              <a:rPr lang="vi-VN" dirty="0" err="1"/>
              <a:t>cái</a:t>
            </a:r>
            <a:endParaRPr lang="vi-VN" dirty="0"/>
          </a:p>
        </p:txBody>
      </p:sp>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7" name="Rectangle 3"/>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6"/>
          <p:cNvPicPr>
            <a:picLocks noChangeAspect="1"/>
          </p:cNvPicPr>
          <p:nvPr userDrawn="1"/>
        </p:nvPicPr>
        <p:blipFill>
          <a:blip r:embed="rId2"/>
          <a:stretch>
            <a:fillRect/>
          </a:stretch>
        </p:blipFill>
        <p:spPr>
          <a:xfrm>
            <a:off x="386661" y="309369"/>
            <a:ext cx="1137339" cy="659830"/>
          </a:xfrm>
          <a:prstGeom prst="rect">
            <a:avLst/>
          </a:prstGeom>
        </p:spPr>
      </p:pic>
      <p:sp>
        <p:nvSpPr>
          <p:cNvPr id="11" name="Chỗ dành sẵn cho Hình ảnh 10"/>
          <p:cNvSpPr>
            <a:spLocks noGrp="1"/>
          </p:cNvSpPr>
          <p:nvPr>
            <p:ph type="pic" sz="quarter" idx="13" hasCustomPrompt="1"/>
          </p:nvPr>
        </p:nvSpPr>
        <p:spPr>
          <a:xfrm>
            <a:off x="7510463" y="0"/>
            <a:ext cx="4640262" cy="6858000"/>
          </a:xfrm>
        </p:spPr>
        <p:txBody>
          <a:bodyPr/>
          <a:lstStyle>
            <a:lvl1pPr>
              <a:defRPr/>
            </a:lvl1pPr>
          </a:lstStyle>
          <a:p>
            <a:r>
              <a:rPr lang="en-US" err="1"/>
              <a:t>Chèn</a:t>
            </a:r>
            <a:r>
              <a:rPr lang="en-US"/>
              <a:t> </a:t>
            </a:r>
            <a:r>
              <a:rPr lang="en-US" err="1"/>
              <a:t>hình</a:t>
            </a:r>
            <a:r>
              <a:rPr lang="en-US"/>
              <a:t> </a:t>
            </a:r>
            <a:r>
              <a:rPr lang="en-US" err="1"/>
              <a:t>ảnh</a:t>
            </a:r>
            <a:r>
              <a:rPr lang="en-US"/>
              <a:t> </a:t>
            </a:r>
            <a:r>
              <a:rPr lang="en-US" err="1"/>
              <a:t>vào</a:t>
            </a:r>
            <a:r>
              <a:rPr lang="en-US"/>
              <a:t> </a:t>
            </a:r>
            <a:r>
              <a:rPr lang="en-US" err="1"/>
              <a:t>đây</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Đầu trang của Phần">
    <p:spTree>
      <p:nvGrpSpPr>
        <p:cNvPr id="1" name=""/>
        <p:cNvGrpSpPr/>
        <p:nvPr/>
      </p:nvGrpSpPr>
      <p:grpSpPr>
        <a:xfrm>
          <a:off x="0" y="0"/>
          <a:ext cx="0" cy="0"/>
          <a:chOff x="0" y="0"/>
          <a:chExt cx="0" cy="0"/>
        </a:xfrm>
      </p:grpSpPr>
      <p:sp>
        <p:nvSpPr>
          <p:cNvPr id="4" name="Chỗ dành sẵn cho Ngày tháng 3"/>
          <p:cNvSpPr>
            <a:spLocks noGrp="1"/>
          </p:cNvSpPr>
          <p:nvPr>
            <p:ph type="dt" sz="half" idx="10"/>
          </p:nvPr>
        </p:nvSpPr>
        <p:spPr/>
        <p:txBody>
          <a:bodyPr/>
          <a:lstStyle/>
          <a:p>
            <a:fld id="{90A29DEE-187C-4CFE-A0B6-097CAA3394FB}" type="datetimeFigureOut">
              <a:rPr lang="en-US" smtClean="0"/>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822A708D-C984-4439-A215-56EF5D7602F5}" type="slidenum">
              <a:rPr lang="en-US" smtClean="0"/>
            </a:fld>
            <a:endParaRPr lang="en-US"/>
          </a:p>
        </p:txBody>
      </p:sp>
      <p:sp>
        <p:nvSpPr>
          <p:cNvPr id="8"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p:cNvPicPr>
            <a:picLocks noChangeAspect="1"/>
          </p:cNvPicPr>
          <p:nvPr userDrawn="1"/>
        </p:nvPicPr>
        <p:blipFill>
          <a:blip r:embed="rId2"/>
          <a:stretch>
            <a:fillRect/>
          </a:stretch>
        </p:blipFill>
        <p:spPr>
          <a:xfrm>
            <a:off x="346162" y="363839"/>
            <a:ext cx="855785" cy="496486"/>
          </a:xfrm>
          <a:prstGeom prst="rect">
            <a:avLst/>
          </a:prstGeom>
        </p:spPr>
      </p:pic>
      <p:sp>
        <p:nvSpPr>
          <p:cNvPr id="25" name="Chỗ dành sẵn cho Tiêu đề 1"/>
          <p:cNvSpPr>
            <a:spLocks noGrp="1"/>
          </p:cNvSpPr>
          <p:nvPr>
            <p:ph type="title" hasCustomPrompt="1"/>
          </p:nvPr>
        </p:nvSpPr>
        <p:spPr>
          <a:xfrm>
            <a:off x="1456841" y="979933"/>
            <a:ext cx="6053431" cy="1325563"/>
          </a:xfrm>
          <a:prstGeom prst="rect">
            <a:avLst/>
          </a:prstGeom>
        </p:spPr>
        <p:txBody>
          <a:bodyPr vert="horz" lIns="91440" tIns="45720" rIns="91440" bIns="45720" rtlCol="0" anchor="ctr">
            <a:normAutofit/>
          </a:bodyPr>
          <a:lstStyle/>
          <a:p>
            <a:r>
              <a:rPr lang="vi-VN" dirty="0"/>
              <a:t>Bấm để sửa kiểu</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ỉ Tiêu đề">
    <p:spTree>
      <p:nvGrpSpPr>
        <p:cNvPr id="1" name=""/>
        <p:cNvGrpSpPr/>
        <p:nvPr/>
      </p:nvGrpSpPr>
      <p:grpSpPr>
        <a:xfrm>
          <a:off x="0" y="0"/>
          <a:ext cx="0" cy="0"/>
          <a:chOff x="0" y="0"/>
          <a:chExt cx="0" cy="0"/>
        </a:xfrm>
      </p:grpSpPr>
      <p:sp>
        <p:nvSpPr>
          <p:cNvPr id="3" name="Chỗ dành sẵn cho Ngày tháng 2"/>
          <p:cNvSpPr>
            <a:spLocks noGrp="1"/>
          </p:cNvSpPr>
          <p:nvPr>
            <p:ph type="dt" sz="half" idx="10"/>
          </p:nvPr>
        </p:nvSpPr>
        <p:spPr/>
        <p:txBody>
          <a:bodyPr/>
          <a:lstStyle/>
          <a:p>
            <a:fld id="{90A29DEE-187C-4CFE-A0B6-097CAA3394FB}" type="datetimeFigureOut">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
        <p:nvSpPr>
          <p:cNvPr id="15" name="Rectangle 22"/>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F69"/>
              </a:solidFill>
            </a:endParaRPr>
          </a:p>
        </p:txBody>
      </p:sp>
      <p:sp>
        <p:nvSpPr>
          <p:cNvPr id="24" name="Tiêu đề 1"/>
          <p:cNvSpPr>
            <a:spLocks noGrp="1"/>
          </p:cNvSpPr>
          <p:nvPr>
            <p:ph type="title" hasCustomPrompt="1"/>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ỉ Tiêu đề">
    <p:spTree>
      <p:nvGrpSpPr>
        <p:cNvPr id="1" name=""/>
        <p:cNvGrpSpPr/>
        <p:nvPr/>
      </p:nvGrpSpPr>
      <p:grpSpPr>
        <a:xfrm>
          <a:off x="0" y="0"/>
          <a:ext cx="0" cy="0"/>
          <a:chOff x="0" y="0"/>
          <a:chExt cx="0" cy="0"/>
        </a:xfrm>
      </p:grpSpPr>
      <p:sp>
        <p:nvSpPr>
          <p:cNvPr id="3" name="Chỗ dành sẵn cho Ngày tháng 2"/>
          <p:cNvSpPr>
            <a:spLocks noGrp="1"/>
          </p:cNvSpPr>
          <p:nvPr>
            <p:ph type="dt" sz="half" idx="10"/>
          </p:nvPr>
        </p:nvSpPr>
        <p:spPr/>
        <p:txBody>
          <a:bodyPr/>
          <a:lstStyle/>
          <a:p>
            <a:fld id="{90A29DEE-187C-4CFE-A0B6-097CAA3394FB}" type="datetimeFigureOut">
              <a:rPr lang="en-US" smtClean="0"/>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822A708D-C984-4439-A215-56EF5D7602F5}" type="slidenum">
              <a:rPr lang="en-US" smtClean="0"/>
            </a:fld>
            <a:endParaRPr lang="en-US"/>
          </a:p>
        </p:txBody>
      </p:sp>
      <p:sp>
        <p:nvSpPr>
          <p:cNvPr id="15" name="Rectangle 22"/>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4"/>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F69"/>
              </a:solidFill>
            </a:endParaRPr>
          </a:p>
        </p:txBody>
      </p:sp>
      <p:sp>
        <p:nvSpPr>
          <p:cNvPr id="20" name="TextBox 23"/>
          <p:cNvSpPr txBox="1"/>
          <p:nvPr userDrawn="1"/>
        </p:nvSpPr>
        <p:spPr>
          <a:xfrm>
            <a:off x="1566995" y="4413884"/>
            <a:ext cx="1536863" cy="584775"/>
          </a:xfrm>
          <a:prstGeom prst="rect">
            <a:avLst/>
          </a:prstGeom>
          <a:noFill/>
        </p:spPr>
        <p:txBody>
          <a:bodyPr wrap="square" rtlCol="0">
            <a:spAutoFit/>
          </a:bodyPr>
          <a:lstStyle/>
          <a:p>
            <a:r>
              <a:rPr lang="en-US" sz="3200" b="0" i="0">
                <a:solidFill>
                  <a:srgbClr val="C45A15"/>
                </a:solidFill>
                <a:latin typeface="iCiel Gotham Medium" pitchFamily="2" charset="77"/>
                <a:cs typeface="iCiel Gotham Medium" pitchFamily="2" charset="77"/>
              </a:rPr>
              <a:t>Text</a:t>
            </a:r>
            <a:endParaRPr lang="en-US" sz="3200" b="0" i="0">
              <a:solidFill>
                <a:srgbClr val="C45A15"/>
              </a:solidFill>
              <a:latin typeface="iCiel Gotham Medium" pitchFamily="2" charset="77"/>
              <a:cs typeface="iCiel Gotham Medium" pitchFamily="2" charset="77"/>
            </a:endParaRPr>
          </a:p>
        </p:txBody>
      </p:sp>
      <p:sp>
        <p:nvSpPr>
          <p:cNvPr id="21" name="TextBox 24"/>
          <p:cNvSpPr txBox="1"/>
          <p:nvPr userDrawn="1"/>
        </p:nvSpPr>
        <p:spPr>
          <a:xfrm>
            <a:off x="1600200" y="4998659"/>
            <a:ext cx="1043935" cy="400110"/>
          </a:xfrm>
          <a:prstGeom prst="rect">
            <a:avLst/>
          </a:prstGeom>
          <a:noFill/>
        </p:spPr>
        <p:txBody>
          <a:bodyPr wrap="square" rtlCol="0">
            <a:spAutoFit/>
          </a:bodyPr>
          <a:lstStyle/>
          <a:p>
            <a:r>
              <a:rPr lang="en-US" sz="2000" b="0" i="0">
                <a:solidFill>
                  <a:schemeClr val="tx1"/>
                </a:solidFill>
                <a:latin typeface="Myriad Pro" panose="020B0503030403020204" charset="0"/>
                <a:cs typeface="iCiel Gotham Medium" pitchFamily="2" charset="77"/>
              </a:rPr>
              <a:t>Text</a:t>
            </a:r>
            <a:endParaRPr lang="en-US" sz="2000" b="0" i="0">
              <a:solidFill>
                <a:schemeClr val="tx1"/>
              </a:solidFill>
              <a:latin typeface="Myriad Pro" panose="020B0503030403020204" charset="0"/>
              <a:cs typeface="iCiel Gotham Medium" pitchFamily="2" charset="77"/>
            </a:endParaRPr>
          </a:p>
        </p:txBody>
      </p:sp>
      <p:sp>
        <p:nvSpPr>
          <p:cNvPr id="22" name="TextBox 25"/>
          <p:cNvSpPr txBox="1"/>
          <p:nvPr userDrawn="1"/>
        </p:nvSpPr>
        <p:spPr>
          <a:xfrm>
            <a:off x="7349957" y="4413884"/>
            <a:ext cx="1536863" cy="584775"/>
          </a:xfrm>
          <a:prstGeom prst="rect">
            <a:avLst/>
          </a:prstGeom>
          <a:noFill/>
        </p:spPr>
        <p:txBody>
          <a:bodyPr wrap="square" rtlCol="0">
            <a:spAutoFit/>
          </a:bodyPr>
          <a:lstStyle/>
          <a:p>
            <a:r>
              <a:rPr lang="en-US" sz="3200" b="0" i="0">
                <a:solidFill>
                  <a:srgbClr val="C45A15"/>
                </a:solidFill>
                <a:latin typeface="iCiel Gotham Medium" pitchFamily="2" charset="77"/>
                <a:cs typeface="iCiel Gotham Medium" pitchFamily="2" charset="77"/>
              </a:rPr>
              <a:t>Text</a:t>
            </a:r>
            <a:endParaRPr lang="en-US" sz="3200" b="0" i="0">
              <a:solidFill>
                <a:srgbClr val="C45A15"/>
              </a:solidFill>
              <a:latin typeface="iCiel Gotham Medium" pitchFamily="2" charset="77"/>
              <a:cs typeface="iCiel Gotham Medium" pitchFamily="2" charset="77"/>
            </a:endParaRPr>
          </a:p>
        </p:txBody>
      </p:sp>
      <p:sp>
        <p:nvSpPr>
          <p:cNvPr id="23" name="TextBox 26"/>
          <p:cNvSpPr txBox="1"/>
          <p:nvPr userDrawn="1"/>
        </p:nvSpPr>
        <p:spPr>
          <a:xfrm>
            <a:off x="7383162" y="4998659"/>
            <a:ext cx="1043935" cy="400110"/>
          </a:xfrm>
          <a:prstGeom prst="rect">
            <a:avLst/>
          </a:prstGeom>
          <a:noFill/>
        </p:spPr>
        <p:txBody>
          <a:bodyPr wrap="square" rtlCol="0">
            <a:spAutoFit/>
          </a:bodyPr>
          <a:lstStyle/>
          <a:p>
            <a:r>
              <a:rPr lang="en-US" sz="2000" b="0" i="0">
                <a:solidFill>
                  <a:schemeClr val="tx1"/>
                </a:solidFill>
                <a:latin typeface="Myriad Pro" panose="020B0503030403020204" charset="0"/>
                <a:cs typeface="iCiel Gotham Medium" pitchFamily="2" charset="77"/>
              </a:rPr>
              <a:t>Text</a:t>
            </a:r>
            <a:endParaRPr lang="en-US" sz="2000" b="0" i="0">
              <a:solidFill>
                <a:schemeClr val="tx1"/>
              </a:solidFill>
              <a:latin typeface="Myriad Pro" panose="020B0503030403020204" charset="0"/>
              <a:cs typeface="iCiel Gotham Medium" pitchFamily="2" charset="77"/>
            </a:endParaRPr>
          </a:p>
        </p:txBody>
      </p:sp>
      <p:sp>
        <p:nvSpPr>
          <p:cNvPr id="24" name="Tiêu đề 1"/>
          <p:cNvSpPr>
            <a:spLocks noGrp="1"/>
          </p:cNvSpPr>
          <p:nvPr>
            <p:ph type="title" hasCustomPrompt="1"/>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Nội dung 2"/>
          <p:cNvSpPr>
            <a:spLocks noGrp="1"/>
          </p:cNvSpPr>
          <p:nvPr>
            <p:ph sz="half" idx="1" hasCustomPrompt="1"/>
          </p:nvPr>
        </p:nvSpPr>
        <p:spPr>
          <a:xfrm>
            <a:off x="838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ội dung 3"/>
          <p:cNvSpPr>
            <a:spLocks noGrp="1"/>
          </p:cNvSpPr>
          <p:nvPr>
            <p:ph sz="half" idx="2" hasCustomPrompt="1"/>
          </p:nvPr>
        </p:nvSpPr>
        <p:spPr>
          <a:xfrm>
            <a:off x="6172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5" name="Chỗ dành sẵn cho Ngày tháng 4"/>
          <p:cNvSpPr>
            <a:spLocks noGrp="1"/>
          </p:cNvSpPr>
          <p:nvPr>
            <p:ph type="dt" sz="half" idx="10"/>
          </p:nvPr>
        </p:nvSpPr>
        <p:spPr/>
        <p:txBody>
          <a:bodyPr/>
          <a:lstStyle/>
          <a:p>
            <a:fld id="{90A29DEE-187C-4CFE-A0B6-097CAA3394FB}" type="datetimeFigureOut">
              <a:rPr lang="en-US" smtClean="0"/>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365125"/>
            <a:ext cx="10515600" cy="1325563"/>
          </a:xfrm>
        </p:spPr>
        <p:txBody>
          <a:bodyPr/>
          <a:lstStyle/>
          <a:p>
            <a:r>
              <a:rPr lang="vi-VN" dirty="0"/>
              <a:t>Bấm để sửa kiểu tiêu đề Bản cái</a:t>
            </a:r>
            <a:endParaRPr lang="en-US" dirty="0"/>
          </a:p>
        </p:txBody>
      </p:sp>
      <p:sp>
        <p:nvSpPr>
          <p:cNvPr id="3" name="Chỗ dành sẵn cho Văn bản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4" name="Chỗ dành sẵn cho Nội dung 3"/>
          <p:cNvSpPr>
            <a:spLocks noGrp="1"/>
          </p:cNvSpPr>
          <p:nvPr>
            <p:ph sz="half" idx="2" hasCustomPrompt="1"/>
          </p:nvPr>
        </p:nvSpPr>
        <p:spPr>
          <a:xfrm>
            <a:off x="839788" y="2505075"/>
            <a:ext cx="5157787"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5" name="Chỗ dành sẵn cho Văn bản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6" name="Chỗ dành sẵn cho Nội dung 5"/>
          <p:cNvSpPr>
            <a:spLocks noGrp="1"/>
          </p:cNvSpPr>
          <p:nvPr>
            <p:ph sz="quarter" idx="4" hasCustomPrompt="1"/>
          </p:nvPr>
        </p:nvSpPr>
        <p:spPr>
          <a:xfrm>
            <a:off x="6172200" y="2505075"/>
            <a:ext cx="5183188"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7" name="Chỗ dành sẵn cho Ngày tháng 6"/>
          <p:cNvSpPr>
            <a:spLocks noGrp="1"/>
          </p:cNvSpPr>
          <p:nvPr>
            <p:ph type="dt" sz="half" idx="10"/>
          </p:nvPr>
        </p:nvSpPr>
        <p:spPr/>
        <p:txBody>
          <a:bodyPr/>
          <a:lstStyle/>
          <a:p>
            <a:fld id="{90A29DEE-187C-4CFE-A0B6-097CAA3394FB}" type="datetimeFigureOut">
              <a:rPr lang="en-US" smtClean="0"/>
            </a:fld>
            <a:endParaRPr lang="en-US"/>
          </a:p>
        </p:txBody>
      </p:sp>
      <p:sp>
        <p:nvSpPr>
          <p:cNvPr id="8" name="Chỗ dành sẵn cho Chân trang 7"/>
          <p:cNvSpPr>
            <a:spLocks noGrp="1"/>
          </p:cNvSpPr>
          <p:nvPr>
            <p:ph type="ftr" sz="quarter" idx="11"/>
          </p:nvPr>
        </p:nvSpPr>
        <p:spPr/>
        <p:txBody>
          <a:bodyPr/>
          <a:lstStyle/>
          <a:p>
            <a:endParaRPr lang="en-US"/>
          </a:p>
        </p:txBody>
      </p:sp>
      <p:sp>
        <p:nvSpPr>
          <p:cNvPr id="9" name="Chỗ dành sẵn cho Số hiệu Bản chiếu 8"/>
          <p:cNvSpPr>
            <a:spLocks noGrp="1"/>
          </p:cNvSpPr>
          <p:nvPr>
            <p:ph type="sldNum" sz="quarter" idx="12"/>
          </p:nvPr>
        </p:nvSpPr>
        <p:spPr/>
        <p:txBody>
          <a:bodyPr/>
          <a:lstStyle/>
          <a:p>
            <a:fld id="{822A708D-C984-4439-A215-56EF5D7602F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dirty="0"/>
              <a:t>Bấm để sửa kiểu tiêu đề Bản cái</a:t>
            </a:r>
            <a:endParaRPr lang="en-US" dirty="0"/>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29DEE-187C-4CFE-A0B6-097CAA3394FB}" type="datetimeFigureOut">
              <a:rPr lang="en-US" smtClean="0"/>
            </a:fld>
            <a:endParaRPr lang="en-US"/>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A708D-C984-4439-A215-56EF5D7602F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rgbClr val="005F6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Light" panose="020B04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Light" panose="020B04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Light" panose="020B04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mailto:viennv@ueh.edu.vn" TargetMode="Externa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16.png"/><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image" Target="../media/image119.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1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4.png"/><Relationship Id="rId2" Type="http://schemas.openxmlformats.org/officeDocument/2006/relationships/image" Target="../media/image143.emf"/><Relationship Id="rId1" Type="http://schemas.openxmlformats.org/officeDocument/2006/relationships/image" Target="../media/image142.emf"/></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8.png"/><Relationship Id="rId1" Type="http://schemas.openxmlformats.org/officeDocument/2006/relationships/image" Target="../media/image167.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2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2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0.png"/></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2.png"/></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4.png"/><Relationship Id="rId1" Type="http://schemas.openxmlformats.org/officeDocument/2006/relationships/image" Target="../media/image183.png"/></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7.png"/><Relationship Id="rId1" Type="http://schemas.openxmlformats.org/officeDocument/2006/relationships/image" Target="../media/image18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png"/></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2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3.png"/><Relationship Id="rId1" Type="http://schemas.openxmlformats.org/officeDocument/2006/relationships/image" Target="../media/image202.png"/></Relationships>
</file>

<file path=ppt/slides/_rels/slide2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08.png"/><Relationship Id="rId1" Type="http://schemas.openxmlformats.org/officeDocument/2006/relationships/image" Target="../media/image207.png"/></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0.png"/><Relationship Id="rId1" Type="http://schemas.openxmlformats.org/officeDocument/2006/relationships/image" Target="../media/image209.pn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2.png"/><Relationship Id="rId1" Type="http://schemas.openxmlformats.org/officeDocument/2006/relationships/image" Target="../media/image211.pn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13.pn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1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6.png"/></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7.png"/></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5.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7.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8.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29.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pn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2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4.png"/></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5.png"/></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6.png"/></Relationships>
</file>

<file path=ppt/slides/_rels/slide2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7.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8.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9.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image" Target="../media/image240.png"/></Relationships>
</file>

<file path=ppt/slides/_rels/slide2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4.png"/><Relationship Id="rId1" Type="http://schemas.openxmlformats.org/officeDocument/2006/relationships/image" Target="../media/image243.png"/></Relationships>
</file>

<file path=ppt/slides/_rels/slide2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6.png"/><Relationship Id="rId1" Type="http://schemas.openxmlformats.org/officeDocument/2006/relationships/image" Target="../media/image245.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0.png"/></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1.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52.png"/></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3.png"/></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hyperlink" Target="https://community.powerbi.com/t5/Data-Stories-Gallery/bd-p/DataStoriesGaller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8.png"/><Relationship Id="rId1" Type="http://schemas.openxmlformats.org/officeDocument/2006/relationships/image" Target="../media/image257.png"/></Relationships>
</file>

<file path=ppt/slides/_rels/slide30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image" Target="../media/image259.png"/></Relationships>
</file>

<file path=ppt/slides/_rels/slide3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3.png"/><Relationship Id="rId1" Type="http://schemas.openxmlformats.org/officeDocument/2006/relationships/image" Target="../media/image262.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5.png"/></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7.png"/></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8.png"/></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9.png"/></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32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72.png"/></Relationships>
</file>

<file path=ppt/slides/_rels/slide3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3.png"/></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4.png"/></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5.png"/></Relationships>
</file>

<file path=ppt/slides/_rels/slide3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7.png"/><Relationship Id="rId1" Type="http://schemas.openxmlformats.org/officeDocument/2006/relationships/image" Target="../media/image276.png"/></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8.png"/></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9.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0.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1.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4.png"/></Relationships>
</file>

<file path=ppt/slides/_rels/slide3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6.png"/></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7.png"/></Relationships>
</file>

<file path=ppt/slides/_rels/slide34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89.png"/><Relationship Id="rId1" Type="http://schemas.openxmlformats.org/officeDocument/2006/relationships/image" Target="../media/image288.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0.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2.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3.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4.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learn.microsoft.com/en-us/dax/dax-function-reference" TargetMode="External"/><Relationship Id="rId1" Type="http://schemas.openxmlformats.org/officeDocument/2006/relationships/image" Target="../media/image295.png"/></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6.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8.png"/></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9.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0.png"/></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1.png"/></Relationships>
</file>

<file path=ppt/slides/_rels/slide3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2.png"/></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3.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4.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5.png"/></Relationships>
</file>

<file path=ppt/slides/_rels/slide3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6.png"/></Relationships>
</file>

<file path=ppt/slides/_rels/slide3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7.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8.png"/></Relationships>
</file>

<file path=ppt/slides/_rels/slide3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9.png"/></Relationships>
</file>

<file path=ppt/slides/_rels/slide3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0.png"/></Relationships>
</file>

<file path=ppt/slides/_rels/slide3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1.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2.png"/></Relationships>
</file>

<file path=ppt/slides/_rels/slide3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3.png"/></Relationships>
</file>

<file path=ppt/slides/_rels/slide3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4.png"/></Relationships>
</file>

<file path=ppt/slides/_rels/slide3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5.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6.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7.png"/></Relationships>
</file>

<file path=ppt/slides/_rels/slide3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8.png"/></Relationships>
</file>

<file path=ppt/slides/_rels/slide3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9.png"/></Relationships>
</file>

<file path=ppt/slides/_rels/slide3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0.png"/></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1.png"/></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2.png"/></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3.png"/></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4.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5.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6.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7.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8.png"/></Relationships>
</file>

<file path=ppt/slides/_rels/slide4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2.png"/><Relationship Id="rId1" Type="http://schemas.openxmlformats.org/officeDocument/2006/relationships/image" Target="../media/image33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3.png"/></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4.png"/></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5.png"/></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6.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7.png"/></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8.png"/></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1.png"/><Relationship Id="rId1" Type="http://schemas.openxmlformats.org/officeDocument/2006/relationships/image" Target="../media/image340.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2.png"/></Relationships>
</file>

<file path=ppt/slides/_rels/slide4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3.png"/></Relationships>
</file>

<file path=ppt/slides/_rels/slide4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4.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5.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6.png"/></Relationships>
</file>

<file path=ppt/slides/_rels/slide4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47.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9.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0.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1.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2.png"/></Relationships>
</file>

<file path=ppt/slides/_rels/slide4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3.png"/></Relationships>
</file>

<file path=ppt/slides/_rels/slide4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4.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5.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6.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8.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ommunity.powerbi.com/t5/Data-Stories-Gallery/So-You-Think-You-Know-DAX/td-p/325132" TargetMode="Externa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9.png"/></Relationships>
</file>

<file path=ppt/slides/_rels/slide4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0.png"/></Relationships>
</file>

<file path=ppt/slides/_rels/slide4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1.png"/></Relationships>
</file>

<file path=ppt/slides/_rels/slide4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2.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3.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5.png"/></Relationships>
</file>

<file path=ppt/slides/_rels/slide4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gplot2.tidyverse.org/reference/element.html" TargetMode="Externa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7.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8.png"/></Relationships>
</file>

<file path=ppt/slides/_rels/slide4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0.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1.png"/></Relationships>
</file>

<file path=ppt/slides/_rels/slide5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3.png"/><Relationship Id="rId1" Type="http://schemas.openxmlformats.org/officeDocument/2006/relationships/image" Target="../media/image372.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4.png"/></Relationships>
</file>

<file path=ppt/slides/_rels/slide5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5.png"/></Relationships>
</file>

<file path=ppt/slides/_rels/slide5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7.png"/></Relationships>
</file>

<file path=ppt/slides/_rels/slide5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8.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9.png"/></Relationships>
</file>

<file path=ppt/slides/_rels/slide5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0.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1.png"/></Relationships>
</file>

<file path=ppt/slides/_rels/slide5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2.png"/></Relationships>
</file>

<file path=ppt/slides/_rels/slide5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3.png"/></Relationships>
</file>

<file path=ppt/slides/_rels/slide5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4.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hexcolortool.com/#010328" TargetMode="Externa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5.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7.png"/></Relationships>
</file>

<file path=ppt/slides/_rels/slide5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8.png"/></Relationships>
</file>

<file path=ppt/slides/_rels/slide5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9.png"/></Relationships>
</file>

<file path=ppt/slides/_rels/slide5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0.png"/></Relationships>
</file>

<file path=ppt/slides/_rels/slide5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1.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2.png"/></Relationships>
</file>

<file path=ppt/slides/_rels/slide5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3.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4.png"/></Relationships>
</file>

<file path=ppt/slides/_rels/slide5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5.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6.png"/></Relationships>
</file>

<file path=ppt/slides/_rels/slide5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3.png"/></Relationships>
</file>

<file path=ppt/slides/_rels/slide5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8.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9.png"/></Relationships>
</file>

<file path=ppt/slides/_rels/slide5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0.png"/></Relationships>
</file>

<file path=ppt/slides/_rels/slide5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1.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2.png"/></Relationships>
</file>

<file path=ppt/slides/_rels/slide6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3.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4.pn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5.png"/></Relationships>
</file>

<file path=ppt/slides/_rels/slide6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6.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7.png"/></Relationships>
</file>

<file path=ppt/slides/_rels/slide6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9.png"/></Relationships>
</file>

<file path=ppt/slides/_rels/slide6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0.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8.png"/></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
            <a:extLst>
              <a:ext uri="{28A0092B-C50C-407E-A947-70E740481C1C}">
                <a14:useLocalDpi xmlns:a14="http://schemas.microsoft.com/office/drawing/2010/main" val="0"/>
              </a:ext>
            </a:extLst>
          </a:blip>
          <a:srcRect l="26523" t="-1" r="27246" b="728"/>
          <a:stretch>
            <a:fillRect/>
          </a:stretch>
        </p:blipFill>
        <p:spPr>
          <a:xfrm>
            <a:off x="6629400" y="133000"/>
            <a:ext cx="5464629" cy="6591999"/>
          </a:xfrm>
          <a:prstGeom prst="rect">
            <a:avLst/>
          </a:prstGeom>
        </p:spPr>
      </p:pic>
      <p:sp>
        <p:nvSpPr>
          <p:cNvPr id="4" name="Tiêu đề 3"/>
          <p:cNvSpPr>
            <a:spLocks noGrp="1"/>
          </p:cNvSpPr>
          <p:nvPr>
            <p:ph type="ctrTitle"/>
          </p:nvPr>
        </p:nvSpPr>
        <p:spPr>
          <a:xfrm>
            <a:off x="430306" y="1588528"/>
            <a:ext cx="5665694" cy="2387600"/>
          </a:xfrm>
        </p:spPr>
        <p:txBody>
          <a:bodyPr anchor="ctr">
            <a:normAutofit/>
          </a:bodyPr>
          <a:lstStyle/>
          <a:p>
            <a:r>
              <a:rPr lang="en-US" sz="4000" b="1">
                <a:latin typeface="Times New Roman" panose="02020603050405020304" charset="0"/>
                <a:cs typeface="Times New Roman" panose="02020603050405020304" charset="0"/>
              </a:rPr>
              <a:t>Introduction on</a:t>
            </a:r>
            <a:br>
              <a:rPr lang="en-US" sz="4000" b="1">
                <a:latin typeface="Times New Roman" panose="02020603050405020304" charset="0"/>
                <a:cs typeface="Times New Roman" panose="02020603050405020304" charset="0"/>
              </a:rPr>
            </a:br>
            <a:r>
              <a:rPr lang="en-US" sz="4000" b="1">
                <a:latin typeface="Times New Roman" panose="02020603050405020304" charset="0"/>
                <a:cs typeface="Times New Roman" panose="02020603050405020304" charset="0"/>
              </a:rPr>
              <a:t>Microsoft Power BI</a:t>
            </a:r>
            <a:endParaRPr lang="en-US" sz="4000" b="1">
              <a:latin typeface="Times New Roman" panose="02020603050405020304" charset="0"/>
              <a:cs typeface="Times New Roman" panose="02020603050405020304" charset="0"/>
            </a:endParaRPr>
          </a:p>
        </p:txBody>
      </p:sp>
      <p:sp>
        <p:nvSpPr>
          <p:cNvPr id="7" name="Tiêu đề phụ 6"/>
          <p:cNvSpPr>
            <a:spLocks noGrp="1"/>
          </p:cNvSpPr>
          <p:nvPr>
            <p:ph type="subTitle" idx="1"/>
          </p:nvPr>
        </p:nvSpPr>
        <p:spPr>
          <a:xfrm>
            <a:off x="430306" y="4068203"/>
            <a:ext cx="5665694" cy="1655762"/>
          </a:xfrm>
        </p:spPr>
        <p:txBody>
          <a:bodyPr anchor="ctr"/>
          <a:lstStyle/>
          <a:p>
            <a:r>
              <a:rPr lang="en-US" b="1"/>
              <a:t>Nguyen Van Vien</a:t>
            </a:r>
            <a:endParaRPr lang="en-US" b="1"/>
          </a:p>
          <a:p>
            <a:r>
              <a:rPr lang="en-US" b="1"/>
              <a:t>Email: </a:t>
            </a:r>
            <a:r>
              <a:rPr lang="en-US" b="1">
                <a:hlinkClick r:id="rId2"/>
              </a:rPr>
              <a:t>viennv@ueh.edu.vn</a:t>
            </a:r>
            <a:endParaRPr lang="en-US" b="1"/>
          </a:p>
          <a:p>
            <a:r>
              <a:rPr lang="en-US" b="1"/>
              <a:t>Mobile: 0973 225 589</a:t>
            </a:r>
            <a:endParaRPr lang="en-US"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Transforming and cleansing</a:t>
            </a:r>
            <a:endParaRPr lang="en-US"/>
          </a:p>
        </p:txBody>
      </p:sp>
      <p:sp>
        <p:nvSpPr>
          <p:cNvPr id="3" name="Content Placeholder 2"/>
          <p:cNvSpPr>
            <a:spLocks noGrp="1"/>
          </p:cNvSpPr>
          <p:nvPr>
            <p:ph idx="1"/>
          </p:nvPr>
        </p:nvSpPr>
        <p:spPr/>
        <p:txBody>
          <a:bodyPr>
            <a:normAutofit/>
          </a:bodyPr>
          <a:lstStyle/>
          <a:p>
            <a:r>
              <a:rPr lang="en-US" sz="2400" b="0" i="0" dirty="0">
                <a:solidFill>
                  <a:srgbClr val="FF0000"/>
                </a:solidFill>
                <a:effectLst/>
              </a:rPr>
              <a:t>Data is never clean </a:t>
            </a:r>
            <a:r>
              <a:rPr lang="en-US" sz="2400" b="0" i="0" dirty="0">
                <a:solidFill>
                  <a:srgbClr val="000000"/>
                </a:solidFill>
                <a:effectLst/>
              </a:rPr>
              <a:t>– it must always be massaged for bad data to be removed or resolved.</a:t>
            </a:r>
            <a:endParaRPr lang="en-US" sz="2400" b="0" i="0" dirty="0">
              <a:solidFill>
                <a:srgbClr val="000000"/>
              </a:solidFill>
              <a:effectLst/>
            </a:endParaRPr>
          </a:p>
          <a:p>
            <a:r>
              <a:rPr lang="en-US" sz="2400" b="0" i="0" dirty="0">
                <a:solidFill>
                  <a:srgbClr val="000000"/>
                </a:solidFill>
                <a:effectLst/>
              </a:rPr>
              <a:t>In addition, data may have errors, missing data, inconsistent formatting, or even have something as seemingly simple as trailing spaces.</a:t>
            </a:r>
            <a:endParaRPr lang="en-US" sz="2400" b="0" i="0" dirty="0">
              <a:solidFill>
                <a:srgbClr val="000000"/>
              </a:solidFill>
              <a:effectLst/>
            </a:endParaRPr>
          </a:p>
          <a:p>
            <a:r>
              <a:rPr lang="en-US" sz="2400" b="0" i="0" dirty="0">
                <a:solidFill>
                  <a:srgbClr val="000000"/>
                </a:solidFill>
                <a:effectLst/>
              </a:rPr>
              <a:t>Business intelligence tools such as Power BI provide mechanisms for cleansing and reshaping the data to support analysis. This might involve replacing or removing errors in the data, pivoting, unpivoting, or transposing rows and columns, removing trailing spaces, or other types of transformation operations.</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Assignment: working with specific enterprise</a:t>
            </a:r>
            <a:endParaRPr lang="en-US" sz="4000"/>
          </a:p>
        </p:txBody>
      </p:sp>
      <p:sp>
        <p:nvSpPr>
          <p:cNvPr id="3" name="Content Placeholder 2"/>
          <p:cNvSpPr>
            <a:spLocks noGrp="1"/>
          </p:cNvSpPr>
          <p:nvPr>
            <p:ph idx="1"/>
          </p:nvPr>
        </p:nvSpPr>
        <p:spPr>
          <a:xfrm>
            <a:off x="838200" y="1560929"/>
            <a:ext cx="10515600" cy="5032375"/>
          </a:xfrm>
        </p:spPr>
        <p:txBody>
          <a:bodyPr>
            <a:normAutofit fontScale="92500" lnSpcReduction="10000"/>
          </a:bodyPr>
          <a:lstStyle/>
          <a:p>
            <a:r>
              <a:rPr lang="en-US" sz="2400" dirty="0"/>
              <a:t>Choose an enterprise you love (e.g. listed/ unlisted companies, SMEs, FDI enterprises, public/ private companies…)</a:t>
            </a:r>
            <a:endParaRPr lang="en-US" sz="2400" dirty="0"/>
          </a:p>
          <a:p>
            <a:r>
              <a:rPr lang="en-US" sz="2400" dirty="0"/>
              <a:t>Find out and discuss on key concepts of business intelligence in that enterprise. For example: </a:t>
            </a:r>
            <a:endParaRPr lang="en-US" sz="2400" dirty="0"/>
          </a:p>
          <a:p>
            <a:pPr lvl="1"/>
            <a:r>
              <a:rPr lang="en-US" sz="2000" dirty="0"/>
              <a:t>Departments of enterprise?</a:t>
            </a:r>
            <a:endParaRPr lang="en-US" sz="2000" dirty="0"/>
          </a:p>
          <a:p>
            <a:pPr lvl="1"/>
            <a:r>
              <a:rPr lang="en-US" sz="2000" dirty="0"/>
              <a:t>Data sources being pertinent to those departments?</a:t>
            </a:r>
            <a:endParaRPr lang="en-US" sz="2000" dirty="0"/>
          </a:p>
          <a:p>
            <a:pPr lvl="1"/>
            <a:r>
              <a:rPr lang="en-US" sz="2000" dirty="0"/>
              <a:t>Discuss on how those sources of data give impacts on making decisions (or implications) to improve firm performance?</a:t>
            </a:r>
            <a:endParaRPr lang="en-US" sz="2000" dirty="0"/>
          </a:p>
          <a:p>
            <a:r>
              <a:rPr lang="en-US" sz="2400" dirty="0"/>
              <a:t>Collect a piece of data on specific aspect (e.g. sales, human resources, production, finance…) of that enterprise, making visualization, and give some comments.</a:t>
            </a:r>
            <a:endParaRPr lang="en-US" sz="2400" dirty="0"/>
          </a:p>
          <a:p>
            <a:r>
              <a:rPr lang="en-US" sz="2400" dirty="0"/>
              <a:t>Package for submission includes:</a:t>
            </a:r>
            <a:endParaRPr lang="en-US" sz="2400" dirty="0"/>
          </a:p>
          <a:p>
            <a:pPr lvl="1"/>
            <a:r>
              <a:rPr lang="en-US" sz="2000" dirty="0"/>
              <a:t>A report (MS Word file)</a:t>
            </a:r>
            <a:endParaRPr lang="en-US" sz="2000" dirty="0"/>
          </a:p>
          <a:p>
            <a:pPr lvl="1"/>
            <a:r>
              <a:rPr lang="en-US" sz="2000" dirty="0"/>
              <a:t>Data (MS Excel file)</a:t>
            </a:r>
            <a:endParaRPr lang="en-US" sz="2000" dirty="0"/>
          </a:p>
          <a:p>
            <a:pPr lvl="1"/>
            <a:r>
              <a:rPr lang="en-US" sz="2000" dirty="0"/>
              <a:t>Visualization (Power BI file)</a:t>
            </a:r>
            <a:endParaRPr lang="en-US" sz="2000" dirty="0"/>
          </a:p>
          <a:p>
            <a:r>
              <a:rPr lang="en-US" sz="2400" dirty="0"/>
              <a:t>You could see several attached examples for reference.</a:t>
            </a:r>
            <a:endParaRPr lang="en-US" sz="2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t>Planning Power BI business intelligence projects</a:t>
            </a:r>
            <a:endParaRPr lang="en-US" sz="4000" dirty="0"/>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Identifying stakeholders, goals, and requirements</a:t>
            </a:r>
            <a:endParaRPr lang="en-US" sz="2400" b="0" i="0" dirty="0">
              <a:solidFill>
                <a:srgbClr val="000000"/>
              </a:solidFill>
              <a:effectLst/>
            </a:endParaRPr>
          </a:p>
          <a:p>
            <a:r>
              <a:rPr lang="en-US" sz="2400" b="0" i="0" dirty="0">
                <a:solidFill>
                  <a:srgbClr val="000000"/>
                </a:solidFill>
                <a:effectLst/>
              </a:rPr>
              <a:t>Procuring the required resources</a:t>
            </a:r>
            <a:endParaRPr lang="en-US" sz="2400" dirty="0">
              <a:solidFill>
                <a:srgbClr val="000000"/>
              </a:solidFill>
            </a:endParaRPr>
          </a:p>
          <a:p>
            <a:r>
              <a:rPr lang="en-US" sz="2400" b="0" i="0" dirty="0">
                <a:solidFill>
                  <a:srgbClr val="000000"/>
                </a:solidFill>
                <a:effectLst/>
              </a:rPr>
              <a:t>Discovering the required data sources</a:t>
            </a:r>
            <a:endParaRPr lang="en-US" sz="2400" dirty="0">
              <a:solidFill>
                <a:srgbClr val="000000"/>
              </a:solidFill>
            </a:endParaRPr>
          </a:p>
          <a:p>
            <a:r>
              <a:rPr lang="en-US" sz="2400" b="0" i="0" dirty="0">
                <a:solidFill>
                  <a:srgbClr val="000000"/>
                </a:solidFill>
                <a:effectLst/>
              </a:rPr>
              <a:t>Designing a data model</a:t>
            </a:r>
            <a:endParaRPr lang="en-US" sz="2400" dirty="0">
              <a:solidFill>
                <a:srgbClr val="000000"/>
              </a:solidFill>
            </a:endParaRPr>
          </a:p>
          <a:p>
            <a:r>
              <a:rPr lang="en-US" sz="2400" b="0" i="0" dirty="0">
                <a:solidFill>
                  <a:srgbClr val="000000"/>
                </a:solidFill>
                <a:effectLst/>
              </a:rPr>
              <a:t>Planning reports and dashboards</a:t>
            </a:r>
            <a:endParaRPr lang="en-US" sz="24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dirty="0"/>
              <a:t>Source: </a:t>
            </a:r>
            <a:r>
              <a:rPr lang="en-US" i="1" dirty="0" err="1"/>
              <a:t>Deckler</a:t>
            </a:r>
            <a:r>
              <a:rPr lang="en-US" i="1" dirty="0"/>
              <a:t> (2022)</a:t>
            </a:r>
            <a:endParaRPr lang="en-US" i="1"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Identifying stakeholders, goals, and requirements</a:t>
            </a:r>
            <a:endParaRPr lang="en-US" sz="4000" dirty="0"/>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Business intelligence projects are most often driven by the business as opposed to IT. This means that one of the business domains, such as sales, marketing, manufacturing/ production, supply chain/operations, research and development, human resources, or accounting/finance, is attempting to answer specific questions about the business or better understand how to make the business more efficient, effective, and profitable. Therefore, it is imperative that any business intelligence project starts with identifying the specific </a:t>
            </a:r>
            <a:r>
              <a:rPr lang="en-US" sz="2400" b="1" i="0" dirty="0">
                <a:solidFill>
                  <a:srgbClr val="FF0000"/>
                </a:solidFill>
                <a:effectLst/>
              </a:rPr>
              <a:t>goals</a:t>
            </a:r>
            <a:r>
              <a:rPr lang="en-US" sz="2400" b="1" i="0" dirty="0">
                <a:solidFill>
                  <a:srgbClr val="000000"/>
                </a:solidFill>
                <a:effectLst/>
              </a:rPr>
              <a:t> </a:t>
            </a:r>
            <a:r>
              <a:rPr lang="en-US" sz="2400" b="0" i="0" dirty="0">
                <a:solidFill>
                  <a:srgbClr val="000000"/>
                </a:solidFill>
                <a:effectLst/>
              </a:rPr>
              <a:t>or objectives of all interested parties or </a:t>
            </a:r>
            <a:r>
              <a:rPr lang="en-US" sz="2400" b="1" i="0" dirty="0">
                <a:solidFill>
                  <a:srgbClr val="FF0000"/>
                </a:solidFill>
                <a:effectLst/>
              </a:rPr>
              <a:t>stakeholders</a:t>
            </a:r>
            <a:r>
              <a:rPr lang="en-US" sz="2400" b="1" i="0" dirty="0">
                <a:solidFill>
                  <a:srgbClr val="000000"/>
                </a:solidFill>
                <a:effectLst/>
              </a:rPr>
              <a:t> </a:t>
            </a:r>
            <a:r>
              <a:rPr lang="en-US" sz="2400" b="0" i="0" dirty="0">
                <a:solidFill>
                  <a:srgbClr val="000000"/>
                </a:solidFill>
                <a:effectLst/>
              </a:rPr>
              <a:t>that are championing the business intelligence project as well as any specific </a:t>
            </a:r>
            <a:r>
              <a:rPr lang="en-US" sz="2400" b="1" i="0" dirty="0">
                <a:solidFill>
                  <a:srgbClr val="FF0000"/>
                </a:solidFill>
                <a:effectLst/>
              </a:rPr>
              <a:t>requirements</a:t>
            </a:r>
            <a:r>
              <a:rPr lang="en-US" sz="2400" b="1" i="0" dirty="0">
                <a:solidFill>
                  <a:srgbClr val="000000"/>
                </a:solidFill>
                <a:effectLst/>
              </a:rPr>
              <a:t> </a:t>
            </a:r>
            <a:r>
              <a:rPr lang="en-US" sz="2400" b="0" i="0" dirty="0">
                <a:solidFill>
                  <a:srgbClr val="000000"/>
                </a:solidFill>
                <a:effectLst/>
              </a:rPr>
              <a:t>in terms of data security, granularity of the data, the amount of historical data, and the availability of data.</a:t>
            </a:r>
            <a:endParaRPr lang="en-US" sz="36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Stakeholders</a:t>
            </a:r>
            <a:endParaRPr lang="en-US" dirty="0"/>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It is not uncommon to have multiple stakeholders for a given business intelligence project, and even stakeholders that span multiple business domains. For example, sales and marketing often share similar interests and desire answers to similar questions. Start by identifying the business domains as stakeholders for the business intelligence project and then identify the specific individuals within those business domains that can provide the goals and requirements for the project.</a:t>
            </a:r>
            <a:endParaRPr lang="en-US" sz="2400" b="0" i="0" dirty="0">
              <a:solidFill>
                <a:srgbClr val="000000"/>
              </a:solidFill>
              <a:effectLst/>
            </a:endParaRPr>
          </a:p>
          <a:p>
            <a:r>
              <a:rPr lang="en-US" sz="2400" b="0" i="0" dirty="0">
                <a:solidFill>
                  <a:srgbClr val="000000"/>
                </a:solidFill>
                <a:effectLst/>
              </a:rPr>
              <a:t>In most corporate environments, it is often advantageous to identify a single individual as a special kind of stakeholder, a </a:t>
            </a:r>
            <a:r>
              <a:rPr lang="en-US" sz="2400" b="1" i="0" dirty="0">
                <a:solidFill>
                  <a:srgbClr val="FF0000"/>
                </a:solidFill>
                <a:effectLst/>
              </a:rPr>
              <a:t>project sponsor</a:t>
            </a:r>
            <a:r>
              <a:rPr lang="en-US" sz="2400" b="0" i="0" dirty="0">
                <a:solidFill>
                  <a:srgbClr val="000000"/>
                </a:solidFill>
                <a:effectLst/>
              </a:rPr>
              <a:t>. Project sponsors help secure the funding and/or prioritization of resources for the business intelligence project.</a:t>
            </a:r>
            <a:endParaRPr lang="en-US" sz="3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The goal or goals of the business intelligence project should be clearly stated and written down in one or two easily understood sentences (minimal business or technical jargon). The goal or goals should be ever-present in the minds of those implementing the business intelligence project in order to guide the project toward success and avoid increasing the scope of the project unnecessarily or, even worse, failing to fulfill the intended goals.</a:t>
            </a:r>
            <a:endParaRPr lang="en-US" sz="2200" b="0" i="0" dirty="0">
              <a:solidFill>
                <a:srgbClr val="000000"/>
              </a:solidFill>
              <a:effectLst/>
            </a:endParaRPr>
          </a:p>
          <a:p>
            <a:r>
              <a:rPr lang="en-US" sz="2200" b="0" i="0" dirty="0">
                <a:solidFill>
                  <a:srgbClr val="000000"/>
                </a:solidFill>
                <a:effectLst/>
              </a:rPr>
              <a:t>Goals help determine what data will be required in order to fulfill the purpose of the business intelligence project. For example, in the case of the sales goal stated previously, this helps identify that all corporate sales transactions, as well as online and reseller sales transactions, are required as well as the yearly sales budget. For the marketing scenario, this means that marketing campaign dates, click-through rates, and website data are required. Finally, for the production scenario, the goal statement clearly indicates that both production and inventory data will be necessary.</a:t>
            </a:r>
            <a:endParaRPr lang="en-US" sz="22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US" dirty="0"/>
          </a:p>
        </p:txBody>
      </p:sp>
      <p:sp>
        <p:nvSpPr>
          <p:cNvPr id="3" name="Content Placeholder 2"/>
          <p:cNvSpPr>
            <a:spLocks noGrp="1"/>
          </p:cNvSpPr>
          <p:nvPr>
            <p:ph idx="1"/>
          </p:nvPr>
        </p:nvSpPr>
        <p:spPr>
          <a:xfrm>
            <a:off x="838200" y="1285979"/>
            <a:ext cx="10515600" cy="4948154"/>
          </a:xfrm>
        </p:spPr>
        <p:txBody>
          <a:bodyPr>
            <a:normAutofit/>
          </a:bodyPr>
          <a:lstStyle/>
          <a:p>
            <a:r>
              <a:rPr lang="en-US" sz="1800" b="0" dirty="0">
                <a:solidFill>
                  <a:srgbClr val="000000"/>
                </a:solidFill>
                <a:effectLst/>
              </a:rPr>
              <a:t>Who will be accessing the reports and dashboards?</a:t>
            </a:r>
            <a:endParaRPr lang="en-US" sz="1800" b="0" dirty="0">
              <a:solidFill>
                <a:srgbClr val="000000"/>
              </a:solidFill>
              <a:effectLst/>
            </a:endParaRPr>
          </a:p>
          <a:p>
            <a:r>
              <a:rPr lang="en-US" sz="1800" b="0" dirty="0">
                <a:solidFill>
                  <a:srgbClr val="000000"/>
                </a:solidFill>
                <a:effectLst/>
              </a:rPr>
              <a:t>Approximately how many individuals will need to access the reports and dashboards?</a:t>
            </a:r>
            <a:endParaRPr lang="en-US" sz="1800" b="0" dirty="0">
              <a:solidFill>
                <a:srgbClr val="000000"/>
              </a:solidFill>
              <a:effectLst/>
            </a:endParaRPr>
          </a:p>
          <a:p>
            <a:r>
              <a:rPr lang="en-US" sz="1800" b="0" dirty="0">
                <a:solidFill>
                  <a:srgbClr val="000000"/>
                </a:solidFill>
                <a:effectLst/>
              </a:rPr>
              <a:t>How frequently will users be checking the reports and dashboards?</a:t>
            </a:r>
            <a:endParaRPr lang="en-US" sz="1800" b="0" dirty="0">
              <a:solidFill>
                <a:srgbClr val="000000"/>
              </a:solidFill>
              <a:effectLst/>
            </a:endParaRPr>
          </a:p>
          <a:p>
            <a:r>
              <a:rPr lang="en-US" sz="1800" b="0" dirty="0">
                <a:solidFill>
                  <a:srgbClr val="000000"/>
                </a:solidFill>
                <a:effectLst/>
              </a:rPr>
              <a:t>Should some individuals or groups only see a subset of the data, reports, and dashboards?</a:t>
            </a:r>
            <a:endParaRPr lang="en-US" sz="1800" b="0" dirty="0">
              <a:solidFill>
                <a:srgbClr val="000000"/>
              </a:solidFill>
              <a:effectLst/>
            </a:endParaRPr>
          </a:p>
          <a:p>
            <a:r>
              <a:rPr lang="en-US" sz="1800" b="0" dirty="0">
                <a:solidFill>
                  <a:srgbClr val="000000"/>
                </a:solidFill>
                <a:effectLst/>
              </a:rPr>
              <a:t>Are there any regulatory concerns regarding the data, such as PCI, HIPAA, or GDPR?</a:t>
            </a:r>
            <a:endParaRPr lang="en-US" sz="1800" b="0" dirty="0">
              <a:solidFill>
                <a:srgbClr val="000000"/>
              </a:solidFill>
              <a:effectLst/>
            </a:endParaRPr>
          </a:p>
          <a:p>
            <a:r>
              <a:rPr lang="en-US" sz="1800" b="0" dirty="0">
                <a:solidFill>
                  <a:srgbClr val="000000"/>
                </a:solidFill>
                <a:effectLst/>
              </a:rPr>
              <a:t>What is the lowest level of data granularity required, such as individual transactions/ orders/records/lines or aggregated hourly, daily, weekly, monthly, or yearly?</a:t>
            </a:r>
            <a:endParaRPr lang="en-US" sz="1800" b="0" dirty="0">
              <a:solidFill>
                <a:srgbClr val="000000"/>
              </a:solidFill>
              <a:effectLst/>
            </a:endParaRPr>
          </a:p>
          <a:p>
            <a:r>
              <a:rPr lang="en-US" sz="1800" b="0" dirty="0">
                <a:solidFill>
                  <a:srgbClr val="000000"/>
                </a:solidFill>
                <a:effectLst/>
              </a:rPr>
              <a:t>How will the data be analyzed, such as by date, customer, department, account, country, region, territory, city, or ZIP code?</a:t>
            </a:r>
            <a:endParaRPr lang="en-US" sz="1800" b="0" dirty="0">
              <a:solidFill>
                <a:srgbClr val="000000"/>
              </a:solidFill>
              <a:effectLst/>
            </a:endParaRPr>
          </a:p>
          <a:p>
            <a:r>
              <a:rPr lang="en-US" sz="1800" b="0" dirty="0">
                <a:solidFill>
                  <a:srgbClr val="000000"/>
                </a:solidFill>
                <a:effectLst/>
              </a:rPr>
              <a:t>How much historical data is required – days, weeks, months, or years?</a:t>
            </a:r>
            <a:endParaRPr lang="en-US" sz="1800" b="0" dirty="0">
              <a:solidFill>
                <a:srgbClr val="000000"/>
              </a:solidFill>
              <a:effectLst/>
            </a:endParaRPr>
          </a:p>
          <a:p>
            <a:r>
              <a:rPr lang="en-US" sz="1800" b="0" dirty="0">
                <a:solidFill>
                  <a:srgbClr val="000000"/>
                </a:solidFill>
                <a:effectLst/>
              </a:rPr>
              <a:t>How current must the data be, such as real-time, near real-time, daily, weekly, or monthly?</a:t>
            </a:r>
            <a:endParaRPr lang="en-US" sz="1800" b="0" dirty="0">
              <a:solidFill>
                <a:srgbClr val="000000"/>
              </a:solidFill>
              <a:effectLst/>
            </a:endParaRPr>
          </a:p>
          <a:p>
            <a:r>
              <a:rPr lang="en-US" sz="1800" b="0" dirty="0">
                <a:solidFill>
                  <a:srgbClr val="000000"/>
                </a:solidFill>
                <a:effectLst/>
              </a:rPr>
              <a:t>What are the core </a:t>
            </a:r>
            <a:r>
              <a:rPr lang="en-US" sz="1800" b="1" dirty="0">
                <a:solidFill>
                  <a:srgbClr val="000000"/>
                </a:solidFill>
                <a:effectLst/>
              </a:rPr>
              <a:t>Key Performance Indicators </a:t>
            </a:r>
            <a:r>
              <a:rPr lang="en-US" sz="1800" b="0" dirty="0">
                <a:solidFill>
                  <a:srgbClr val="000000"/>
                </a:solidFill>
                <a:effectLst/>
              </a:rPr>
              <a:t>(</a:t>
            </a:r>
            <a:r>
              <a:rPr lang="en-US" sz="1800" b="1" dirty="0">
                <a:solidFill>
                  <a:srgbClr val="000000"/>
                </a:solidFill>
                <a:effectLst/>
              </a:rPr>
              <a:t>KPIs</a:t>
            </a:r>
            <a:r>
              <a:rPr lang="en-US" sz="1800" b="0" dirty="0">
                <a:solidFill>
                  <a:srgbClr val="000000"/>
                </a:solidFill>
                <a:effectLst/>
              </a:rPr>
              <a:t>) or business metrics required and what are their definitions?</a:t>
            </a:r>
            <a:endParaRPr lang="en-US" sz="1800" b="0" dirty="0">
              <a:solidFill>
                <a:srgbClr val="000000"/>
              </a:solidFill>
              <a:effectLst/>
            </a:endParaRPr>
          </a:p>
          <a:p>
            <a:r>
              <a:rPr lang="en-US" sz="1800" b="0" dirty="0">
                <a:solidFill>
                  <a:srgbClr val="000000"/>
                </a:solidFill>
                <a:effectLst/>
              </a:rPr>
              <a:t>What calendar is used by the business?</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Procuring the required resources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Power BI projects require a number of different skill sets and areas of expertise. These skills sets can be broken down into the following roles that must be fulfilled in order to successfully execute a Power BI project:</a:t>
            </a:r>
            <a:endParaRPr lang="en-US" sz="2200" b="0" i="0" dirty="0">
              <a:solidFill>
                <a:srgbClr val="000000"/>
              </a:solidFill>
              <a:effectLst/>
            </a:endParaRPr>
          </a:p>
          <a:p>
            <a:pPr marL="457200" lvl="1" indent="0">
              <a:buNone/>
            </a:pPr>
            <a:r>
              <a:rPr lang="en-US" sz="2200" b="0" i="0" dirty="0">
                <a:solidFill>
                  <a:srgbClr val="000000"/>
                </a:solidFill>
                <a:effectLst/>
              </a:rPr>
              <a:t>• </a:t>
            </a:r>
            <a:r>
              <a:rPr lang="en-US" sz="2200" b="1" i="0" dirty="0">
                <a:solidFill>
                  <a:srgbClr val="000000"/>
                </a:solidFill>
                <a:effectLst/>
              </a:rPr>
              <a:t>Data modeler(s)</a:t>
            </a:r>
            <a:endParaRPr lang="en-US" sz="2200" b="1" i="0" dirty="0">
              <a:solidFill>
                <a:srgbClr val="000000"/>
              </a:solidFill>
              <a:effectLst/>
            </a:endParaRPr>
          </a:p>
          <a:p>
            <a:pPr marL="457200" lvl="1" indent="0">
              <a:buNone/>
            </a:pPr>
            <a:r>
              <a:rPr lang="en-US" sz="2200" b="0" i="0" dirty="0">
                <a:solidFill>
                  <a:srgbClr val="000000"/>
                </a:solidFill>
                <a:effectLst/>
              </a:rPr>
              <a:t>• </a:t>
            </a:r>
            <a:r>
              <a:rPr lang="en-US" sz="2200" b="1" i="0" dirty="0">
                <a:solidFill>
                  <a:srgbClr val="000000"/>
                </a:solidFill>
                <a:effectLst/>
              </a:rPr>
              <a:t>Report author(s)</a:t>
            </a:r>
            <a:endParaRPr lang="en-US" sz="2200" b="1" i="0" dirty="0">
              <a:solidFill>
                <a:srgbClr val="000000"/>
              </a:solidFill>
              <a:effectLst/>
            </a:endParaRPr>
          </a:p>
          <a:p>
            <a:pPr marL="457200" lvl="1" indent="0">
              <a:buNone/>
            </a:pPr>
            <a:r>
              <a:rPr lang="en-US" sz="2200" b="0" i="0" dirty="0">
                <a:solidFill>
                  <a:srgbClr val="000000"/>
                </a:solidFill>
                <a:effectLst/>
              </a:rPr>
              <a:t>• </a:t>
            </a:r>
            <a:r>
              <a:rPr lang="en-US" sz="2200" b="1" i="0" dirty="0">
                <a:solidFill>
                  <a:srgbClr val="000000"/>
                </a:solidFill>
                <a:effectLst/>
              </a:rPr>
              <a:t>Administrator(s)</a:t>
            </a:r>
            <a:endParaRPr lang="en-US" sz="2200" b="1" i="0" dirty="0">
              <a:solidFill>
                <a:srgbClr val="000000"/>
              </a:solidFill>
              <a:effectLst/>
            </a:endParaRPr>
          </a:p>
          <a:p>
            <a:pPr marL="457200" lvl="1" indent="0">
              <a:buNone/>
            </a:pPr>
            <a:endParaRPr lang="en-US" sz="2200" b="1" dirty="0">
              <a:solidFill>
                <a:srgbClr val="000000"/>
              </a:solidFill>
            </a:endParaRPr>
          </a:p>
          <a:p>
            <a:pPr marL="457200" lvl="1" indent="0">
              <a:buNone/>
            </a:pPr>
            <a:r>
              <a:rPr lang="en-US" sz="2200" b="0" i="0" dirty="0">
                <a:solidFill>
                  <a:srgbClr val="000000"/>
                </a:solidFill>
                <a:effectLst/>
              </a:rPr>
              <a:t>In smaller organizations, all of these roles may be fulfilled by the same individual, while in larger organizations, or for more complex projects, each role is fulfilled by one or more different individuals. In addition, these roles can be filled either by technical IT resources or business resources.</a:t>
            </a:r>
            <a:endParaRPr lang="en-US" sz="22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modelers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Power BI projects require </a:t>
            </a:r>
            <a:r>
              <a:rPr lang="en-US" sz="2200" b="0" i="0" dirty="0">
                <a:solidFill>
                  <a:srgbClr val="FF0000"/>
                </a:solidFill>
                <a:effectLst/>
              </a:rPr>
              <a:t>connecting to source data systems via queries </a:t>
            </a:r>
            <a:r>
              <a:rPr lang="en-US" sz="2200" b="0" i="0" dirty="0">
                <a:solidFill>
                  <a:srgbClr val="000000"/>
                </a:solidFill>
                <a:effectLst/>
              </a:rPr>
              <a:t>that load data into structured data tables. These structured data tables and their relationships are called a </a:t>
            </a:r>
            <a:r>
              <a:rPr lang="en-US" sz="2200" b="1" i="0" dirty="0">
                <a:solidFill>
                  <a:srgbClr val="FF0000"/>
                </a:solidFill>
                <a:effectLst/>
              </a:rPr>
              <a:t>dataset</a:t>
            </a:r>
            <a:r>
              <a:rPr lang="en-US" sz="2200" b="1" i="0" dirty="0">
                <a:solidFill>
                  <a:srgbClr val="000000"/>
                </a:solidFill>
                <a:effectLst/>
              </a:rPr>
              <a:t> </a:t>
            </a:r>
            <a:r>
              <a:rPr lang="en-US" sz="2200" b="0" i="0" dirty="0">
                <a:solidFill>
                  <a:srgbClr val="000000"/>
                </a:solidFill>
                <a:effectLst/>
              </a:rPr>
              <a:t>and it is the job of the data modeler to build these datasets. Data modelers are responsible for creating the queries that connect to the source data systems. In addition, data modelers transform or shape the data as necessary and define the relationships between the tables within the dataset. Data modelers are also responsible for defining the data types within the model (setting columns within data tables to be text or numbers), setting default summarizations such as sum, average, first, and last, and specifying data categories such as country, ZIP code, latitude, longitude, and web URL. Finally, data modelers often create any necessary calculations such as </a:t>
            </a:r>
            <a:r>
              <a:rPr lang="en-US" sz="2200" b="1" i="0" dirty="0">
                <a:solidFill>
                  <a:srgbClr val="000000"/>
                </a:solidFill>
                <a:effectLst/>
              </a:rPr>
              <a:t>Year-To-Date </a:t>
            </a:r>
            <a:r>
              <a:rPr lang="en-US" sz="2200" b="0" i="0" dirty="0">
                <a:solidFill>
                  <a:srgbClr val="000000"/>
                </a:solidFill>
                <a:effectLst/>
              </a:rPr>
              <a:t>(</a:t>
            </a:r>
            <a:r>
              <a:rPr lang="en-US" sz="2200" b="1" i="0" dirty="0">
                <a:solidFill>
                  <a:srgbClr val="000000"/>
                </a:solidFill>
                <a:effectLst/>
              </a:rPr>
              <a:t>YTD</a:t>
            </a:r>
            <a:r>
              <a:rPr lang="en-US" sz="2200" b="0" i="0" dirty="0">
                <a:solidFill>
                  <a:srgbClr val="000000"/>
                </a:solidFill>
                <a:effectLst/>
              </a:rPr>
              <a:t>) sales or gross margin percentage.</a:t>
            </a:r>
            <a:endParaRPr lang="en-US" sz="22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 authors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Report authors are responsible for data analysis and </a:t>
            </a:r>
            <a:r>
              <a:rPr lang="en-US" sz="2200" b="1" i="0" dirty="0">
                <a:solidFill>
                  <a:srgbClr val="FF0000"/>
                </a:solidFill>
                <a:effectLst/>
              </a:rPr>
              <a:t>the creation of visuals that comprise reports and dashboards.</a:t>
            </a:r>
            <a:r>
              <a:rPr lang="en-US" sz="2200" b="0" i="0" dirty="0">
                <a:solidFill>
                  <a:srgbClr val="000000"/>
                </a:solidFill>
                <a:effectLst/>
              </a:rPr>
              <a:t> Generally, report authors serve as business analysts, gathering reporting requirements and understanding the KPIs and metrics desired by the business as well as how the business wishes to analyze and visualize the data to answer important business questions.</a:t>
            </a:r>
            <a:endParaRPr lang="en-US" sz="2200" b="0" i="0" dirty="0">
              <a:solidFill>
                <a:srgbClr val="000000"/>
              </a:solidFill>
              <a:effectLst/>
            </a:endParaRPr>
          </a:p>
          <a:p>
            <a:r>
              <a:rPr lang="en-US" sz="2200" b="0" i="0" dirty="0">
                <a:solidFill>
                  <a:srgbClr val="000000"/>
                </a:solidFill>
                <a:effectLst/>
              </a:rPr>
              <a:t>Since the reports and dashboards created by report authors are the </a:t>
            </a:r>
            <a:r>
              <a:rPr lang="en-US" sz="2200" b="1" i="0" dirty="0">
                <a:solidFill>
                  <a:srgbClr val="FF0000"/>
                </a:solidFill>
                <a:effectLst/>
              </a:rPr>
              <a:t>most visible product of a Power BI project to the business</a:t>
            </a:r>
            <a:r>
              <a:rPr lang="en-US" sz="2200" b="0" i="0" dirty="0">
                <a:solidFill>
                  <a:srgbClr val="000000"/>
                </a:solidFill>
                <a:effectLst/>
              </a:rPr>
              <a:t>, it is important that report authors have solid skills in visualization and design best practices. Visualization choices, color choices, font choices, symmetry, and the layout of reports are key aspects of building a good user experience.</a:t>
            </a:r>
            <a:endParaRPr lang="en-US" sz="22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Administrators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Administrators are a special role within a Power BI tenant, the </a:t>
            </a:r>
            <a:r>
              <a:rPr lang="en-US" sz="2200" b="1" i="0" dirty="0">
                <a:solidFill>
                  <a:srgbClr val="FF0000"/>
                </a:solidFill>
                <a:effectLst/>
              </a:rPr>
              <a:t>Power BI administrator </a:t>
            </a:r>
            <a:r>
              <a:rPr lang="en-US" sz="2200" b="0" i="0" dirty="0">
                <a:solidFill>
                  <a:srgbClr val="000000"/>
                </a:solidFill>
                <a:effectLst/>
              </a:rPr>
              <a:t>role. Users assigned to this role can access the </a:t>
            </a:r>
            <a:r>
              <a:rPr lang="en-US" sz="2200" b="1" i="0" dirty="0">
                <a:solidFill>
                  <a:srgbClr val="FF0000"/>
                </a:solidFill>
                <a:effectLst/>
              </a:rPr>
              <a:t>admin portal </a:t>
            </a:r>
            <a:r>
              <a:rPr lang="en-US" sz="2200" b="0" i="0" dirty="0">
                <a:solidFill>
                  <a:srgbClr val="000000"/>
                </a:solidFill>
                <a:effectLst/>
              </a:rPr>
              <a:t>within the Power BI service. The admin portal allows administrators to monitor the usage of the Power BI service, as well as enforcing organizational governance policies through the </a:t>
            </a:r>
            <a:r>
              <a:rPr lang="en-US" sz="2200" b="1" i="0" dirty="0">
                <a:solidFill>
                  <a:srgbClr val="FF0000"/>
                </a:solidFill>
                <a:effectLst/>
              </a:rPr>
              <a:t>tenant settings</a:t>
            </a:r>
            <a:r>
              <a:rPr lang="en-US" sz="2200" b="0" i="0" dirty="0">
                <a:solidFill>
                  <a:srgbClr val="000000"/>
                </a:solidFill>
                <a:effectLst/>
              </a:rPr>
              <a:t>. For example, administrators can use the tenant settings to enable or disable certain functionality, such as the use of public embedded codes for reports, the use of R and Python visuals, the exporting of reports, and the creation of workspaces. Administrators are also responsible for setting up </a:t>
            </a:r>
            <a:r>
              <a:rPr lang="en-US" sz="2200" b="1" i="0" dirty="0">
                <a:solidFill>
                  <a:srgbClr val="FF0000"/>
                </a:solidFill>
                <a:effectLst/>
              </a:rPr>
              <a:t>enterprise data gateways </a:t>
            </a:r>
            <a:r>
              <a:rPr lang="en-US" sz="2200" b="0" i="0" dirty="0">
                <a:solidFill>
                  <a:srgbClr val="000000"/>
                </a:solidFill>
                <a:effectLst/>
              </a:rPr>
              <a:t>that facilitate data refresh for datasets, as well as creating and assigning permissions for data connections used by these data gateways. Finally, administrators can restrict the use of custom visuals and configure capacity settings used by Power BI Premium instances.</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and categorizing</a:t>
            </a:r>
            <a:endParaRPr lang="en-US"/>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Data models also formally define </a:t>
            </a:r>
            <a:r>
              <a:rPr lang="en-US" sz="2200" b="0" i="0" dirty="0">
                <a:solidFill>
                  <a:srgbClr val="FF0000"/>
                </a:solidFill>
                <a:effectLst/>
              </a:rPr>
              <a:t>the types of data within each table</a:t>
            </a:r>
            <a:r>
              <a:rPr lang="en-US" sz="2200" b="0" i="0" dirty="0">
                <a:solidFill>
                  <a:srgbClr val="000000"/>
                </a:solidFill>
                <a:effectLst/>
              </a:rPr>
              <a:t>. Data types generally include formats such as text, decimal number, whole number, percentage, date, time, date and time, duration, true/false, and binary. The definition of these data types is important as it defines what kind of analysis can be performed on the data. </a:t>
            </a:r>
            <a:endParaRPr lang="en-US" sz="2200" b="0" i="0" dirty="0">
              <a:solidFill>
                <a:srgbClr val="000000"/>
              </a:solidFill>
              <a:effectLst/>
            </a:endParaRPr>
          </a:p>
          <a:p>
            <a:r>
              <a:rPr lang="en-US" sz="2200" b="0" i="0" dirty="0">
                <a:solidFill>
                  <a:srgbClr val="000000"/>
                </a:solidFill>
                <a:effectLst/>
              </a:rPr>
              <a:t>Data models also define </a:t>
            </a:r>
            <a:r>
              <a:rPr lang="en-US" sz="2200" b="0" i="0" dirty="0">
                <a:solidFill>
                  <a:srgbClr val="FF0000"/>
                </a:solidFill>
                <a:effectLst/>
              </a:rPr>
              <a:t>the data category of data types</a:t>
            </a:r>
            <a:r>
              <a:rPr lang="en-US" sz="2200" b="0" i="0" dirty="0">
                <a:solidFill>
                  <a:srgbClr val="000000"/>
                </a:solidFill>
                <a:effectLst/>
              </a:rPr>
              <a:t>. While a data type such as a postal code might be numeric or text, it is important for the model to define that the numeric data type represents a postal code. This further defines the type of analysis that can be performed upon this data, such as plotting the data on a map. Similarly, it might be important for the data model to define that a text data type represents a web or image </a:t>
            </a:r>
            <a:r>
              <a:rPr lang="en-US" sz="2200" b="1" i="0" dirty="0">
                <a:solidFill>
                  <a:srgbClr val="000000"/>
                </a:solidFill>
                <a:effectLst/>
              </a:rPr>
              <a:t>Uniform Resource Locator </a:t>
            </a:r>
            <a:r>
              <a:rPr lang="en-US" sz="2200" b="0" i="0" dirty="0">
                <a:solidFill>
                  <a:srgbClr val="000000"/>
                </a:solidFill>
                <a:effectLst/>
              </a:rPr>
              <a:t>(</a:t>
            </a:r>
            <a:r>
              <a:rPr lang="en-US" sz="2200" b="1" i="0" dirty="0">
                <a:solidFill>
                  <a:srgbClr val="000000"/>
                </a:solidFill>
                <a:effectLst/>
              </a:rPr>
              <a:t>URL</a:t>
            </a:r>
            <a:r>
              <a:rPr lang="en-US" sz="2200" b="0" i="0" dirty="0">
                <a:solidFill>
                  <a:srgbClr val="000000"/>
                </a:solidFill>
                <a:effectLst/>
              </a:rPr>
              <a:t>). Typical data categories include such things as address, city, state, province, continent, country, region, place, county, longitude, latitude, postal code, web URL, image URL, and barcode.</a:t>
            </a:r>
            <a:endParaRPr lang="en-US" sz="22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Discovering the required data sources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Data modelers and report authors will need to collaborate with both IT and the business to discover the required source data repositories. These source data repositories may be transactional systems such as </a:t>
            </a:r>
            <a:r>
              <a:rPr lang="en-US" sz="2200" b="1" i="0" dirty="0">
                <a:solidFill>
                  <a:srgbClr val="FF0000"/>
                </a:solidFill>
                <a:effectLst/>
              </a:rPr>
              <a:t>Enterprise Resource Planning </a:t>
            </a:r>
            <a:r>
              <a:rPr lang="en-US" sz="2200" b="0" i="0" dirty="0">
                <a:solidFill>
                  <a:srgbClr val="FF0000"/>
                </a:solidFill>
                <a:effectLst/>
              </a:rPr>
              <a:t>(</a:t>
            </a:r>
            <a:r>
              <a:rPr lang="en-US" sz="2200" b="1" i="0" dirty="0">
                <a:solidFill>
                  <a:srgbClr val="FF0000"/>
                </a:solidFill>
                <a:effectLst/>
              </a:rPr>
              <a:t>ERP</a:t>
            </a:r>
            <a:r>
              <a:rPr lang="en-US" sz="2200" b="0" i="0" dirty="0">
                <a:solidFill>
                  <a:srgbClr val="FF0000"/>
                </a:solidFill>
                <a:effectLst/>
              </a:rPr>
              <a:t>) </a:t>
            </a:r>
            <a:r>
              <a:rPr lang="en-US" sz="2200" b="0" i="0" dirty="0">
                <a:solidFill>
                  <a:srgbClr val="000000"/>
                </a:solidFill>
                <a:effectLst/>
              </a:rPr>
              <a:t>systems, </a:t>
            </a:r>
            <a:r>
              <a:rPr lang="en-US" sz="2200" b="1" i="0" dirty="0">
                <a:solidFill>
                  <a:srgbClr val="FF0000"/>
                </a:solidFill>
                <a:effectLst/>
              </a:rPr>
              <a:t>Customer Relationship Management </a:t>
            </a:r>
            <a:r>
              <a:rPr lang="en-US" sz="2200" b="0" i="0" dirty="0">
                <a:solidFill>
                  <a:srgbClr val="FF0000"/>
                </a:solidFill>
                <a:effectLst/>
              </a:rPr>
              <a:t>(</a:t>
            </a:r>
            <a:r>
              <a:rPr lang="en-US" sz="2200" b="1" i="0" dirty="0">
                <a:solidFill>
                  <a:srgbClr val="FF0000"/>
                </a:solidFill>
                <a:effectLst/>
              </a:rPr>
              <a:t>CRM</a:t>
            </a:r>
            <a:r>
              <a:rPr lang="en-US" sz="2200" b="0" i="0" dirty="0">
                <a:solidFill>
                  <a:srgbClr val="FF0000"/>
                </a:solidFill>
                <a:effectLst/>
              </a:rPr>
              <a:t>) </a:t>
            </a:r>
            <a:r>
              <a:rPr lang="en-US" sz="2200" b="0" i="0" dirty="0">
                <a:solidFill>
                  <a:srgbClr val="000000"/>
                </a:solidFill>
                <a:effectLst/>
              </a:rPr>
              <a:t>systems, data warehouses, or even individual files maintained by the business, such as in Excel spreadsheets.</a:t>
            </a:r>
            <a:endParaRPr lang="en-US" sz="2200" b="0" i="0" dirty="0">
              <a:solidFill>
                <a:srgbClr val="000000"/>
              </a:solidFill>
              <a:effectLst/>
            </a:endParaRPr>
          </a:p>
          <a:p>
            <a:r>
              <a:rPr lang="en-US" sz="2200" b="0" i="0" dirty="0">
                <a:solidFill>
                  <a:srgbClr val="000000"/>
                </a:solidFill>
                <a:effectLst/>
              </a:rPr>
              <a:t>An important aspect of this step is ensuring that </a:t>
            </a:r>
            <a:r>
              <a:rPr lang="en-US" sz="2200" b="0" i="0" dirty="0">
                <a:solidFill>
                  <a:srgbClr val="FF0000"/>
                </a:solidFill>
                <a:effectLst/>
              </a:rPr>
              <a:t>the required data sources are configured in such a way as to support access and/or data refresh within Power BI</a:t>
            </a:r>
            <a:r>
              <a:rPr lang="en-US" sz="2200" b="0" i="0" dirty="0">
                <a:solidFill>
                  <a:srgbClr val="000000"/>
                </a:solidFill>
                <a:effectLst/>
              </a:rPr>
              <a:t>. The Power BI reports generated will eventually be published to the cloud in the Power BI service or to an on-premises Power BI Report server. The service or server must be able to access these data sources.</a:t>
            </a:r>
            <a:endParaRPr lang="en-US" sz="22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data model</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A data model design includes the following steps:</a:t>
            </a:r>
            <a:endParaRPr lang="en-US" sz="2200" b="0" i="0" dirty="0">
              <a:solidFill>
                <a:srgbClr val="000000"/>
              </a:solidFill>
              <a:effectLst/>
            </a:endParaRPr>
          </a:p>
          <a:p>
            <a:pPr lvl="1"/>
            <a:r>
              <a:rPr lang="en-US" sz="2200" b="0" i="0" dirty="0">
                <a:solidFill>
                  <a:srgbClr val="000000"/>
                </a:solidFill>
                <a:effectLst/>
              </a:rPr>
              <a:t>Identifying </a:t>
            </a:r>
            <a:r>
              <a:rPr lang="en-US" sz="2200" b="1" i="0" dirty="0">
                <a:solidFill>
                  <a:srgbClr val="FF0000"/>
                </a:solidFill>
                <a:effectLst/>
              </a:rPr>
              <a:t>facts</a:t>
            </a:r>
            <a:r>
              <a:rPr lang="en-US" sz="2200" b="1" i="0" dirty="0">
                <a:solidFill>
                  <a:srgbClr val="000000"/>
                </a:solidFill>
                <a:effectLst/>
              </a:rPr>
              <a:t> </a:t>
            </a:r>
            <a:r>
              <a:rPr lang="en-US" sz="2200" b="0" i="0" dirty="0">
                <a:solidFill>
                  <a:srgbClr val="000000"/>
                </a:solidFill>
                <a:effectLst/>
              </a:rPr>
              <a:t>and </a:t>
            </a:r>
            <a:r>
              <a:rPr lang="en-US" sz="2200" b="1" i="0" dirty="0">
                <a:solidFill>
                  <a:srgbClr val="FF0000"/>
                </a:solidFill>
                <a:effectLst/>
              </a:rPr>
              <a:t>dimensions</a:t>
            </a:r>
            <a:endParaRPr lang="en-US" sz="2200" b="1" i="0" dirty="0">
              <a:solidFill>
                <a:srgbClr val="FF0000"/>
              </a:solidFill>
              <a:effectLst/>
            </a:endParaRPr>
          </a:p>
          <a:p>
            <a:pPr lvl="1"/>
            <a:r>
              <a:rPr lang="en-US" sz="2200" b="0" i="0" dirty="0">
                <a:solidFill>
                  <a:srgbClr val="000000"/>
                </a:solidFill>
                <a:effectLst/>
              </a:rPr>
              <a:t>Creating a </a:t>
            </a:r>
            <a:r>
              <a:rPr lang="en-US" sz="2200" b="1" i="0" dirty="0">
                <a:solidFill>
                  <a:srgbClr val="FF0000"/>
                </a:solidFill>
                <a:effectLst/>
              </a:rPr>
              <a:t>bus matrix</a:t>
            </a:r>
            <a:endParaRPr lang="en-US" sz="2200" b="1" i="0" dirty="0">
              <a:solidFill>
                <a:srgbClr val="FF0000"/>
              </a:solidFill>
              <a:effectLst/>
            </a:endParaRPr>
          </a:p>
          <a:p>
            <a:pPr lvl="1"/>
            <a:r>
              <a:rPr lang="en-US" sz="2200" b="0" i="0" dirty="0">
                <a:solidFill>
                  <a:srgbClr val="000000"/>
                </a:solidFill>
                <a:effectLst/>
              </a:rPr>
              <a:t>Determining a </a:t>
            </a:r>
            <a:r>
              <a:rPr lang="en-US" sz="2200" b="1" i="0" dirty="0">
                <a:solidFill>
                  <a:srgbClr val="FF0000"/>
                </a:solidFill>
                <a:effectLst/>
              </a:rPr>
              <a:t>dataset storage mode</a:t>
            </a:r>
            <a:endParaRPr lang="en-US" sz="2200" dirty="0">
              <a:solidFill>
                <a:srgbClr val="FF000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facts and dimensions</a:t>
            </a:r>
            <a:endParaRPr lang="en-US" dirty="0"/>
          </a:p>
        </p:txBody>
      </p:sp>
      <p:sp>
        <p:nvSpPr>
          <p:cNvPr id="3" name="Content Placeholder 2"/>
          <p:cNvSpPr>
            <a:spLocks noGrp="1"/>
          </p:cNvSpPr>
          <p:nvPr>
            <p:ph idx="1"/>
          </p:nvPr>
        </p:nvSpPr>
        <p:spPr>
          <a:xfrm>
            <a:off x="838200" y="1825625"/>
            <a:ext cx="10515600" cy="4936122"/>
          </a:xfrm>
        </p:spPr>
        <p:txBody>
          <a:bodyPr>
            <a:noAutofit/>
          </a:bodyPr>
          <a:lstStyle/>
          <a:p>
            <a:r>
              <a:rPr lang="en-US" sz="2200" b="0" i="0" dirty="0">
                <a:solidFill>
                  <a:srgbClr val="000000"/>
                </a:solidFill>
                <a:effectLst/>
              </a:rPr>
              <a:t>Data modelers tend to think in terms of facts and dimensions. </a:t>
            </a:r>
            <a:r>
              <a:rPr lang="en-US" sz="2200" b="0" i="0" dirty="0">
                <a:solidFill>
                  <a:srgbClr val="FF0000"/>
                </a:solidFill>
                <a:effectLst/>
              </a:rPr>
              <a:t>Fact tables, or facts, are the tables that contain numeric information about particular business processes such as sales, marketing, production, and inventory.</a:t>
            </a:r>
            <a:r>
              <a:rPr lang="en-US" sz="2200" b="0" i="0" dirty="0">
                <a:solidFill>
                  <a:srgbClr val="000000"/>
                </a:solidFill>
                <a:effectLst/>
              </a:rPr>
              <a:t> Each row in a fact table represents a particular event associated with that business process, such as a change in inventory or a sale to a customer. Columns in the fact table include such things as the amount of inventory change, the number of units sold, and the unit sale price.</a:t>
            </a:r>
            <a:endParaRPr lang="en-US" sz="2200" b="0" i="0" dirty="0">
              <a:solidFill>
                <a:srgbClr val="000000"/>
              </a:solidFill>
              <a:effectLst/>
            </a:endParaRPr>
          </a:p>
          <a:p>
            <a:r>
              <a:rPr lang="en-US" sz="2200" b="0" i="0" dirty="0">
                <a:solidFill>
                  <a:srgbClr val="FF0000"/>
                </a:solidFill>
                <a:effectLst/>
              </a:rPr>
              <a:t>Dimension tables, or dimensions, contain information about people, places, or things involved in the business process</a:t>
            </a:r>
            <a:r>
              <a:rPr lang="en-US" sz="2200" b="0" i="0" dirty="0">
                <a:solidFill>
                  <a:srgbClr val="000000"/>
                </a:solidFill>
                <a:effectLst/>
              </a:rPr>
              <a:t>. As opposed to storing event information, dimensions store detailed information about people, places, and things. For example, a store dimension table would contain a row for every store in the organization and would include columns such as latitude, longitude, address, country, the date the store opened, and other detailed information that describes each store. Similarly, a product dimension table would include a row for every product sold and might include such columns as color, size, and category.</a:t>
            </a:r>
            <a:endParaRPr lang="en-US" sz="22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bus matrix</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The fact tables representing the business processes are on the left and columns describing the grain and important KPIs/measures are included as additional information. The dimension tables describing the people, places, and things associated with the facts are on the right. The </a:t>
            </a:r>
            <a:r>
              <a:rPr lang="en-US" sz="2200" b="1" i="0" dirty="0" err="1">
                <a:solidFill>
                  <a:srgbClr val="000000"/>
                </a:solidFill>
                <a:effectLst/>
              </a:rPr>
              <a:t>X</a:t>
            </a:r>
            <a:r>
              <a:rPr lang="en-US" sz="2200" b="0" i="0" dirty="0" err="1">
                <a:solidFill>
                  <a:srgbClr val="000000"/>
                </a:solidFill>
                <a:effectLst/>
              </a:rPr>
              <a:t>s</a:t>
            </a:r>
            <a:r>
              <a:rPr lang="en-US" sz="2200" b="0" i="0" dirty="0">
                <a:solidFill>
                  <a:srgbClr val="000000"/>
                </a:solidFill>
                <a:effectLst/>
              </a:rPr>
              <a:t> indicate which dimensions are associated with the different facts.</a:t>
            </a:r>
            <a:endParaRPr lang="en-US" sz="2200" dirty="0"/>
          </a:p>
        </p:txBody>
      </p:sp>
      <p:pic>
        <p:nvPicPr>
          <p:cNvPr id="5" name="Picture 4"/>
          <p:cNvPicPr>
            <a:picLocks noChangeAspect="1"/>
          </p:cNvPicPr>
          <p:nvPr/>
        </p:nvPicPr>
        <p:blipFill>
          <a:blip r:embed="rId1"/>
          <a:stretch>
            <a:fillRect/>
          </a:stretch>
        </p:blipFill>
        <p:spPr>
          <a:xfrm>
            <a:off x="1081087" y="3429000"/>
            <a:ext cx="10029825" cy="223837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a dataset storage mode</a:t>
            </a:r>
            <a:endParaRPr lang="en-US" dirty="0"/>
          </a:p>
        </p:txBody>
      </p:sp>
      <p:sp>
        <p:nvSpPr>
          <p:cNvPr id="3" name="Content Placeholder 2"/>
          <p:cNvSpPr>
            <a:spLocks noGrp="1"/>
          </p:cNvSpPr>
          <p:nvPr>
            <p:ph idx="1"/>
          </p:nvPr>
        </p:nvSpPr>
        <p:spPr>
          <a:xfrm>
            <a:off x="838200" y="1825625"/>
            <a:ext cx="10515600" cy="4875964"/>
          </a:xfrm>
        </p:spPr>
        <p:txBody>
          <a:bodyPr>
            <a:noAutofit/>
          </a:bodyPr>
          <a:lstStyle/>
          <a:p>
            <a:r>
              <a:rPr lang="en-US" sz="2200" b="0" i="0" dirty="0">
                <a:solidFill>
                  <a:srgbClr val="000000"/>
                </a:solidFill>
                <a:effectLst/>
              </a:rPr>
              <a:t>Deciding on dataset storage is an important design decision that should be addressed early in the planning process. Power BI supports the following three dataset storage modes:</a:t>
            </a:r>
            <a:endParaRPr lang="en-US" sz="2200" b="0" i="0" dirty="0">
              <a:solidFill>
                <a:srgbClr val="000000"/>
              </a:solidFill>
              <a:effectLst/>
            </a:endParaRPr>
          </a:p>
          <a:p>
            <a:pPr lvl="1"/>
            <a:r>
              <a:rPr lang="en-US" sz="2200" b="1" i="0" dirty="0">
                <a:solidFill>
                  <a:srgbClr val="FF0000"/>
                </a:solidFill>
                <a:effectLst/>
              </a:rPr>
              <a:t>Import: </a:t>
            </a:r>
            <a:r>
              <a:rPr lang="en-US" sz="2200" b="0" i="0" dirty="0">
                <a:solidFill>
                  <a:srgbClr val="000000"/>
                </a:solidFill>
                <a:effectLst/>
              </a:rPr>
              <a:t>Power BI's default data storage mode is Import. This means that all of the data from source data systems is ingested into a local dataset to the Power BI Desktop file. Import mode allows the full functionality of all DAX functions and supports the extension of the dataset with DAX calculated columns as well as fast performance for DAX measures.</a:t>
            </a:r>
            <a:r>
              <a:rPr lang="en-US" sz="2200" dirty="0"/>
              <a:t> </a:t>
            </a:r>
            <a:endParaRPr lang="en-US" sz="2200" dirty="0"/>
          </a:p>
          <a:p>
            <a:pPr lvl="1"/>
            <a:r>
              <a:rPr lang="en-US" sz="2200" b="1" i="0" dirty="0" err="1">
                <a:solidFill>
                  <a:srgbClr val="FF0000"/>
                </a:solidFill>
                <a:effectLst/>
              </a:rPr>
              <a:t>DirectQuery</a:t>
            </a:r>
            <a:r>
              <a:rPr lang="en-US" sz="2200" b="1" i="0" dirty="0">
                <a:solidFill>
                  <a:srgbClr val="FF0000"/>
                </a:solidFill>
                <a:effectLst/>
              </a:rPr>
              <a:t>: </a:t>
            </a:r>
            <a:r>
              <a:rPr lang="en-US" sz="2200" b="0" i="0" dirty="0" err="1">
                <a:solidFill>
                  <a:srgbClr val="000000"/>
                </a:solidFill>
                <a:effectLst/>
              </a:rPr>
              <a:t>DirectQuery</a:t>
            </a:r>
            <a:r>
              <a:rPr lang="en-US" sz="2200" b="0" i="0" dirty="0">
                <a:solidFill>
                  <a:srgbClr val="000000"/>
                </a:solidFill>
                <a:effectLst/>
              </a:rPr>
              <a:t> mode datasets do not ingest any data into the local dataset. This avoids the dataset size limitations and refresh requirements associated with Import mode datasets.</a:t>
            </a:r>
            <a:endParaRPr lang="en-US" sz="2200" b="1" dirty="0">
              <a:solidFill>
                <a:srgbClr val="FF0000"/>
              </a:solidFill>
            </a:endParaRPr>
          </a:p>
          <a:p>
            <a:pPr lvl="1"/>
            <a:r>
              <a:rPr lang="en-US" sz="2200" b="1" i="0" dirty="0">
                <a:solidFill>
                  <a:srgbClr val="FF0000"/>
                </a:solidFill>
                <a:effectLst/>
              </a:rPr>
              <a:t>Composite: </a:t>
            </a:r>
            <a:r>
              <a:rPr lang="en-US" sz="2200" b="0" i="0" dirty="0">
                <a:solidFill>
                  <a:srgbClr val="000000"/>
                </a:solidFill>
                <a:effectLst/>
              </a:rPr>
              <a:t>Composite models allow you to mix </a:t>
            </a:r>
            <a:r>
              <a:rPr lang="en-US" sz="2200" b="0" i="0" dirty="0" err="1">
                <a:solidFill>
                  <a:srgbClr val="000000"/>
                </a:solidFill>
                <a:effectLst/>
              </a:rPr>
              <a:t>DirectQuery</a:t>
            </a:r>
            <a:r>
              <a:rPr lang="en-US" sz="2200" b="0" i="0" dirty="0">
                <a:solidFill>
                  <a:srgbClr val="000000"/>
                </a:solidFill>
                <a:effectLst/>
              </a:rPr>
              <a:t> and Import sources, or even multiple </a:t>
            </a:r>
            <a:r>
              <a:rPr lang="en-US" sz="2200" b="0" i="0" dirty="0" err="1">
                <a:solidFill>
                  <a:srgbClr val="000000"/>
                </a:solidFill>
                <a:effectLst/>
              </a:rPr>
              <a:t>DirectQuery</a:t>
            </a:r>
            <a:r>
              <a:rPr lang="en-US" sz="2200" b="0" i="0" dirty="0">
                <a:solidFill>
                  <a:srgbClr val="000000"/>
                </a:solidFill>
                <a:effectLst/>
              </a:rPr>
              <a:t> sources.</a:t>
            </a:r>
            <a:endParaRPr lang="en-US" sz="2200" b="1" dirty="0">
              <a:solidFill>
                <a:srgbClr val="FF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reports and dashboards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Power BI lends itself to an agile, iterative development process where feedback from stakeholders is collected on a regular basis and used to inform and adjust the development process. This is especially true when authoring reports and dashboards. That said, it is still useful to include some upfront design work for reports. This often takes the form of one or more whiteboarding sessions with key stakeholders where different layouts for reports are discussed and mock-ups or wireframes of report pages are created. The goal of these design sessions is to understand the key KPIs and metrics the business wants to be displayed on reports, understand whether there will be multiple report pages, and discuss potential interactivity between visual elements and features in the report, such as the use of slicers, </a:t>
            </a:r>
            <a:r>
              <a:rPr lang="en-US" sz="2200" b="0" i="0" dirty="0" err="1">
                <a:solidFill>
                  <a:srgbClr val="000000"/>
                </a:solidFill>
                <a:effectLst/>
              </a:rPr>
              <a:t>drillthrough</a:t>
            </a:r>
            <a:r>
              <a:rPr lang="en-US" sz="2200" b="0" i="0" dirty="0">
                <a:solidFill>
                  <a:srgbClr val="000000"/>
                </a:solidFill>
                <a:effectLst/>
              </a:rPr>
              <a:t>, and drilldown.</a:t>
            </a:r>
            <a:endParaRPr lang="en-US" sz="22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scenario: background</a:t>
            </a:r>
            <a:endParaRPr lang="en-US" dirty="0"/>
          </a:p>
        </p:txBody>
      </p:sp>
      <p:sp>
        <p:nvSpPr>
          <p:cNvPr id="3" name="Content Placeholder 2"/>
          <p:cNvSpPr>
            <a:spLocks noGrp="1"/>
          </p:cNvSpPr>
          <p:nvPr>
            <p:ph idx="1"/>
          </p:nvPr>
        </p:nvSpPr>
        <p:spPr/>
        <p:txBody>
          <a:bodyPr>
            <a:normAutofit/>
          </a:bodyPr>
          <a:lstStyle/>
          <a:p>
            <a:pPr marL="0" indent="0">
              <a:buNone/>
            </a:pPr>
            <a:r>
              <a:rPr lang="en-US" sz="2200" b="0" i="0" dirty="0">
                <a:solidFill>
                  <a:srgbClr val="000000"/>
                </a:solidFill>
                <a:effectLst/>
              </a:rPr>
              <a:t>A firm recently conducted a yearly employee survey that highlighted a strong employee demand for increased flexibility regarding </a:t>
            </a:r>
            <a:r>
              <a:rPr lang="en-US" sz="2200" b="1" i="0" dirty="0">
                <a:solidFill>
                  <a:srgbClr val="FF0000"/>
                </a:solidFill>
                <a:effectLst/>
              </a:rPr>
              <a:t>Personal Time Off </a:t>
            </a:r>
            <a:r>
              <a:rPr lang="en-US" sz="2200" b="0" i="0" dirty="0">
                <a:solidFill>
                  <a:srgbClr val="FF0000"/>
                </a:solidFill>
                <a:effectLst/>
              </a:rPr>
              <a:t>(</a:t>
            </a:r>
            <a:r>
              <a:rPr lang="en-US" sz="2200" b="1" i="0" dirty="0">
                <a:solidFill>
                  <a:srgbClr val="FF0000"/>
                </a:solidFill>
                <a:effectLst/>
              </a:rPr>
              <a:t>PTO</a:t>
            </a:r>
            <a:r>
              <a:rPr lang="en-US" sz="2200" b="0" i="0" dirty="0">
                <a:solidFill>
                  <a:srgbClr val="FF0000"/>
                </a:solidFill>
                <a:effectLst/>
              </a:rPr>
              <a:t>)</a:t>
            </a:r>
            <a:r>
              <a:rPr lang="en-US" sz="2200" b="0" i="0" dirty="0">
                <a:solidFill>
                  <a:srgbClr val="000000"/>
                </a:solidFill>
                <a:effectLst/>
              </a:rPr>
              <a:t>. As a result, human resources have decided to implement unlimited PTO. While time off still needs to be approved, employees no longer have a set amount of days of PTO per year. This is an enormous benefit to employees but, in order to stay profitable, it is now imperative that the organization is able to closely track and report on utilization so that managers can make informed business decisions around requests for time off.</a:t>
            </a:r>
            <a:endParaRPr lang="en-US" sz="2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objective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Report and analyze % utilization by employee, branch, and division across any date range, including the ability to identify trends and forecasts. The ability to compare revenue against budgets is desirable but not an absolute requirement at this time.</a:t>
            </a:r>
            <a:endParaRPr lang="en-US" sz="22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15" y="365125"/>
            <a:ext cx="3599727" cy="2945234"/>
          </a:xfrm>
        </p:spPr>
        <p:txBody>
          <a:bodyPr>
            <a:normAutofit/>
          </a:bodyPr>
          <a:lstStyle/>
          <a:p>
            <a:pPr algn="ctr"/>
            <a:r>
              <a:rPr lang="en-US" sz="3600" dirty="0"/>
              <a:t>Questions and answers regarding business intelligence</a:t>
            </a:r>
            <a:endParaRPr lang="en-US" sz="3600" dirty="0"/>
          </a:p>
        </p:txBody>
      </p:sp>
      <p:pic>
        <p:nvPicPr>
          <p:cNvPr id="5" name="Picture 4"/>
          <p:cNvPicPr>
            <a:picLocks noChangeAspect="1"/>
          </p:cNvPicPr>
          <p:nvPr/>
        </p:nvPicPr>
        <p:blipFill>
          <a:blip r:embed="rId1"/>
          <a:stretch>
            <a:fillRect/>
          </a:stretch>
        </p:blipFill>
        <p:spPr>
          <a:xfrm>
            <a:off x="4142447" y="0"/>
            <a:ext cx="7865645" cy="685800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data model</a:t>
            </a:r>
            <a:endParaRPr lang="en-US" dirty="0"/>
          </a:p>
        </p:txBody>
      </p:sp>
      <p:sp>
        <p:nvSpPr>
          <p:cNvPr id="3" name="Content Placeholder 2"/>
          <p:cNvSpPr>
            <a:spLocks noGrp="1"/>
          </p:cNvSpPr>
          <p:nvPr>
            <p:ph idx="1"/>
          </p:nvPr>
        </p:nvSpPr>
        <p:spPr/>
        <p:txBody>
          <a:bodyPr>
            <a:normAutofit/>
          </a:bodyPr>
          <a:lstStyle/>
          <a:p>
            <a:r>
              <a:rPr lang="en-US" sz="2200" b="1" i="0" dirty="0">
                <a:solidFill>
                  <a:srgbClr val="000000"/>
                </a:solidFill>
                <a:effectLst/>
              </a:rPr>
              <a:t>Hours</a:t>
            </a:r>
            <a:r>
              <a:rPr lang="en-US" sz="2200" b="0" i="0" dirty="0">
                <a:solidFill>
                  <a:srgbClr val="000000"/>
                </a:solidFill>
                <a:effectLst/>
              </a:rPr>
              <a:t>: Contains reported hours for every employee by day</a:t>
            </a:r>
            <a:endParaRPr lang="en-US" sz="2200" dirty="0">
              <a:solidFill>
                <a:srgbClr val="000000"/>
              </a:solidFill>
            </a:endParaRPr>
          </a:p>
          <a:p>
            <a:r>
              <a:rPr lang="en-US" sz="2200" b="1" i="0" dirty="0">
                <a:solidFill>
                  <a:srgbClr val="000000"/>
                </a:solidFill>
                <a:effectLst/>
              </a:rPr>
              <a:t>Budget</a:t>
            </a:r>
            <a:r>
              <a:rPr lang="en-US" sz="2200" b="0" i="0" dirty="0">
                <a:solidFill>
                  <a:srgbClr val="000000"/>
                </a:solidFill>
                <a:effectLst/>
              </a:rPr>
              <a:t>: Contains a forecasted budget by month for each division and branch</a:t>
            </a:r>
            <a:r>
              <a:rPr lang="en-US" sz="2200" dirty="0"/>
              <a:t> </a:t>
            </a:r>
            <a:endParaRPr lang="en-US" sz="2200" dirty="0"/>
          </a:p>
          <a:p>
            <a:r>
              <a:rPr lang="en-US" sz="2200" b="0" i="0" dirty="0">
                <a:solidFill>
                  <a:srgbClr val="000000"/>
                </a:solidFill>
                <a:effectLst/>
              </a:rPr>
              <a:t>Dimensions for her model:</a:t>
            </a:r>
            <a:endParaRPr lang="en-US" sz="2200" b="0" i="0" dirty="0">
              <a:solidFill>
                <a:srgbClr val="000000"/>
              </a:solidFill>
              <a:effectLst/>
            </a:endParaRPr>
          </a:p>
          <a:p>
            <a:pPr lvl="1"/>
            <a:r>
              <a:rPr lang="en-US" sz="2200" b="0" i="0" dirty="0">
                <a:solidFill>
                  <a:srgbClr val="000000"/>
                </a:solidFill>
                <a:effectLst/>
              </a:rPr>
              <a:t>Date</a:t>
            </a:r>
            <a:endParaRPr lang="en-US" sz="2200" b="0" i="0" dirty="0">
              <a:solidFill>
                <a:srgbClr val="000000"/>
              </a:solidFill>
              <a:effectLst/>
            </a:endParaRPr>
          </a:p>
          <a:p>
            <a:pPr lvl="1"/>
            <a:r>
              <a:rPr lang="en-US" sz="2200" b="0" i="0" dirty="0">
                <a:solidFill>
                  <a:srgbClr val="000000"/>
                </a:solidFill>
                <a:effectLst/>
              </a:rPr>
              <a:t>Branch</a:t>
            </a:r>
            <a:endParaRPr lang="en-US" sz="2200" dirty="0">
              <a:solidFill>
                <a:srgbClr val="000000"/>
              </a:solidFill>
            </a:endParaRPr>
          </a:p>
          <a:p>
            <a:pPr lvl="1"/>
            <a:r>
              <a:rPr lang="en-US" sz="2200" b="0" i="0" dirty="0">
                <a:solidFill>
                  <a:srgbClr val="000000"/>
                </a:solidFill>
                <a:effectLst/>
              </a:rPr>
              <a:t>Division</a:t>
            </a:r>
            <a:endParaRPr lang="en-US" sz="2200" b="0" i="0" dirty="0">
              <a:solidFill>
                <a:srgbClr val="000000"/>
              </a:solidFill>
              <a:effectLst/>
            </a:endParaRPr>
          </a:p>
          <a:p>
            <a:pPr lvl="1"/>
            <a:r>
              <a:rPr lang="en-US" sz="2200" b="0" i="0" dirty="0">
                <a:solidFill>
                  <a:srgbClr val="000000"/>
                </a:solidFill>
                <a:effectLst/>
              </a:rPr>
              <a:t>Employee</a:t>
            </a:r>
            <a:endParaRPr lang="en-US" sz="2200" b="0" i="0" dirty="0">
              <a:solidFill>
                <a:srgbClr val="000000"/>
              </a:solidFill>
              <a:effectLst/>
            </a:endParaRPr>
          </a:p>
          <a:p>
            <a:pPr lvl="1"/>
            <a:r>
              <a:rPr lang="en-US" sz="2200" b="0" i="0" dirty="0">
                <a:solidFill>
                  <a:srgbClr val="000000"/>
                </a:solidFill>
                <a:effectLst/>
              </a:rPr>
              <a:t>Project</a:t>
            </a:r>
            <a:endParaRPr lang="en-US"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Analysis</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This is a key process within business intelligence as this is when you attempt to answer questions </a:t>
            </a:r>
            <a:r>
              <a:rPr lang="en-US" sz="2400" b="0" i="0" dirty="0">
                <a:solidFill>
                  <a:srgbClr val="FF0000"/>
                </a:solidFill>
                <a:effectLst/>
              </a:rPr>
              <a:t>that are relevant to the business using internal and external data</a:t>
            </a:r>
            <a:r>
              <a:rPr lang="en-US" sz="2400" b="0" i="0" dirty="0">
                <a:solidFill>
                  <a:srgbClr val="000000"/>
                </a:solidFill>
                <a:effectLst/>
              </a:rPr>
              <a:t>. Simply having data about sales is not immediately useful to a business.</a:t>
            </a:r>
            <a:endParaRPr lang="en-US" sz="2400" b="0" i="0" dirty="0">
              <a:solidFill>
                <a:srgbClr val="000000"/>
              </a:solidFill>
              <a:effectLst/>
            </a:endParaRPr>
          </a:p>
          <a:p>
            <a:r>
              <a:rPr lang="en-US" sz="2400" b="0" i="0" dirty="0">
                <a:solidFill>
                  <a:srgbClr val="000000"/>
                </a:solidFill>
                <a:effectLst/>
              </a:rPr>
              <a:t>Many times, organizations have, or wish to have, </a:t>
            </a:r>
            <a:r>
              <a:rPr lang="en-US" sz="2400" b="1" i="0" dirty="0">
                <a:solidFill>
                  <a:srgbClr val="000000"/>
                </a:solidFill>
                <a:effectLst/>
              </a:rPr>
              <a:t>Key Performance Indicators </a:t>
            </a:r>
            <a:r>
              <a:rPr lang="en-US" sz="2400" b="0" i="0" dirty="0">
                <a:solidFill>
                  <a:srgbClr val="000000"/>
                </a:solidFill>
                <a:effectLst/>
              </a:rPr>
              <a:t>(</a:t>
            </a:r>
            <a:r>
              <a:rPr lang="en-US" sz="2400" b="1" i="0" dirty="0">
                <a:solidFill>
                  <a:srgbClr val="000000"/>
                </a:solidFill>
                <a:effectLst/>
              </a:rPr>
              <a:t>KPIs</a:t>
            </a:r>
            <a:r>
              <a:rPr lang="en-US" sz="2400" b="0" i="0" dirty="0">
                <a:solidFill>
                  <a:srgbClr val="000000"/>
                </a:solidFill>
                <a:effectLst/>
              </a:rPr>
              <a:t>), which are tracked by the business to help determine the organization's health or performance. KPIs might include such things as employee retention rate, net promoter score, new customer acquisitions per month, gross margin, and </a:t>
            </a:r>
            <a:r>
              <a:rPr lang="en-US" sz="2400" b="1" i="0" dirty="0">
                <a:solidFill>
                  <a:srgbClr val="000000"/>
                </a:solidFill>
                <a:effectLst/>
              </a:rPr>
              <a:t>Earnings Before Interest, Tax, Depreciation, and Amortization </a:t>
            </a:r>
            <a:r>
              <a:rPr lang="en-US" sz="2400" b="0" i="0" dirty="0">
                <a:solidFill>
                  <a:srgbClr val="000000"/>
                </a:solidFill>
                <a:effectLst/>
              </a:rPr>
              <a:t>(</a:t>
            </a:r>
            <a:r>
              <a:rPr lang="en-US" sz="2400" b="1" i="0" dirty="0">
                <a:solidFill>
                  <a:srgbClr val="000000"/>
                </a:solidFill>
                <a:effectLst/>
              </a:rPr>
              <a:t>EBITDA</a:t>
            </a:r>
            <a:r>
              <a:rPr lang="en-US" sz="2400" b="0" i="0" dirty="0">
                <a:solidFill>
                  <a:srgbClr val="000000"/>
                </a:solidFill>
                <a:effectLst/>
              </a:rPr>
              <a:t>). Such KPIs generally require that the data is aggregated, has calculations performed on it, or both. These aggregations and calculations are called metrics or measures and are used to identify trends or patterns that can inform business decision-making.</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data model</a:t>
            </a:r>
            <a:endParaRPr lang="en-US" dirty="0"/>
          </a:p>
        </p:txBody>
      </p:sp>
      <p:pic>
        <p:nvPicPr>
          <p:cNvPr id="5" name="Picture 4"/>
          <p:cNvPicPr>
            <a:picLocks noChangeAspect="1"/>
          </p:cNvPicPr>
          <p:nvPr/>
        </p:nvPicPr>
        <p:blipFill>
          <a:blip r:embed="rId1"/>
          <a:stretch>
            <a:fillRect/>
          </a:stretch>
        </p:blipFill>
        <p:spPr>
          <a:xfrm>
            <a:off x="208552" y="2452204"/>
            <a:ext cx="11794395" cy="3066073"/>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reports and dashboards</a:t>
            </a:r>
            <a:endParaRPr lang="en-US" dirty="0"/>
          </a:p>
        </p:txBody>
      </p:sp>
      <p:sp>
        <p:nvSpPr>
          <p:cNvPr id="3" name="Content Placeholder 2"/>
          <p:cNvSpPr>
            <a:spLocks noGrp="1"/>
          </p:cNvSpPr>
          <p:nvPr>
            <p:ph idx="1"/>
          </p:nvPr>
        </p:nvSpPr>
        <p:spPr>
          <a:xfrm>
            <a:off x="838200" y="1825624"/>
            <a:ext cx="10515600" cy="5032375"/>
          </a:xfrm>
        </p:spPr>
        <p:txBody>
          <a:bodyPr>
            <a:normAutofit lnSpcReduction="10000"/>
          </a:bodyPr>
          <a:lstStyle/>
          <a:p>
            <a:r>
              <a:rPr lang="en-US" sz="1800" b="0" i="0" dirty="0">
                <a:solidFill>
                  <a:srgbClr val="000000"/>
                </a:solidFill>
                <a:effectLst/>
              </a:rPr>
              <a:t>All groups agree that report pages should be kept concise and clean with no more than four or five visuals on</a:t>
            </a:r>
            <a:br>
              <a:rPr lang="en-US" sz="1800" b="0" i="0" dirty="0">
                <a:solidFill>
                  <a:srgbClr val="000000"/>
                </a:solidFill>
                <a:effectLst/>
              </a:rPr>
            </a:br>
            <a:r>
              <a:rPr lang="en-US" sz="1800" b="0" i="0" dirty="0">
                <a:solidFill>
                  <a:srgbClr val="000000"/>
                </a:solidFill>
                <a:effectLst/>
              </a:rPr>
              <a:t>a page. The stakeholder groups also agree that there should be simple filtering of the reports by date range, branch, division, and employee type. A person suggests that the reports also include the ability for users to dynamically set the target utilization as different branches and divisions have slightly different utilization targets.</a:t>
            </a:r>
            <a:endParaRPr lang="en-US" sz="1800" b="0" i="0" dirty="0">
              <a:solidFill>
                <a:srgbClr val="000000"/>
              </a:solidFill>
              <a:effectLst/>
            </a:endParaRPr>
          </a:p>
          <a:p>
            <a:r>
              <a:rPr lang="en-US" sz="1800" b="0" i="0" dirty="0">
                <a:solidFill>
                  <a:srgbClr val="000000"/>
                </a:solidFill>
                <a:effectLst/>
              </a:rPr>
              <a:t>Partners and executive management desire an executive summary page that includes the % utilization for the entire calendar year as well as a visual that displays the % utilization trend by month. Finally, partners and executive management also desire that the % utilization be displayed across branches and divisions.</a:t>
            </a:r>
            <a:endParaRPr lang="en-US" sz="1800" b="0" i="0" dirty="0">
              <a:solidFill>
                <a:srgbClr val="000000"/>
              </a:solidFill>
              <a:effectLst/>
            </a:endParaRPr>
          </a:p>
          <a:p>
            <a:r>
              <a:rPr lang="en-US" sz="1800" b="0" i="0" dirty="0">
                <a:solidFill>
                  <a:srgbClr val="000000"/>
                </a:solidFill>
                <a:effectLst/>
              </a:rPr>
              <a:t>Division managers want similar information but displayed somewhat differently. Division managers are also interested in the % utilization for the year and % utilization broken down by branch. However, division managers also want visuals that display the total hours and % utilization by project code as well as employee type. Finally, division managers desire the ability to quickly see the total hours broken down by categories such as billable time, PTO, project non-billable time, bench time, and sales support.</a:t>
            </a:r>
            <a:endParaRPr lang="en-US" sz="1800" b="0" i="0" dirty="0">
              <a:solidFill>
                <a:srgbClr val="000000"/>
              </a:solidFill>
              <a:effectLst/>
            </a:endParaRPr>
          </a:p>
          <a:p>
            <a:r>
              <a:rPr lang="en-US" sz="1800" b="0" i="0" dirty="0">
                <a:solidFill>
                  <a:srgbClr val="000000"/>
                </a:solidFill>
                <a:effectLst/>
              </a:rPr>
              <a:t>Branch managers desire extremely similar information to division managers, with the main difference being that branch managers want to see hours and % utilization by employee rather than by project code.</a:t>
            </a:r>
            <a:endParaRPr lang="en-US" sz="1800" b="0" i="0" dirty="0">
              <a:solidFill>
                <a:srgbClr val="000000"/>
              </a:solidFill>
              <a:effectLst/>
            </a:endParaRPr>
          </a:p>
          <a:p>
            <a:r>
              <a:rPr lang="en-US" sz="1800" b="0" i="0" dirty="0">
                <a:solidFill>
                  <a:srgbClr val="000000"/>
                </a:solidFill>
                <a:effectLst/>
              </a:rPr>
              <a:t>Finally, all stakeholders feel that it is important to be able to drill down into additional detail pages that display hours and utilization per employee and per project code in order to analyze and determine the cause of utilization issues.</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Connecting to and transforming data</a:t>
            </a:r>
            <a:endParaRPr lang="en-US"/>
          </a:p>
        </p:txBody>
      </p:sp>
      <p:sp>
        <p:nvSpPr>
          <p:cNvPr id="3" name="Content Placeholder 2"/>
          <p:cNvSpPr>
            <a:spLocks noGrp="1"/>
          </p:cNvSpPr>
          <p:nvPr>
            <p:ph idx="1"/>
          </p:nvPr>
        </p:nvSpPr>
        <p:spPr/>
        <p:txBody>
          <a:bodyPr>
            <a:normAutofit/>
          </a:bodyPr>
          <a:lstStyle/>
          <a:p>
            <a:r>
              <a:rPr lang="en-US" b="0" i="0" dirty="0">
                <a:solidFill>
                  <a:srgbClr val="000000"/>
                </a:solidFill>
                <a:effectLst/>
              </a:rPr>
              <a:t>Getting data</a:t>
            </a:r>
            <a:endParaRPr lang="en-US" b="0" i="0" dirty="0">
              <a:solidFill>
                <a:srgbClr val="000000"/>
              </a:solidFill>
              <a:effectLst/>
            </a:endParaRPr>
          </a:p>
          <a:p>
            <a:r>
              <a:rPr lang="en-US" b="0" i="0" dirty="0">
                <a:solidFill>
                  <a:srgbClr val="000000"/>
                </a:solidFill>
                <a:effectLst/>
              </a:rPr>
              <a:t>Transforming data</a:t>
            </a:r>
            <a:endParaRPr lang="en-US" b="0" i="0" dirty="0">
              <a:solidFill>
                <a:srgbClr val="000000"/>
              </a:solidFill>
              <a:effectLst/>
            </a:endParaRPr>
          </a:p>
          <a:p>
            <a:r>
              <a:rPr lang="en-US" b="0" i="0" dirty="0">
                <a:solidFill>
                  <a:srgbClr val="000000"/>
                </a:solidFill>
                <a:effectLst/>
              </a:rPr>
              <a:t>Merging, copying, and appending queries</a:t>
            </a:r>
            <a:endParaRPr lang="en-US" b="0" i="0" dirty="0">
              <a:solidFill>
                <a:srgbClr val="000000"/>
              </a:solidFill>
              <a:effectLst/>
            </a:endParaRPr>
          </a:p>
          <a:p>
            <a:r>
              <a:rPr lang="en-US" b="0" i="0" dirty="0">
                <a:solidFill>
                  <a:srgbClr val="000000"/>
                </a:solidFill>
                <a:effectLst/>
              </a:rPr>
              <a:t>Verifying and loading data</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Understanding the Power Query Environment</a:t>
            </a:r>
            <a:endParaRPr lang="en-US" sz="400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0"/>
            <a:ext cx="12192000" cy="6448770"/>
          </a:xfrm>
          <a:prstGeom prst="rect">
            <a:avLst/>
          </a:prstGeom>
        </p:spPr>
      </p:pic>
      <p:sp>
        <p:nvSpPr>
          <p:cNvPr id="7" name="TextBox 6"/>
          <p:cNvSpPr txBox="1"/>
          <p:nvPr/>
        </p:nvSpPr>
        <p:spPr>
          <a:xfrm>
            <a:off x="1758632" y="6219952"/>
            <a:ext cx="8674735"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Power Query Editor opens in a new window to give you access to the queries defined in the model.</a:t>
            </a:r>
            <a:endParaRPr lang="en-US"/>
          </a:p>
        </p:txBody>
      </p:sp>
      <p:sp>
        <p:nvSpPr>
          <p:cNvPr id="9" name="TextBox 8"/>
          <p:cNvSpPr txBox="1"/>
          <p:nvPr/>
        </p:nvSpPr>
        <p:spPr>
          <a:xfrm>
            <a:off x="8014335" y="6444563"/>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your first query</a:t>
            </a:r>
            <a:endParaRPr lang="en-US"/>
          </a:p>
        </p:txBody>
      </p:sp>
      <p:sp>
        <p:nvSpPr>
          <p:cNvPr id="3" name="Content Placeholder 2"/>
          <p:cNvSpPr>
            <a:spLocks noGrp="1"/>
          </p:cNvSpPr>
          <p:nvPr>
            <p:ph idx="1"/>
          </p:nvPr>
        </p:nvSpPr>
        <p:spPr/>
        <p:txBody>
          <a:bodyPr>
            <a:normAutofit/>
          </a:bodyPr>
          <a:lstStyle/>
          <a:p>
            <a:r>
              <a:rPr lang="en-US" sz="2000" b="0" i="0">
                <a:solidFill>
                  <a:srgbClr val="000000"/>
                </a:solidFill>
                <a:effectLst/>
              </a:rPr>
              <a:t>To determine whether or not </a:t>
            </a:r>
            <a:r>
              <a:rPr lang="en-US" sz="2000" b="1" i="0">
                <a:solidFill>
                  <a:srgbClr val="FF0000"/>
                </a:solidFill>
                <a:effectLst/>
              </a:rPr>
              <a:t>Personal Time Off </a:t>
            </a:r>
            <a:r>
              <a:rPr lang="en-US" sz="2000" b="0" i="0">
                <a:solidFill>
                  <a:srgbClr val="FF0000"/>
                </a:solidFill>
                <a:effectLst/>
              </a:rPr>
              <a:t>(</a:t>
            </a:r>
            <a:r>
              <a:rPr lang="en-US" sz="2000" b="1" i="0">
                <a:solidFill>
                  <a:srgbClr val="FF0000"/>
                </a:solidFill>
                <a:effectLst/>
              </a:rPr>
              <a:t>PTO</a:t>
            </a:r>
            <a:r>
              <a:rPr lang="en-US" sz="2000" b="0" i="0">
                <a:solidFill>
                  <a:srgbClr val="FF0000"/>
                </a:solidFill>
                <a:effectLst/>
              </a:rPr>
              <a:t>) </a:t>
            </a:r>
            <a:r>
              <a:rPr lang="en-US" sz="2000" b="0" i="0">
                <a:solidFill>
                  <a:srgbClr val="000000"/>
                </a:solidFill>
                <a:effectLst/>
              </a:rPr>
              <a:t>should be approved, it is important to understand where the company is concerning budgets and forecasts. Whether or not the company, department, and/or location is on target in terms of its budget can be an important consideration when approving or denying time off.</a:t>
            </a:r>
            <a:endParaRPr lang="en-US" sz="2000" b="0" i="0">
              <a:solidFill>
                <a:srgbClr val="000000"/>
              </a:solidFill>
              <a:effectLst/>
            </a:endParaRPr>
          </a:p>
          <a:p>
            <a:r>
              <a:rPr lang="en-US" sz="2000" b="0" i="0">
                <a:solidFill>
                  <a:srgbClr val="000000"/>
                </a:solidFill>
                <a:effectLst/>
              </a:rPr>
              <a:t>We will import data into our data model using a </a:t>
            </a:r>
            <a:r>
              <a:rPr lang="en-US" sz="2000" b="1" i="0">
                <a:solidFill>
                  <a:srgbClr val="FF0000"/>
                </a:solidFill>
                <a:effectLst/>
              </a:rPr>
              <a:t>query</a:t>
            </a:r>
            <a:r>
              <a:rPr lang="en-US" sz="2000" b="0" i="0">
                <a:solidFill>
                  <a:srgbClr val="000000"/>
                </a:solidFill>
                <a:effectLst/>
              </a:rPr>
              <a:t>. A query is simply a series of recorded steps for connecting to and transforming data.</a:t>
            </a:r>
            <a:endParaRPr lang="en-US" sz="3200"/>
          </a:p>
        </p:txBody>
      </p:sp>
      <p:sp>
        <p:nvSpPr>
          <p:cNvPr id="5" name="TextBox 4"/>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your first query</a:t>
            </a:r>
            <a:endParaRPr lang="en-US"/>
          </a:p>
        </p:txBody>
      </p:sp>
      <p:sp>
        <p:nvSpPr>
          <p:cNvPr id="3" name="Content Placeholder 2"/>
          <p:cNvSpPr>
            <a:spLocks noGrp="1"/>
          </p:cNvSpPr>
          <p:nvPr>
            <p:ph idx="1"/>
          </p:nvPr>
        </p:nvSpPr>
        <p:spPr>
          <a:xfrm>
            <a:off x="542925" y="1825624"/>
            <a:ext cx="6296025" cy="4879975"/>
          </a:xfrm>
        </p:spPr>
        <p:txBody>
          <a:bodyPr>
            <a:normAutofit fontScale="85000" lnSpcReduction="20000"/>
          </a:bodyPr>
          <a:lstStyle/>
          <a:p>
            <a:r>
              <a:rPr lang="en-US" sz="1800" b="1" i="0">
                <a:solidFill>
                  <a:srgbClr val="000000"/>
                </a:solidFill>
                <a:effectLst/>
              </a:rPr>
              <a:t>All</a:t>
            </a:r>
            <a:r>
              <a:rPr lang="en-US" sz="1800" b="0" i="0">
                <a:solidFill>
                  <a:srgbClr val="000000"/>
                </a:solidFill>
                <a:effectLst/>
              </a:rPr>
              <a:t>: This lists all of the available connectors.</a:t>
            </a:r>
            <a:endParaRPr lang="en-US" sz="1800" b="0" i="0">
              <a:solidFill>
                <a:srgbClr val="000000"/>
              </a:solidFill>
              <a:effectLst/>
            </a:endParaRPr>
          </a:p>
          <a:p>
            <a:r>
              <a:rPr lang="en-US" sz="1800" b="1" i="0">
                <a:solidFill>
                  <a:srgbClr val="000000"/>
                </a:solidFill>
                <a:effectLst/>
              </a:rPr>
              <a:t>File</a:t>
            </a:r>
            <a:r>
              <a:rPr lang="en-US" sz="1800" b="0" i="0">
                <a:solidFill>
                  <a:srgbClr val="000000"/>
                </a:solidFill>
                <a:effectLst/>
              </a:rPr>
              <a:t>: </a:t>
            </a:r>
            <a:r>
              <a:rPr lang="en-US" sz="1800" b="1" i="0">
                <a:solidFill>
                  <a:srgbClr val="000000"/>
                </a:solidFill>
                <a:effectLst/>
              </a:rPr>
              <a:t>File </a:t>
            </a:r>
            <a:r>
              <a:rPr lang="en-US" sz="1800" b="0" i="0">
                <a:solidFill>
                  <a:srgbClr val="000000"/>
                </a:solidFill>
                <a:effectLst/>
              </a:rPr>
              <a:t>connectors, including Excel, text/CSV, XML, JSON, folder, PDF, and SharePoint folders.</a:t>
            </a:r>
            <a:endParaRPr lang="en-US" sz="1800" b="0" i="0">
              <a:solidFill>
                <a:srgbClr val="000000"/>
              </a:solidFill>
              <a:effectLst/>
            </a:endParaRPr>
          </a:p>
          <a:p>
            <a:r>
              <a:rPr lang="en-US" sz="1800" b="1" i="0">
                <a:solidFill>
                  <a:srgbClr val="000000"/>
                </a:solidFill>
                <a:effectLst/>
              </a:rPr>
              <a:t>Database</a:t>
            </a:r>
            <a:r>
              <a:rPr lang="en-US" sz="1800" b="0" i="0">
                <a:solidFill>
                  <a:srgbClr val="000000"/>
                </a:solidFill>
                <a:effectLst/>
              </a:rPr>
              <a:t>: The </a:t>
            </a:r>
            <a:r>
              <a:rPr lang="en-US" sz="1800" b="1" i="0">
                <a:solidFill>
                  <a:srgbClr val="000000"/>
                </a:solidFill>
                <a:effectLst/>
              </a:rPr>
              <a:t>Database </a:t>
            </a:r>
            <a:r>
              <a:rPr lang="en-US" sz="1800" b="0" i="0">
                <a:solidFill>
                  <a:srgbClr val="000000"/>
                </a:solidFill>
                <a:effectLst/>
              </a:rPr>
              <a:t>section lists sources such as SQL Server, Access, Oracle,</a:t>
            </a:r>
            <a:br>
              <a:rPr lang="en-US" sz="1800" b="0" i="0">
                <a:solidFill>
                  <a:srgbClr val="000000"/>
                </a:solidFill>
                <a:effectLst/>
              </a:rPr>
            </a:br>
            <a:r>
              <a:rPr lang="en-US" sz="1800" b="0" i="0">
                <a:solidFill>
                  <a:srgbClr val="000000"/>
                </a:solidFill>
                <a:effectLst/>
              </a:rPr>
              <a:t>IBM DB2, IBM Informix, IBM Netezza, MySQL, PostgreSQL, Sybase, Teradata,</a:t>
            </a:r>
            <a:br>
              <a:rPr lang="en-US" sz="1800" b="0" i="0">
                <a:solidFill>
                  <a:srgbClr val="000000"/>
                </a:solidFill>
                <a:effectLst/>
              </a:rPr>
            </a:br>
            <a:r>
              <a:rPr lang="en-US" sz="1800" b="0" i="0">
                <a:solidFill>
                  <a:srgbClr val="000000"/>
                </a:solidFill>
                <a:effectLst/>
              </a:rPr>
              <a:t>SAP, Impala, Google BigQuery, Vertica, Snowflake, Essbase, and AtScale.</a:t>
            </a:r>
            <a:endParaRPr lang="en-US" sz="1800" b="0" i="0">
              <a:solidFill>
                <a:srgbClr val="000000"/>
              </a:solidFill>
              <a:effectLst/>
            </a:endParaRPr>
          </a:p>
          <a:p>
            <a:r>
              <a:rPr lang="en-US" sz="1800" b="1" i="0">
                <a:solidFill>
                  <a:srgbClr val="000000"/>
                </a:solidFill>
                <a:effectLst/>
              </a:rPr>
              <a:t>Power Platform</a:t>
            </a:r>
            <a:r>
              <a:rPr lang="en-US" sz="1800" b="0" i="0">
                <a:solidFill>
                  <a:srgbClr val="000000"/>
                </a:solidFill>
                <a:effectLst/>
              </a:rPr>
              <a:t>: </a:t>
            </a:r>
            <a:r>
              <a:rPr lang="en-US" sz="1800" b="1" i="0">
                <a:solidFill>
                  <a:srgbClr val="000000"/>
                </a:solidFill>
                <a:effectLst/>
              </a:rPr>
              <a:t>Power Platform </a:t>
            </a:r>
            <a:r>
              <a:rPr lang="en-US" sz="1800" b="0" i="0">
                <a:solidFill>
                  <a:srgbClr val="000000"/>
                </a:solidFill>
                <a:effectLst/>
              </a:rPr>
              <a:t>includes Power BI datasets and dataflows,</a:t>
            </a:r>
            <a:br>
              <a:rPr lang="en-US" sz="1800" b="0" i="0">
                <a:solidFill>
                  <a:srgbClr val="000000"/>
                </a:solidFill>
                <a:effectLst/>
              </a:rPr>
            </a:br>
            <a:r>
              <a:rPr lang="en-US" sz="1800" b="0" i="0">
                <a:solidFill>
                  <a:srgbClr val="000000"/>
                </a:solidFill>
                <a:effectLst/>
              </a:rPr>
              <a:t>as well as Dataverse.</a:t>
            </a:r>
            <a:endParaRPr lang="en-US" sz="1800" b="0" i="0">
              <a:solidFill>
                <a:srgbClr val="000000"/>
              </a:solidFill>
              <a:effectLst/>
            </a:endParaRPr>
          </a:p>
          <a:p>
            <a:r>
              <a:rPr lang="en-US" sz="1800" b="1" i="0">
                <a:solidFill>
                  <a:srgbClr val="000000"/>
                </a:solidFill>
                <a:effectLst/>
              </a:rPr>
              <a:t>Azure</a:t>
            </a:r>
            <a:r>
              <a:rPr lang="en-US" sz="1800" b="0" i="0">
                <a:solidFill>
                  <a:srgbClr val="000000"/>
                </a:solidFill>
                <a:effectLst/>
              </a:rPr>
              <a:t>: </a:t>
            </a:r>
            <a:r>
              <a:rPr lang="en-US" sz="1800" b="1" i="0">
                <a:solidFill>
                  <a:srgbClr val="000000"/>
                </a:solidFill>
                <a:effectLst/>
              </a:rPr>
              <a:t>Azure </a:t>
            </a:r>
            <a:r>
              <a:rPr lang="en-US" sz="1800" b="0" i="0">
                <a:solidFill>
                  <a:srgbClr val="000000"/>
                </a:solidFill>
                <a:effectLst/>
              </a:rPr>
              <a:t>lists many different services, such as Azure SQL Database, Azure</a:t>
            </a:r>
            <a:br>
              <a:rPr lang="en-US" sz="1800" b="0" i="0">
                <a:solidFill>
                  <a:srgbClr val="000000"/>
                </a:solidFill>
                <a:effectLst/>
              </a:rPr>
            </a:br>
            <a:r>
              <a:rPr lang="en-US" sz="1800" b="0" i="0">
                <a:solidFill>
                  <a:srgbClr val="000000"/>
                </a:solidFill>
                <a:effectLst/>
              </a:rPr>
              <a:t>Synapse Analytics, Azure Analysis Services, Azure Blob Storage, Azure Table</a:t>
            </a:r>
            <a:br>
              <a:rPr lang="en-US" sz="1800" b="0" i="0">
                <a:solidFill>
                  <a:srgbClr val="000000"/>
                </a:solidFill>
                <a:effectLst/>
              </a:rPr>
            </a:br>
            <a:r>
              <a:rPr lang="en-US" sz="1800" b="0" i="0">
                <a:solidFill>
                  <a:srgbClr val="000000"/>
                </a:solidFill>
                <a:effectLst/>
              </a:rPr>
              <a:t>Storage, Azure Cosmos DB, Azure Data Lake Storage, Azure HDInsights (HDFS),</a:t>
            </a:r>
            <a:br>
              <a:rPr lang="en-US" sz="1800" b="0" i="0">
                <a:solidFill>
                  <a:srgbClr val="000000"/>
                </a:solidFill>
                <a:effectLst/>
              </a:rPr>
            </a:br>
            <a:r>
              <a:rPr lang="en-US" sz="1800" b="0" i="0">
                <a:solidFill>
                  <a:srgbClr val="000000"/>
                </a:solidFill>
                <a:effectLst/>
              </a:rPr>
              <a:t>Azure HDInsights Spark, Azure Data Explorer (Kusto), Azure Databricks, and</a:t>
            </a:r>
            <a:br>
              <a:rPr lang="en-US" sz="1800" b="0" i="0">
                <a:solidFill>
                  <a:srgbClr val="000000"/>
                </a:solidFill>
                <a:effectLst/>
              </a:rPr>
            </a:br>
            <a:r>
              <a:rPr lang="en-US" sz="1800" b="0" i="0">
                <a:solidFill>
                  <a:srgbClr val="000000"/>
                </a:solidFill>
                <a:effectLst/>
              </a:rPr>
              <a:t>Azure Cost Management.</a:t>
            </a:r>
            <a:endParaRPr lang="en-US" sz="1800" b="0" i="0">
              <a:solidFill>
                <a:srgbClr val="000000"/>
              </a:solidFill>
              <a:effectLst/>
            </a:endParaRPr>
          </a:p>
          <a:p>
            <a:r>
              <a:rPr lang="en-US" sz="1800" b="1" i="0">
                <a:solidFill>
                  <a:srgbClr val="000000"/>
                </a:solidFill>
                <a:effectLst/>
              </a:rPr>
              <a:t>Online Services</a:t>
            </a:r>
            <a:r>
              <a:rPr lang="en-US" sz="1800" b="0" i="0">
                <a:solidFill>
                  <a:srgbClr val="000000"/>
                </a:solidFill>
                <a:effectLst/>
              </a:rPr>
              <a:t>: There is a substantial collection of online services, including</a:t>
            </a:r>
            <a:br>
              <a:rPr lang="en-US" sz="1800" b="0" i="0">
                <a:solidFill>
                  <a:srgbClr val="000000"/>
                </a:solidFill>
                <a:effectLst/>
              </a:rPr>
            </a:br>
            <a:r>
              <a:rPr lang="en-US" sz="1800" b="0" i="0">
                <a:solidFill>
                  <a:srgbClr val="000000"/>
                </a:solidFill>
                <a:effectLst/>
              </a:rPr>
              <a:t>Microsoft technologies such as SharePoint Online, Exchange Online, Dynamics</a:t>
            </a:r>
            <a:br>
              <a:rPr lang="en-US" sz="1800" b="0" i="0">
                <a:solidFill>
                  <a:srgbClr val="000000"/>
                </a:solidFill>
                <a:effectLst/>
              </a:rPr>
            </a:br>
            <a:r>
              <a:rPr lang="en-US" sz="1800" b="0" i="0">
                <a:solidFill>
                  <a:srgbClr val="000000"/>
                </a:solidFill>
                <a:effectLst/>
              </a:rPr>
              <a:t>365, Common Data Service, DevOps, and GitHub, as well as third parties such</a:t>
            </a:r>
            <a:br>
              <a:rPr lang="en-US" sz="1800" b="0" i="0">
                <a:solidFill>
                  <a:srgbClr val="000000"/>
                </a:solidFill>
                <a:effectLst/>
              </a:rPr>
            </a:br>
            <a:r>
              <a:rPr lang="en-US" sz="1800" b="0" i="0">
                <a:solidFill>
                  <a:srgbClr val="000000"/>
                </a:solidFill>
                <a:effectLst/>
              </a:rPr>
              <a:t>as Salesforce, Google, Adobe, QuickBooks, Smartsheet, Twilio, Zendesk, and</a:t>
            </a:r>
            <a:br>
              <a:rPr lang="en-US" sz="1800" b="0" i="0">
                <a:solidFill>
                  <a:srgbClr val="000000"/>
                </a:solidFill>
                <a:effectLst/>
              </a:rPr>
            </a:br>
            <a:r>
              <a:rPr lang="en-US" sz="1800" b="0" i="0">
                <a:solidFill>
                  <a:srgbClr val="000000"/>
                </a:solidFill>
                <a:effectLst/>
              </a:rPr>
              <a:t>many others.</a:t>
            </a:r>
            <a:endParaRPr lang="en-US" sz="1800" b="0" i="0">
              <a:solidFill>
                <a:srgbClr val="000000"/>
              </a:solidFill>
              <a:effectLst/>
            </a:endParaRPr>
          </a:p>
          <a:p>
            <a:r>
              <a:rPr lang="en-US" sz="1800" b="1" i="0">
                <a:solidFill>
                  <a:srgbClr val="000000"/>
                </a:solidFill>
                <a:effectLst/>
              </a:rPr>
              <a:t>Other</a:t>
            </a:r>
            <a:r>
              <a:rPr lang="en-US" sz="1800" b="0" i="0">
                <a:solidFill>
                  <a:srgbClr val="000000"/>
                </a:solidFill>
                <a:effectLst/>
              </a:rPr>
              <a:t>: other connectors include Web, OData, Spark, Hadoop (HDFS), ODBC, R, Python, and OLE DB.</a:t>
            </a:r>
            <a:endParaRPr lang="en-US"/>
          </a:p>
        </p:txBody>
      </p:sp>
      <p:pic>
        <p:nvPicPr>
          <p:cNvPr id="5" name="Picture 4"/>
          <p:cNvPicPr>
            <a:picLocks noChangeAspect="1"/>
          </p:cNvPicPr>
          <p:nvPr/>
        </p:nvPicPr>
        <p:blipFill>
          <a:blip r:embed="rId1"/>
          <a:stretch>
            <a:fillRect/>
          </a:stretch>
        </p:blipFill>
        <p:spPr>
          <a:xfrm>
            <a:off x="6838950" y="1104900"/>
            <a:ext cx="5200650" cy="5753100"/>
          </a:xfrm>
          <a:prstGeom prst="rect">
            <a:avLst/>
          </a:prstGeom>
        </p:spPr>
      </p:pic>
      <p:sp>
        <p:nvSpPr>
          <p:cNvPr id="6" name="TextBox 5"/>
          <p:cNvSpPr txBox="1"/>
          <p:nvPr/>
        </p:nvSpPr>
        <p:spPr>
          <a:xfrm>
            <a:off x="-349183"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1899652" y="90021"/>
            <a:ext cx="8392696" cy="6677957"/>
          </a:xfrm>
          <a:prstGeom prst="rect">
            <a:avLst/>
          </a:prstGeom>
        </p:spPr>
      </p:pic>
      <p:sp>
        <p:nvSpPr>
          <p:cNvPr id="9" name="Rectangle: Rounded Corners 8"/>
          <p:cNvSpPr/>
          <p:nvPr/>
        </p:nvSpPr>
        <p:spPr>
          <a:xfrm>
            <a:off x="2146587" y="1317457"/>
            <a:ext cx="2968337"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Rounded Corners 10"/>
          <p:cNvSpPr/>
          <p:nvPr/>
        </p:nvSpPr>
        <p:spPr>
          <a:xfrm>
            <a:off x="7610475" y="6090983"/>
            <a:ext cx="771525"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3439795" y="1996689"/>
            <a:ext cx="182753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5" name="TextBox 14"/>
          <p:cNvSpPr txBox="1"/>
          <p:nvPr/>
        </p:nvSpPr>
        <p:spPr>
          <a:xfrm>
            <a:off x="7082472" y="5623653"/>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766427" cy="1325563"/>
          </a:xfrm>
        </p:spPr>
        <p:txBody>
          <a:bodyPr>
            <a:normAutofit fontScale="90000"/>
          </a:bodyPr>
          <a:lstStyle/>
          <a:p>
            <a:r>
              <a:rPr lang="en-US"/>
              <a:t>Getting additional data</a:t>
            </a:r>
            <a:endParaRPr lang="en-US"/>
          </a:p>
        </p:txBody>
      </p:sp>
      <p:pic>
        <p:nvPicPr>
          <p:cNvPr id="5" name="Picture 4"/>
          <p:cNvPicPr>
            <a:picLocks noChangeAspect="1"/>
          </p:cNvPicPr>
          <p:nvPr/>
        </p:nvPicPr>
        <p:blipFill>
          <a:blip r:embed="rId1"/>
          <a:stretch>
            <a:fillRect/>
          </a:stretch>
        </p:blipFill>
        <p:spPr>
          <a:xfrm>
            <a:off x="3604627" y="90021"/>
            <a:ext cx="8392696" cy="6677957"/>
          </a:xfrm>
          <a:prstGeom prst="rect">
            <a:avLst/>
          </a:prstGeom>
        </p:spPr>
      </p:pic>
      <p:sp>
        <p:nvSpPr>
          <p:cNvPr id="7" name="Rectangle: Rounded Corners 6"/>
          <p:cNvSpPr/>
          <p:nvPr/>
        </p:nvSpPr>
        <p:spPr>
          <a:xfrm>
            <a:off x="3822987" y="1317457"/>
            <a:ext cx="2968337" cy="76851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5116195" y="2085975"/>
            <a:ext cx="182753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1" name="Rectangle: Rounded Corners 10"/>
          <p:cNvSpPr/>
          <p:nvPr/>
        </p:nvSpPr>
        <p:spPr>
          <a:xfrm>
            <a:off x="9296400" y="6090983"/>
            <a:ext cx="771525"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8768397" y="5623653"/>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961104" cy="1325563"/>
          </a:xfrm>
        </p:spPr>
        <p:txBody>
          <a:bodyPr>
            <a:normAutofit fontScale="90000"/>
          </a:bodyPr>
          <a:lstStyle/>
          <a:p>
            <a:r>
              <a:rPr lang="en-US"/>
              <a:t>Getting additional data</a:t>
            </a:r>
            <a:endParaRPr lang="en-US"/>
          </a:p>
        </p:txBody>
      </p:sp>
      <p:pic>
        <p:nvPicPr>
          <p:cNvPr id="5" name="Picture 4"/>
          <p:cNvPicPr>
            <a:picLocks noChangeAspect="1"/>
          </p:cNvPicPr>
          <p:nvPr/>
        </p:nvPicPr>
        <p:blipFill>
          <a:blip r:embed="rId1"/>
          <a:stretch>
            <a:fillRect/>
          </a:stretch>
        </p:blipFill>
        <p:spPr>
          <a:xfrm>
            <a:off x="3799304" y="90021"/>
            <a:ext cx="8392696" cy="6677957"/>
          </a:xfrm>
          <a:prstGeom prst="rect">
            <a:avLst/>
          </a:prstGeom>
        </p:spPr>
      </p:pic>
      <p:sp>
        <p:nvSpPr>
          <p:cNvPr id="7" name="Rectangle: Rounded Corners 6"/>
          <p:cNvSpPr/>
          <p:nvPr/>
        </p:nvSpPr>
        <p:spPr>
          <a:xfrm>
            <a:off x="4051587" y="1317457"/>
            <a:ext cx="2968337" cy="76851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5344795" y="2085975"/>
            <a:ext cx="182753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1" name="Rectangle: Rounded Corners 10"/>
          <p:cNvSpPr/>
          <p:nvPr/>
        </p:nvSpPr>
        <p:spPr>
          <a:xfrm>
            <a:off x="9515475" y="6090983"/>
            <a:ext cx="771525"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8987472" y="5623653"/>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Transforming data</a:t>
            </a:r>
            <a:endParaRPr lang="en-US"/>
          </a:p>
        </p:txBody>
      </p:sp>
      <p:sp>
        <p:nvSpPr>
          <p:cNvPr id="3" name="Content Placeholder 2"/>
          <p:cNvSpPr>
            <a:spLocks noGrp="1"/>
          </p:cNvSpPr>
          <p:nvPr>
            <p:ph idx="1"/>
          </p:nvPr>
        </p:nvSpPr>
        <p:spPr>
          <a:xfrm>
            <a:off x="838200" y="1825625"/>
            <a:ext cx="2524760" cy="4351338"/>
          </a:xfrm>
        </p:spPr>
        <p:txBody>
          <a:bodyPr/>
          <a:lstStyle/>
          <a:p>
            <a:r>
              <a:rPr lang="en-US" sz="1800" b="1" i="0">
                <a:solidFill>
                  <a:srgbClr val="000000"/>
                </a:solidFill>
                <a:effectLst/>
              </a:rPr>
              <a:t>Power Query Editor </a:t>
            </a:r>
            <a:r>
              <a:rPr lang="en-US" sz="1800" b="0" i="0">
                <a:solidFill>
                  <a:srgbClr val="000000"/>
                </a:solidFill>
                <a:effectLst/>
              </a:rPr>
              <a:t>can be launched from the </a:t>
            </a:r>
            <a:r>
              <a:rPr lang="en-US" sz="1800" b="1" i="0">
                <a:solidFill>
                  <a:srgbClr val="000000"/>
                </a:solidFill>
                <a:effectLst/>
              </a:rPr>
              <a:t>Home </a:t>
            </a:r>
            <a:r>
              <a:rPr lang="en-US" sz="1800" b="0" i="0">
                <a:solidFill>
                  <a:srgbClr val="000000"/>
                </a:solidFill>
                <a:effectLst/>
              </a:rPr>
              <a:t>tab by choosing </a:t>
            </a:r>
            <a:r>
              <a:rPr lang="en-US" sz="1800" b="1" i="0">
                <a:solidFill>
                  <a:srgbClr val="000000"/>
                </a:solidFill>
                <a:effectLst/>
              </a:rPr>
              <a:t>Transform data </a:t>
            </a:r>
            <a:r>
              <a:rPr lang="en-US" sz="1800" b="0" i="0">
                <a:solidFill>
                  <a:srgbClr val="000000"/>
                </a:solidFill>
                <a:effectLst/>
              </a:rPr>
              <a:t>in the </a:t>
            </a:r>
            <a:r>
              <a:rPr lang="en-US" sz="1800" b="1" i="0">
                <a:solidFill>
                  <a:srgbClr val="000000"/>
                </a:solidFill>
                <a:effectLst/>
              </a:rPr>
              <a:t>Queries</a:t>
            </a:r>
            <a:br>
              <a:rPr lang="en-US" sz="1800" b="1" i="0">
                <a:solidFill>
                  <a:srgbClr val="000000"/>
                </a:solidFill>
                <a:effectLst/>
              </a:rPr>
            </a:br>
            <a:r>
              <a:rPr lang="en-US" sz="1800" b="0" i="0">
                <a:solidFill>
                  <a:srgbClr val="000000"/>
                </a:solidFill>
                <a:effectLst/>
              </a:rPr>
              <a:t>section of the Ribbon. Once launched, the following screen will be displayed:</a:t>
            </a:r>
            <a:endParaRPr lang="en-US"/>
          </a:p>
        </p:txBody>
      </p:sp>
      <p:pic>
        <p:nvPicPr>
          <p:cNvPr id="5" name="Picture 4"/>
          <p:cNvPicPr>
            <a:picLocks noChangeAspect="1"/>
          </p:cNvPicPr>
          <p:nvPr/>
        </p:nvPicPr>
        <p:blipFill>
          <a:blip r:embed="rId1"/>
          <a:stretch>
            <a:fillRect/>
          </a:stretch>
        </p:blipFill>
        <p:spPr>
          <a:xfrm>
            <a:off x="3596322" y="1534768"/>
            <a:ext cx="8372475" cy="50660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Visualization</a:t>
            </a:r>
            <a:endParaRPr lang="en-US"/>
          </a:p>
        </p:txBody>
      </p:sp>
      <p:sp>
        <p:nvSpPr>
          <p:cNvPr id="3" name="Content Placeholder 2"/>
          <p:cNvSpPr>
            <a:spLocks noGrp="1"/>
          </p:cNvSpPr>
          <p:nvPr>
            <p:ph idx="1"/>
          </p:nvPr>
        </p:nvSpPr>
        <p:spPr/>
        <p:txBody>
          <a:bodyPr>
            <a:normAutofit/>
          </a:bodyPr>
          <a:lstStyle/>
          <a:p>
            <a:r>
              <a:rPr lang="en-US" sz="2400" b="0" i="0" dirty="0">
                <a:solidFill>
                  <a:srgbClr val="FF0000"/>
                </a:solidFill>
                <a:effectLst/>
              </a:rPr>
              <a:t>Humans are visually oriented </a:t>
            </a:r>
            <a:r>
              <a:rPr lang="en-US" sz="2400" b="0" i="0" dirty="0">
                <a:solidFill>
                  <a:srgbClr val="000000"/>
                </a:solidFill>
                <a:effectLst/>
              </a:rPr>
              <a:t>and thus it is advantageous to view the results of the analysis in the form of charts, reports, and dashboards.</a:t>
            </a:r>
            <a:endParaRPr lang="en-US" sz="2400" b="0" i="0" dirty="0">
              <a:solidFill>
                <a:srgbClr val="000000"/>
              </a:solidFill>
              <a:effectLst/>
            </a:endParaRPr>
          </a:p>
          <a:p>
            <a:r>
              <a:rPr lang="en-US" sz="2400" b="0" i="0" dirty="0">
                <a:solidFill>
                  <a:srgbClr val="000000"/>
                </a:solidFill>
                <a:effectLst/>
              </a:rPr>
              <a:t>In the same way that </a:t>
            </a:r>
            <a:r>
              <a:rPr lang="en-US" sz="2400" b="0" i="0" dirty="0">
                <a:solidFill>
                  <a:srgbClr val="FF0000"/>
                </a:solidFill>
                <a:effectLst/>
              </a:rPr>
              <a:t>a picture is worth a thousand words</a:t>
            </a:r>
            <a:r>
              <a:rPr lang="en-US" sz="2400" b="0" i="0" dirty="0">
                <a:solidFill>
                  <a:srgbClr val="000000"/>
                </a:solidFill>
                <a:effectLst/>
              </a:rPr>
              <a:t>, visualizations allow thousands, millions, or even trillions of individual data points to be presented in a concise manner that is easily consumed and understandable.</a:t>
            </a:r>
            <a:endParaRPr lang="en-US" sz="2400" b="0" i="0" dirty="0">
              <a:solidFill>
                <a:srgbClr val="000000"/>
              </a:solidFill>
              <a:effectLst/>
            </a:endParaRPr>
          </a:p>
          <a:p>
            <a:r>
              <a:rPr lang="en-US" sz="2400" b="0" i="0" dirty="0">
                <a:solidFill>
                  <a:srgbClr val="000000"/>
                </a:solidFill>
                <a:effectLst/>
              </a:rPr>
              <a:t>Visualization allows the analyst or report author to </a:t>
            </a:r>
            <a:r>
              <a:rPr lang="en-US" sz="2400" b="0" i="0" dirty="0">
                <a:solidFill>
                  <a:srgbClr val="FF0000"/>
                </a:solidFill>
                <a:effectLst/>
              </a:rPr>
              <a:t>let the data tell a story</a:t>
            </a:r>
            <a:r>
              <a:rPr lang="en-US" sz="2400" b="0" i="0" dirty="0">
                <a:solidFill>
                  <a:srgbClr val="000000"/>
                </a:solidFill>
                <a:effectLst/>
              </a:rPr>
              <a:t>. This story answers the questions that are originally posed by the business and thus delivers the insights that allow organizations to </a:t>
            </a:r>
            <a:r>
              <a:rPr lang="en-US" sz="2400" b="0" i="0" dirty="0">
                <a:solidFill>
                  <a:srgbClr val="FF0000"/>
                </a:solidFill>
                <a:effectLst/>
              </a:rPr>
              <a:t>make better decisions</a:t>
            </a:r>
            <a:r>
              <a:rPr lang="en-US" sz="2400" b="0" i="0" dirty="0">
                <a:solidFill>
                  <a:srgbClr val="000000"/>
                </a:solidFill>
                <a:effectLst/>
              </a:rPr>
              <a:t>.</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Formula bar</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The </a:t>
            </a:r>
            <a:r>
              <a:rPr lang="en-US" sz="2400" b="1" i="0" dirty="0">
                <a:solidFill>
                  <a:srgbClr val="000000"/>
                </a:solidFill>
                <a:effectLst/>
              </a:rPr>
              <a:t>Formula bar </a:t>
            </a:r>
            <a:r>
              <a:rPr lang="en-US" sz="2400" b="0" i="0" dirty="0">
                <a:solidFill>
                  <a:srgbClr val="000000"/>
                </a:solidFill>
                <a:effectLst/>
              </a:rPr>
              <a:t>allows the user to view, enter, and modify the Power Query (</a:t>
            </a:r>
            <a:r>
              <a:rPr lang="en-US" sz="2400" b="1" i="0" dirty="0">
                <a:solidFill>
                  <a:srgbClr val="000000"/>
                </a:solidFill>
                <a:effectLst/>
              </a:rPr>
              <a:t>M</a:t>
            </a:r>
            <a:r>
              <a:rPr lang="en-US" sz="2400" b="0" i="0" dirty="0">
                <a:solidFill>
                  <a:srgbClr val="000000"/>
                </a:solidFill>
                <a:effectLst/>
              </a:rPr>
              <a:t>) code. The Power Query formula language, commonly called M, is a functional programming language comprised of functions, operators, and values. M is the underlying data connection and transformation technology for Microsoft Power Automate, PowerApps, Power BI Desktop, and Power Query in Excel.</a:t>
            </a:r>
            <a:endParaRPr lang="en-US" sz="2400" b="0" i="0" dirty="0">
              <a:solidFill>
                <a:srgbClr val="000000"/>
              </a:solidFill>
              <a:effectLst/>
            </a:endParaRPr>
          </a:p>
          <a:p>
            <a:r>
              <a:rPr lang="en-US" sz="2400" b="0" i="0" dirty="0">
                <a:solidFill>
                  <a:srgbClr val="000000"/>
                </a:solidFill>
                <a:effectLst/>
              </a:rPr>
              <a:t>M is the language behind queries in Power BI. As you are building a query in </a:t>
            </a:r>
            <a:r>
              <a:rPr lang="en-US" sz="2400" b="1" i="0" dirty="0">
                <a:solidFill>
                  <a:srgbClr val="000000"/>
                </a:solidFill>
                <a:effectLst/>
              </a:rPr>
              <a:t>Power Query Editor</a:t>
            </a:r>
            <a:r>
              <a:rPr lang="en-US" sz="2400" b="0" i="0" dirty="0">
                <a:solidFill>
                  <a:srgbClr val="000000"/>
                </a:solidFill>
                <a:effectLst/>
              </a:rPr>
              <a:t>, behind the scenes, this is building an M script that executes to connect to, transform, and import your data. In reality, each of the applied steps in a query is a line of Power Query M language code. You do not need to worry about that just yet, but we will explore this in the </a:t>
            </a:r>
            <a:r>
              <a:rPr lang="en-US" sz="2400" b="0" i="1" dirty="0">
                <a:solidFill>
                  <a:srgbClr val="000000"/>
                </a:solidFill>
                <a:effectLst/>
              </a:rPr>
              <a:t>Merging, copying, and appending queries </a:t>
            </a:r>
            <a:r>
              <a:rPr lang="en-US" sz="2400" b="0" i="0" dirty="0">
                <a:solidFill>
                  <a:srgbClr val="000000"/>
                </a:solidFill>
                <a:effectLst/>
              </a:rPr>
              <a:t>section.</a:t>
            </a:r>
            <a:endParaRPr lang="en-US" sz="3600" dirty="0"/>
          </a:p>
        </p:txBody>
      </p:sp>
      <p:sp>
        <p:nvSpPr>
          <p:cNvPr id="5" name="TextBox 4"/>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Transforming budget and forecast data</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0500"/>
            <a:ext cx="12192000" cy="6477000"/>
          </a:xfrm>
          <a:prstGeom prst="rect">
            <a:avLst/>
          </a:prstGeom>
        </p:spPr>
      </p:pic>
      <p:sp>
        <p:nvSpPr>
          <p:cNvPr id="6" name="Rectangle: Rounded Corners 5"/>
          <p:cNvSpPr/>
          <p:nvPr/>
        </p:nvSpPr>
        <p:spPr>
          <a:xfrm>
            <a:off x="0" y="1503680"/>
            <a:ext cx="143256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p:nvSpPr>
        <p:spPr>
          <a:xfrm>
            <a:off x="1463040" y="3042920"/>
            <a:ext cx="861568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1463040" y="4609941"/>
            <a:ext cx="861568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0078720" y="2371566"/>
            <a:ext cx="2011680" cy="9101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1554480" y="1503679"/>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67435" y="380404"/>
            <a:ext cx="1827530" cy="369332"/>
          </a:xfrm>
          <a:prstGeom prst="rect">
            <a:avLst/>
          </a:prstGeom>
          <a:noFill/>
        </p:spPr>
        <p:txBody>
          <a:bodyPr wrap="square" rtlCol="0">
            <a:spAutoFit/>
          </a:bodyPr>
          <a:lstStyle/>
          <a:p>
            <a:pPr algn="ctr"/>
            <a:r>
              <a:rPr lang="en-US" b="1">
                <a:solidFill>
                  <a:srgbClr val="FF0000"/>
                </a:solidFill>
              </a:rPr>
              <a:t>Text (ABC)</a:t>
            </a:r>
            <a:endParaRPr lang="en-US" b="1">
              <a:solidFill>
                <a:srgbClr val="FF0000"/>
              </a:solidFill>
            </a:endParaRPr>
          </a:p>
        </p:txBody>
      </p:sp>
      <p:cxnSp>
        <p:nvCxnSpPr>
          <p:cNvPr id="18" name="Straight Arrow Connector 17"/>
          <p:cNvCxnSpPr>
            <a:stCxn id="16" idx="2"/>
            <a:endCxn id="14" idx="0"/>
          </p:cNvCxnSpPr>
          <p:nvPr/>
        </p:nvCxnSpPr>
        <p:spPr>
          <a:xfrm>
            <a:off x="1981200" y="749736"/>
            <a:ext cx="0" cy="753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2925127" y="1518958"/>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438082" y="395683"/>
            <a:ext cx="1827530" cy="646331"/>
          </a:xfrm>
          <a:prstGeom prst="rect">
            <a:avLst/>
          </a:prstGeom>
          <a:noFill/>
        </p:spPr>
        <p:txBody>
          <a:bodyPr wrap="square" rtlCol="0">
            <a:spAutoFit/>
          </a:bodyPr>
          <a:lstStyle/>
          <a:p>
            <a:pPr algn="ctr"/>
            <a:r>
              <a:rPr lang="en-US" b="1">
                <a:solidFill>
                  <a:srgbClr val="FF0000"/>
                </a:solidFill>
              </a:rPr>
              <a:t>Whole number (123)</a:t>
            </a:r>
            <a:endParaRPr lang="en-US" b="1">
              <a:solidFill>
                <a:srgbClr val="FF0000"/>
              </a:solidFill>
            </a:endParaRPr>
          </a:p>
        </p:txBody>
      </p:sp>
      <p:cxnSp>
        <p:nvCxnSpPr>
          <p:cNvPr id="24" name="Straight Arrow Connector 23"/>
          <p:cNvCxnSpPr>
            <a:stCxn id="22" idx="2"/>
            <a:endCxn id="20" idx="0"/>
          </p:cNvCxnSpPr>
          <p:nvPr/>
        </p:nvCxnSpPr>
        <p:spPr>
          <a:xfrm>
            <a:off x="3351847" y="1042014"/>
            <a:ext cx="0" cy="476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p:cNvSpPr/>
          <p:nvPr/>
        </p:nvSpPr>
        <p:spPr>
          <a:xfrm>
            <a:off x="5495131" y="1488399"/>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008086" y="365124"/>
            <a:ext cx="1827530" cy="369332"/>
          </a:xfrm>
          <a:prstGeom prst="rect">
            <a:avLst/>
          </a:prstGeom>
          <a:noFill/>
        </p:spPr>
        <p:txBody>
          <a:bodyPr wrap="square" rtlCol="0">
            <a:spAutoFit/>
          </a:bodyPr>
          <a:lstStyle/>
          <a:p>
            <a:pPr algn="ctr"/>
            <a:r>
              <a:rPr lang="en-US" b="1">
                <a:solidFill>
                  <a:srgbClr val="FF0000"/>
                </a:solidFill>
              </a:rPr>
              <a:t>Decimal (1.2)</a:t>
            </a:r>
            <a:endParaRPr lang="en-US" b="1">
              <a:solidFill>
                <a:srgbClr val="FF0000"/>
              </a:solidFill>
            </a:endParaRPr>
          </a:p>
        </p:txBody>
      </p:sp>
      <p:cxnSp>
        <p:nvCxnSpPr>
          <p:cNvPr id="36" name="Straight Arrow Connector 35"/>
          <p:cNvCxnSpPr>
            <a:stCxn id="34" idx="2"/>
            <a:endCxn id="32" idx="0"/>
          </p:cNvCxnSpPr>
          <p:nvPr/>
        </p:nvCxnSpPr>
        <p:spPr>
          <a:xfrm>
            <a:off x="5921851" y="734456"/>
            <a:ext cx="0" cy="753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p:cNvSpPr/>
          <p:nvPr/>
        </p:nvSpPr>
        <p:spPr>
          <a:xfrm>
            <a:off x="4214972" y="1514512"/>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727927" y="391237"/>
            <a:ext cx="1827530" cy="923330"/>
          </a:xfrm>
          <a:prstGeom prst="rect">
            <a:avLst/>
          </a:prstGeom>
          <a:noFill/>
        </p:spPr>
        <p:txBody>
          <a:bodyPr wrap="square" rtlCol="0">
            <a:spAutoFit/>
          </a:bodyPr>
          <a:lstStyle/>
          <a:p>
            <a:pPr algn="ctr"/>
            <a:r>
              <a:rPr lang="en-US" b="1">
                <a:solidFill>
                  <a:srgbClr val="FF0000"/>
                </a:solidFill>
              </a:rPr>
              <a:t>Text</a:t>
            </a:r>
            <a:endParaRPr lang="en-US" b="1">
              <a:solidFill>
                <a:srgbClr val="FF0000"/>
              </a:solidFill>
            </a:endParaRPr>
          </a:p>
          <a:p>
            <a:pPr algn="ctr"/>
            <a:r>
              <a:rPr lang="en-US" b="1">
                <a:solidFill>
                  <a:srgbClr val="FF0000"/>
                </a:solidFill>
              </a:rPr>
              <a:t>or number (ABC123)</a:t>
            </a:r>
            <a:endParaRPr lang="en-US" b="1">
              <a:solidFill>
                <a:srgbClr val="FF0000"/>
              </a:solidFill>
            </a:endParaRPr>
          </a:p>
        </p:txBody>
      </p:sp>
      <p:cxnSp>
        <p:nvCxnSpPr>
          <p:cNvPr id="42" name="Straight Arrow Connector 41"/>
          <p:cNvCxnSpPr>
            <a:stCxn id="40" idx="2"/>
            <a:endCxn id="38" idx="0"/>
          </p:cNvCxnSpPr>
          <p:nvPr/>
        </p:nvCxnSpPr>
        <p:spPr>
          <a:xfrm>
            <a:off x="4641692" y="1314567"/>
            <a:ext cx="0" cy="1999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1000"/>
                                        <p:tgtEl>
                                          <p:spTgt spid="34"/>
                                        </p:tgtEl>
                                      </p:cBhvr>
                                    </p:animEffect>
                                    <p:anim calcmode="lin" valueType="num">
                                      <p:cBhvr>
                                        <p:cTn id="69" dur="1000" fill="hold"/>
                                        <p:tgtEl>
                                          <p:spTgt spid="34"/>
                                        </p:tgtEl>
                                        <p:attrNameLst>
                                          <p:attrName>ppt_x</p:attrName>
                                        </p:attrNameLst>
                                      </p:cBhvr>
                                      <p:tavLst>
                                        <p:tav tm="0">
                                          <p:val>
                                            <p:strVal val="#ppt_x"/>
                                          </p:val>
                                        </p:tav>
                                        <p:tav tm="100000">
                                          <p:val>
                                            <p:strVal val="#ppt_x"/>
                                          </p:val>
                                        </p:tav>
                                      </p:tavLst>
                                    </p:anim>
                                    <p:anim calcmode="lin" valueType="num">
                                      <p:cBhvr>
                                        <p:cTn id="70" dur="1000" fill="hold"/>
                                        <p:tgtEl>
                                          <p:spTgt spid="34"/>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1000"/>
                                        <p:tgtEl>
                                          <p:spTgt spid="38"/>
                                        </p:tgtEl>
                                      </p:cBhvr>
                                    </p:animEffect>
                                    <p:anim calcmode="lin" valueType="num">
                                      <p:cBhvr>
                                        <p:cTn id="79" dur="1000" fill="hold"/>
                                        <p:tgtEl>
                                          <p:spTgt spid="38"/>
                                        </p:tgtEl>
                                        <p:attrNameLst>
                                          <p:attrName>ppt_x</p:attrName>
                                        </p:attrNameLst>
                                      </p:cBhvr>
                                      <p:tavLst>
                                        <p:tav tm="0">
                                          <p:val>
                                            <p:strVal val="#ppt_x"/>
                                          </p:val>
                                        </p:tav>
                                        <p:tav tm="100000">
                                          <p:val>
                                            <p:strVal val="#ppt_x"/>
                                          </p:val>
                                        </p:tav>
                                      </p:tavLst>
                                    </p:anim>
                                    <p:anim calcmode="lin" valueType="num">
                                      <p:cBhvr>
                                        <p:cTn id="80" dur="1000" fill="hold"/>
                                        <p:tgtEl>
                                          <p:spTgt spid="3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1000"/>
                                        <p:tgtEl>
                                          <p:spTgt spid="40"/>
                                        </p:tgtEl>
                                      </p:cBhvr>
                                    </p:animEffect>
                                    <p:anim calcmode="lin" valueType="num">
                                      <p:cBhvr>
                                        <p:cTn id="84" dur="1000" fill="hold"/>
                                        <p:tgtEl>
                                          <p:spTgt spid="40"/>
                                        </p:tgtEl>
                                        <p:attrNameLst>
                                          <p:attrName>ppt_x</p:attrName>
                                        </p:attrNameLst>
                                      </p:cBhvr>
                                      <p:tavLst>
                                        <p:tav tm="0">
                                          <p:val>
                                            <p:strVal val="#ppt_x"/>
                                          </p:val>
                                        </p:tav>
                                        <p:tav tm="100000">
                                          <p:val>
                                            <p:strVal val="#ppt_x"/>
                                          </p:val>
                                        </p:tav>
                                      </p:tavLst>
                                    </p:anim>
                                    <p:anim calcmode="lin" valueType="num">
                                      <p:cBhvr>
                                        <p:cTn id="85" dur="1000" fill="hold"/>
                                        <p:tgtEl>
                                          <p:spTgt spid="4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anim calcmode="lin" valueType="num">
                                      <p:cBhvr>
                                        <p:cTn id="89" dur="1000" fill="hold"/>
                                        <p:tgtEl>
                                          <p:spTgt spid="42"/>
                                        </p:tgtEl>
                                        <p:attrNameLst>
                                          <p:attrName>ppt_x</p:attrName>
                                        </p:attrNameLst>
                                      </p:cBhvr>
                                      <p:tavLst>
                                        <p:tav tm="0">
                                          <p:val>
                                            <p:strVal val="#ppt_x"/>
                                          </p:val>
                                        </p:tav>
                                        <p:tav tm="100000">
                                          <p:val>
                                            <p:strVal val="#ppt_x"/>
                                          </p:val>
                                        </p:tav>
                                      </p:tavLst>
                                    </p:anim>
                                    <p:anim calcmode="lin" valueType="num">
                                      <p:cBhvr>
                                        <p:cTn id="9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6" grpId="0"/>
      <p:bldP spid="20" grpId="0" animBg="1"/>
      <p:bldP spid="22" grpId="0"/>
      <p:bldP spid="32" grpId="0" animBg="1"/>
      <p:bldP spid="34" grpId="0"/>
      <p:bldP spid="38" grpId="0" animBg="1"/>
      <p:bldP spid="4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Cleaning up extraneous bottom rows</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338580"/>
            <a:ext cx="12192000" cy="3416300"/>
          </a:xfrm>
          <a:prstGeom prst="rect">
            <a:avLst/>
          </a:prstGeom>
        </p:spPr>
      </p:pic>
      <p:sp>
        <p:nvSpPr>
          <p:cNvPr id="11" name="Rectangle: Rounded Corners 10"/>
          <p:cNvSpPr/>
          <p:nvPr/>
        </p:nvSpPr>
        <p:spPr>
          <a:xfrm>
            <a:off x="10078720" y="3922395"/>
            <a:ext cx="2011680" cy="3454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4958080" y="2164715"/>
            <a:ext cx="2011680" cy="3454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a:stretch>
            <a:fillRect/>
          </a:stretch>
        </p:blipFill>
        <p:spPr>
          <a:xfrm>
            <a:off x="2769581" y="4754880"/>
            <a:ext cx="6652837" cy="2095682"/>
          </a:xfrm>
          <a:prstGeom prst="rect">
            <a:avLst/>
          </a:prstGeom>
        </p:spPr>
      </p:pic>
      <p:sp>
        <p:nvSpPr>
          <p:cNvPr id="17" name="Rectangle: Rounded Corners 16"/>
          <p:cNvSpPr/>
          <p:nvPr/>
        </p:nvSpPr>
        <p:spPr>
          <a:xfrm>
            <a:off x="2946400" y="5630000"/>
            <a:ext cx="2387600" cy="4558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Filtering rows</a:t>
            </a:r>
            <a:endParaRPr lang="en-US"/>
          </a:p>
        </p:txBody>
      </p:sp>
      <p:sp>
        <p:nvSpPr>
          <p:cNvPr id="3" name="Content Placeholder 2"/>
          <p:cNvSpPr>
            <a:spLocks noGrp="1"/>
          </p:cNvSpPr>
          <p:nvPr>
            <p:ph idx="1"/>
          </p:nvPr>
        </p:nvSpPr>
        <p:spPr>
          <a:xfrm>
            <a:off x="838200" y="1825625"/>
            <a:ext cx="4809264" cy="4351338"/>
          </a:xfrm>
        </p:spPr>
        <p:txBody>
          <a:bodyPr/>
          <a:lstStyle/>
          <a:p>
            <a:r>
              <a:rPr lang="en-US" sz="1800" b="0" i="0">
                <a:solidFill>
                  <a:srgbClr val="000000"/>
                </a:solidFill>
                <a:effectLst/>
              </a:rPr>
              <a:t>Note that all of the distinct values that appear in the column are listed, including </a:t>
            </a:r>
            <a:r>
              <a:rPr lang="en-US" sz="1800" b="1" i="0">
                <a:solidFill>
                  <a:srgbClr val="000000"/>
                </a:solidFill>
                <a:effectLst/>
              </a:rPr>
              <a:t>(null)</a:t>
            </a:r>
            <a:r>
              <a:rPr lang="en-US" sz="1800" b="0" i="0">
                <a:solidFill>
                  <a:srgbClr val="000000"/>
                </a:solidFill>
                <a:effectLst/>
              </a:rPr>
              <a:t>, </a:t>
            </a:r>
            <a:r>
              <a:rPr lang="en-US" sz="1800" b="1" i="0">
                <a:solidFill>
                  <a:srgbClr val="000000"/>
                </a:solidFill>
                <a:effectLst/>
              </a:rPr>
              <a:t>Charlotte</a:t>
            </a:r>
            <a:r>
              <a:rPr lang="en-US" sz="1800" b="0" i="0">
                <a:solidFill>
                  <a:srgbClr val="000000"/>
                </a:solidFill>
                <a:effectLst/>
              </a:rPr>
              <a:t>, </a:t>
            </a:r>
            <a:r>
              <a:rPr lang="en-US" sz="1800" b="1" i="0">
                <a:solidFill>
                  <a:srgbClr val="000000"/>
                </a:solidFill>
                <a:effectLst/>
              </a:rPr>
              <a:t>Cleveland</a:t>
            </a:r>
            <a:r>
              <a:rPr lang="en-US" sz="1800" b="0" i="0">
                <a:solidFill>
                  <a:srgbClr val="000000"/>
                </a:solidFill>
                <a:effectLst/>
              </a:rPr>
              <a:t>, and </a:t>
            </a:r>
            <a:r>
              <a:rPr lang="en-US" sz="1800" b="1" i="0">
                <a:solidFill>
                  <a:srgbClr val="000000"/>
                </a:solidFill>
                <a:effectLst/>
              </a:rPr>
              <a:t>Nashville</a:t>
            </a:r>
            <a:r>
              <a:rPr lang="en-US" sz="1800" b="0" i="0">
                <a:solidFill>
                  <a:srgbClr val="000000"/>
                </a:solidFill>
                <a:effectLst/>
              </a:rPr>
              <a:t>. As datasets become larger, you may see a </a:t>
            </a:r>
            <a:r>
              <a:rPr lang="en-US" sz="1800" b="1" i="0">
                <a:solidFill>
                  <a:srgbClr val="000000"/>
                </a:solidFill>
                <a:effectLst/>
              </a:rPr>
              <a:t>List may be incomplete </a:t>
            </a:r>
            <a:r>
              <a:rPr lang="en-US" sz="1800" b="0" i="0">
                <a:solidFill>
                  <a:srgbClr val="000000"/>
                </a:solidFill>
                <a:effectLst/>
              </a:rPr>
              <a:t>warning message. This occurs because Power Query Editor samples the first 1,000 rows of data. If you see this message, you can click on the </a:t>
            </a:r>
            <a:r>
              <a:rPr lang="en-US" sz="1800" b="1" i="0">
                <a:solidFill>
                  <a:srgbClr val="000000"/>
                </a:solidFill>
                <a:effectLst/>
              </a:rPr>
              <a:t>Load more </a:t>
            </a:r>
            <a:r>
              <a:rPr lang="en-US" sz="1800" b="0" i="0">
                <a:solidFill>
                  <a:srgbClr val="000000"/>
                </a:solidFill>
                <a:effectLst/>
              </a:rPr>
              <a:t>link to have Power Query Editor analyze all the rows of data.</a:t>
            </a:r>
            <a:endParaRPr lang="en-US"/>
          </a:p>
        </p:txBody>
      </p:sp>
      <p:pic>
        <p:nvPicPr>
          <p:cNvPr id="5" name="Picture 4"/>
          <p:cNvPicPr>
            <a:picLocks noChangeAspect="1"/>
          </p:cNvPicPr>
          <p:nvPr/>
        </p:nvPicPr>
        <p:blipFill>
          <a:blip r:embed="rId1"/>
          <a:stretch>
            <a:fillRect/>
          </a:stretch>
        </p:blipFill>
        <p:spPr>
          <a:xfrm>
            <a:off x="5647464" y="147662"/>
            <a:ext cx="6412456" cy="6562675"/>
          </a:xfrm>
          <a:prstGeom prst="rect">
            <a:avLst/>
          </a:prstGeom>
        </p:spPr>
      </p:pic>
      <p:sp>
        <p:nvSpPr>
          <p:cNvPr id="7" name="Rectangle: Rounded Corners 6"/>
          <p:cNvSpPr/>
          <p:nvPr/>
        </p:nvSpPr>
        <p:spPr>
          <a:xfrm>
            <a:off x="7853680" y="1908151"/>
            <a:ext cx="2387600" cy="4558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6466092" y="4622800"/>
            <a:ext cx="2387600" cy="2946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2419"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Unpivoting data</a:t>
            </a:r>
            <a:endParaRPr lang="en-US" dirty="0"/>
          </a:p>
        </p:txBody>
      </p:sp>
      <p:pic>
        <p:nvPicPr>
          <p:cNvPr id="5" name="Picture 4"/>
          <p:cNvPicPr>
            <a:picLocks noChangeAspect="1"/>
          </p:cNvPicPr>
          <p:nvPr/>
        </p:nvPicPr>
        <p:blipFill>
          <a:blip r:embed="rId1"/>
          <a:stretch>
            <a:fillRect/>
          </a:stretch>
        </p:blipFill>
        <p:spPr>
          <a:xfrm>
            <a:off x="838199" y="1690688"/>
            <a:ext cx="5468145" cy="3262312"/>
          </a:xfrm>
          <a:prstGeom prst="rect">
            <a:avLst/>
          </a:prstGeom>
        </p:spPr>
      </p:pic>
      <p:pic>
        <p:nvPicPr>
          <p:cNvPr id="7" name="Picture 6"/>
          <p:cNvPicPr>
            <a:picLocks noChangeAspect="1"/>
          </p:cNvPicPr>
          <p:nvPr/>
        </p:nvPicPr>
        <p:blipFill>
          <a:blip r:embed="rId2"/>
          <a:stretch>
            <a:fillRect/>
          </a:stretch>
        </p:blipFill>
        <p:spPr>
          <a:xfrm>
            <a:off x="6788151" y="1690688"/>
            <a:ext cx="4565650" cy="484622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Unpivoting data</a:t>
            </a:r>
            <a:endParaRPr lang="en-US" dirty="0"/>
          </a:p>
        </p:txBody>
      </p:sp>
      <p:pic>
        <p:nvPicPr>
          <p:cNvPr id="5" name="Picture 4"/>
          <p:cNvPicPr>
            <a:picLocks noChangeAspect="1"/>
          </p:cNvPicPr>
          <p:nvPr/>
        </p:nvPicPr>
        <p:blipFill>
          <a:blip r:embed="rId1"/>
          <a:stretch>
            <a:fillRect/>
          </a:stretch>
        </p:blipFill>
        <p:spPr>
          <a:xfrm>
            <a:off x="949407" y="1690688"/>
            <a:ext cx="10293185" cy="4297376"/>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1173480" y="1388744"/>
            <a:ext cx="9936480" cy="5278755"/>
          </a:xfrm>
          <a:prstGeom prst="rect">
            <a:avLst/>
          </a:prstGeom>
        </p:spPr>
      </p:pic>
      <p:sp>
        <p:nvSpPr>
          <p:cNvPr id="2" name="Title 1"/>
          <p:cNvSpPr>
            <a:spLocks noGrp="1"/>
          </p:cNvSpPr>
          <p:nvPr>
            <p:ph type="title"/>
          </p:nvPr>
        </p:nvSpPr>
        <p:spPr/>
        <p:txBody>
          <a:bodyPr/>
          <a:lstStyle/>
          <a:p>
            <a:r>
              <a:rPr lang="en-US" dirty="0"/>
              <a:t>Unpivoting data</a:t>
            </a:r>
            <a:endParaRPr lang="en-US" dirty="0"/>
          </a:p>
        </p:txBody>
      </p:sp>
      <p:sp>
        <p:nvSpPr>
          <p:cNvPr id="7" name="Rectangle: Rounded Corners 6"/>
          <p:cNvSpPr/>
          <p:nvPr/>
        </p:nvSpPr>
        <p:spPr>
          <a:xfrm>
            <a:off x="3789680" y="1690688"/>
            <a:ext cx="894080" cy="2397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5547360" y="2535976"/>
            <a:ext cx="1188720" cy="40375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Fill</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1057939" y="1314560"/>
            <a:ext cx="10076121" cy="5352939"/>
          </a:xfrm>
          <a:prstGeom prst="rect">
            <a:avLst/>
          </a:prstGeom>
        </p:spPr>
      </p:pic>
      <p:sp>
        <p:nvSpPr>
          <p:cNvPr id="6" name="Rectangle: Rounded Corners 5"/>
          <p:cNvSpPr/>
          <p:nvPr/>
        </p:nvSpPr>
        <p:spPr>
          <a:xfrm>
            <a:off x="4464572" y="2345483"/>
            <a:ext cx="2921748" cy="41473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data types</a:t>
            </a:r>
            <a:endParaRPr lang="en-US"/>
          </a:p>
        </p:txBody>
      </p:sp>
      <p:pic>
        <p:nvPicPr>
          <p:cNvPr id="5" name="Picture 4"/>
          <p:cNvPicPr>
            <a:picLocks noChangeAspect="1"/>
          </p:cNvPicPr>
          <p:nvPr/>
        </p:nvPicPr>
        <p:blipFill>
          <a:blip r:embed="rId1"/>
          <a:stretch>
            <a:fillRect/>
          </a:stretch>
        </p:blipFill>
        <p:spPr>
          <a:xfrm>
            <a:off x="1100470" y="1359748"/>
            <a:ext cx="9991060" cy="5307751"/>
          </a:xfrm>
          <a:prstGeom prst="rect">
            <a:avLst/>
          </a:prstGeom>
        </p:spPr>
      </p:pic>
      <p:sp>
        <p:nvSpPr>
          <p:cNvPr id="6" name="Rectangle: Rounded Corners 5"/>
          <p:cNvSpPr/>
          <p:nvPr/>
        </p:nvSpPr>
        <p:spPr>
          <a:xfrm>
            <a:off x="6628652" y="2390671"/>
            <a:ext cx="1275828" cy="41022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data types</a:t>
            </a:r>
            <a:endParaRPr lang="en-US"/>
          </a:p>
        </p:txBody>
      </p:sp>
      <p:pic>
        <p:nvPicPr>
          <p:cNvPr id="5" name="Picture 4"/>
          <p:cNvPicPr>
            <a:picLocks noChangeAspect="1"/>
          </p:cNvPicPr>
          <p:nvPr/>
        </p:nvPicPr>
        <p:blipFill>
          <a:blip r:embed="rId1"/>
          <a:stretch>
            <a:fillRect/>
          </a:stretch>
        </p:blipFill>
        <p:spPr>
          <a:xfrm>
            <a:off x="1116418" y="1376694"/>
            <a:ext cx="9959163" cy="5290805"/>
          </a:xfrm>
          <a:prstGeom prst="rect">
            <a:avLst/>
          </a:prstGeom>
        </p:spPr>
      </p:pic>
      <p:sp>
        <p:nvSpPr>
          <p:cNvPr id="6" name="Rectangle: Rounded Corners 5"/>
          <p:cNvSpPr/>
          <p:nvPr/>
        </p:nvSpPr>
        <p:spPr>
          <a:xfrm>
            <a:off x="3479052" y="2479039"/>
            <a:ext cx="1346948" cy="40138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092274"/>
            <a:ext cx="12192000" cy="4673451"/>
          </a:xfrm>
          <a:prstGeom prst="rect">
            <a:avLst/>
          </a:prstGeom>
        </p:spPr>
      </p:pic>
      <p:sp>
        <p:nvSpPr>
          <p:cNvPr id="7" name="TextBox 6"/>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Transforming People, Tasks, and January data</a:t>
            </a:r>
            <a:endParaRPr lang="en-US"/>
          </a:p>
        </p:txBody>
      </p:sp>
      <p:pic>
        <p:nvPicPr>
          <p:cNvPr id="5" name="Picture 4"/>
          <p:cNvPicPr>
            <a:picLocks noChangeAspect="1"/>
          </p:cNvPicPr>
          <p:nvPr/>
        </p:nvPicPr>
        <p:blipFill>
          <a:blip r:embed="rId1"/>
          <a:stretch>
            <a:fillRect/>
          </a:stretch>
        </p:blipFill>
        <p:spPr>
          <a:xfrm>
            <a:off x="1229360" y="1415891"/>
            <a:ext cx="9733280" cy="5170805"/>
          </a:xfrm>
          <a:prstGeom prst="rect">
            <a:avLst/>
          </a:prstGeom>
        </p:spPr>
      </p:pic>
      <p:sp>
        <p:nvSpPr>
          <p:cNvPr id="7" name="Rectangle: Rounded Corners 6"/>
          <p:cNvSpPr/>
          <p:nvPr/>
        </p:nvSpPr>
        <p:spPr>
          <a:xfrm>
            <a:off x="1229360" y="2621280"/>
            <a:ext cx="1198880" cy="2674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2428240" y="2486343"/>
            <a:ext cx="6878320" cy="2686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0500"/>
            <a:ext cx="12192000" cy="6477000"/>
          </a:xfrm>
          <a:prstGeom prst="rect">
            <a:avLst/>
          </a:prstGeom>
        </p:spPr>
      </p:pic>
      <p:sp>
        <p:nvSpPr>
          <p:cNvPr id="7" name="Rectangle: Rounded Corners 6"/>
          <p:cNvSpPr/>
          <p:nvPr/>
        </p:nvSpPr>
        <p:spPr>
          <a:xfrm>
            <a:off x="0" y="1940560"/>
            <a:ext cx="1198880" cy="2674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554480" y="1534714"/>
            <a:ext cx="2753360" cy="4972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10154920" y="2682240"/>
            <a:ext cx="1874520" cy="2776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325120" y="515776"/>
            <a:ext cx="609600" cy="66278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0154920" y="2281793"/>
            <a:ext cx="182753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7" name="TextBox 16"/>
          <p:cNvSpPr txBox="1"/>
          <p:nvPr/>
        </p:nvSpPr>
        <p:spPr>
          <a:xfrm>
            <a:off x="-247650" y="105686"/>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0500"/>
            <a:ext cx="12192000" cy="6477000"/>
          </a:xfrm>
          <a:prstGeom prst="rect">
            <a:avLst/>
          </a:prstGeom>
        </p:spPr>
      </p:pic>
      <p:sp>
        <p:nvSpPr>
          <p:cNvPr id="7" name="Rectangle: Rounded Corners 6"/>
          <p:cNvSpPr/>
          <p:nvPr/>
        </p:nvSpPr>
        <p:spPr>
          <a:xfrm>
            <a:off x="10144760" y="2357120"/>
            <a:ext cx="1874520" cy="782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376680" y="1480502"/>
            <a:ext cx="1874520" cy="28171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1"/>
          <a:stretch>
            <a:fillRect/>
          </a:stretch>
        </p:blipFill>
        <p:spPr>
          <a:xfrm>
            <a:off x="0" y="190500"/>
            <a:ext cx="12192000" cy="6477000"/>
          </a:xfrm>
          <a:prstGeom prst="rect">
            <a:avLst/>
          </a:prstGeom>
        </p:spPr>
      </p:pic>
      <p:sp>
        <p:nvSpPr>
          <p:cNvPr id="9" name="Rectangle: Rounded Corners 8"/>
          <p:cNvSpPr/>
          <p:nvPr/>
        </p:nvSpPr>
        <p:spPr>
          <a:xfrm>
            <a:off x="10144760" y="2306320"/>
            <a:ext cx="1874520" cy="9855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5430520" y="1524000"/>
            <a:ext cx="2677160" cy="782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3343275" y="4216400"/>
            <a:ext cx="5505450" cy="2276475"/>
          </a:xfrm>
          <a:prstGeom prst="rect">
            <a:avLst/>
          </a:prstGeom>
        </p:spPr>
      </p:pic>
      <p:sp>
        <p:nvSpPr>
          <p:cNvPr id="15" name="Rectangle: Rounded Corners 14"/>
          <p:cNvSpPr/>
          <p:nvPr/>
        </p:nvSpPr>
        <p:spPr>
          <a:xfrm>
            <a:off x="4978400" y="6004560"/>
            <a:ext cx="1432560" cy="4297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Merging queries</a:t>
            </a:r>
            <a:endParaRPr lang="en-US" dirty="0"/>
          </a:p>
        </p:txBody>
      </p:sp>
      <p:pic>
        <p:nvPicPr>
          <p:cNvPr id="5" name="Picture 4"/>
          <p:cNvPicPr>
            <a:picLocks noChangeAspect="1"/>
          </p:cNvPicPr>
          <p:nvPr/>
        </p:nvPicPr>
        <p:blipFill>
          <a:blip r:embed="rId1"/>
          <a:stretch>
            <a:fillRect/>
          </a:stretch>
        </p:blipFill>
        <p:spPr>
          <a:xfrm>
            <a:off x="423821" y="1690688"/>
            <a:ext cx="11344358" cy="411483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Merging queries</a:t>
            </a:r>
            <a:endParaRPr lang="en-US" dirty="0"/>
          </a:p>
        </p:txBody>
      </p:sp>
      <p:pic>
        <p:nvPicPr>
          <p:cNvPr id="5" name="Picture 4"/>
          <p:cNvPicPr>
            <a:picLocks noChangeAspect="1"/>
          </p:cNvPicPr>
          <p:nvPr/>
        </p:nvPicPr>
        <p:blipFill>
          <a:blip r:embed="rId1"/>
          <a:stretch>
            <a:fillRect/>
          </a:stretch>
        </p:blipFill>
        <p:spPr>
          <a:xfrm>
            <a:off x="1174897" y="1438828"/>
            <a:ext cx="9842205" cy="5228671"/>
          </a:xfrm>
          <a:prstGeom prst="rect">
            <a:avLst/>
          </a:prstGeom>
        </p:spPr>
      </p:pic>
      <p:sp>
        <p:nvSpPr>
          <p:cNvPr id="7" name="Rectangle: Rounded Corners 6"/>
          <p:cNvSpPr/>
          <p:nvPr/>
        </p:nvSpPr>
        <p:spPr>
          <a:xfrm>
            <a:off x="1174897" y="2956560"/>
            <a:ext cx="1243183"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7321697" y="1673225"/>
            <a:ext cx="907903" cy="247015"/>
          </a:xfrm>
          <a:prstGeom prst="roundRect">
            <a:avLst>
              <a:gd name="adj"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66998" y="0"/>
            <a:ext cx="8450136" cy="6858000"/>
            <a:chOff x="1466998" y="0"/>
            <a:chExt cx="8450136" cy="6858000"/>
          </a:xfrm>
        </p:grpSpPr>
        <p:pic>
          <p:nvPicPr>
            <p:cNvPr id="5" name="Picture 4"/>
            <p:cNvPicPr>
              <a:picLocks noChangeAspect="1"/>
            </p:cNvPicPr>
            <p:nvPr/>
          </p:nvPicPr>
          <p:blipFill>
            <a:blip r:embed="rId1"/>
            <a:stretch>
              <a:fillRect/>
            </a:stretch>
          </p:blipFill>
          <p:spPr>
            <a:xfrm>
              <a:off x="2274865" y="0"/>
              <a:ext cx="7642269" cy="6858000"/>
            </a:xfrm>
            <a:prstGeom prst="rect">
              <a:avLst/>
            </a:prstGeom>
          </p:spPr>
        </p:pic>
        <p:sp>
          <p:nvSpPr>
            <p:cNvPr id="9" name="Rectangle: Rounded Corners 8"/>
            <p:cNvSpPr/>
            <p:nvPr/>
          </p:nvSpPr>
          <p:spPr>
            <a:xfrm>
              <a:off x="2575560" y="3058160"/>
              <a:ext cx="1874520" cy="2776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75560" y="2657713"/>
              <a:ext cx="182753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3" name="Rectangle: Rounded Corners 12"/>
            <p:cNvSpPr/>
            <p:nvPr/>
          </p:nvSpPr>
          <p:spPr>
            <a:xfrm>
              <a:off x="2575560" y="3427492"/>
              <a:ext cx="736600" cy="14391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484630" y="3519646"/>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7" name="Rectangle: Rounded Corners 16"/>
            <p:cNvSpPr/>
            <p:nvPr/>
          </p:nvSpPr>
          <p:spPr>
            <a:xfrm>
              <a:off x="6423512" y="1342748"/>
              <a:ext cx="736600" cy="14391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332582" y="1434902"/>
              <a:ext cx="182753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21" name="Rectangle: Rounded Corners 20"/>
            <p:cNvSpPr/>
            <p:nvPr/>
          </p:nvSpPr>
          <p:spPr>
            <a:xfrm>
              <a:off x="2575560" y="4958318"/>
              <a:ext cx="3611880" cy="7401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466998" y="4937998"/>
              <a:ext cx="182753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25" name="Rectangle: Rounded Corners 24"/>
            <p:cNvSpPr/>
            <p:nvPr/>
          </p:nvSpPr>
          <p:spPr>
            <a:xfrm>
              <a:off x="2575560" y="6139417"/>
              <a:ext cx="4038600" cy="3497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Kind</a:t>
            </a:r>
            <a:endParaRPr lang="en-US" dirty="0"/>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A </a:t>
            </a:r>
            <a:r>
              <a:rPr lang="en-US" sz="2000" b="1" i="0" dirty="0">
                <a:solidFill>
                  <a:srgbClr val="000000"/>
                </a:solidFill>
                <a:effectLst/>
              </a:rPr>
              <a:t>fuzzy merge </a:t>
            </a:r>
            <a:r>
              <a:rPr lang="en-US" sz="2000" b="0" i="0" dirty="0">
                <a:solidFill>
                  <a:srgbClr val="000000"/>
                </a:solidFill>
                <a:effectLst/>
              </a:rPr>
              <a:t>allows similar but not identical items to be matched during a merge. Options include a </a:t>
            </a:r>
            <a:r>
              <a:rPr lang="en-US" sz="2000" b="1" i="0" dirty="0">
                <a:solidFill>
                  <a:srgbClr val="000000"/>
                </a:solidFill>
                <a:effectLst/>
              </a:rPr>
              <a:t>Similarity threshold</a:t>
            </a:r>
            <a:r>
              <a:rPr lang="en-US" sz="2000" b="0" i="0" dirty="0">
                <a:solidFill>
                  <a:srgbClr val="000000"/>
                </a:solidFill>
                <a:effectLst/>
              </a:rPr>
              <a:t>, which is optional. The </a:t>
            </a:r>
            <a:r>
              <a:rPr lang="en-US" sz="2000" b="1" i="0" dirty="0">
                <a:solidFill>
                  <a:srgbClr val="000000"/>
                </a:solidFill>
                <a:effectLst/>
              </a:rPr>
              <a:t>similarity threshold </a:t>
            </a:r>
            <a:r>
              <a:rPr lang="en-US" sz="2000" b="0" i="0" dirty="0">
                <a:solidFill>
                  <a:srgbClr val="000000"/>
                </a:solidFill>
                <a:effectLst/>
              </a:rPr>
              <a:t>is a number between </a:t>
            </a:r>
            <a:r>
              <a:rPr lang="en-US" sz="2000" b="1" i="0" dirty="0">
                <a:solidFill>
                  <a:srgbClr val="000000"/>
                </a:solidFill>
                <a:effectLst/>
              </a:rPr>
              <a:t>0.00 </a:t>
            </a:r>
            <a:r>
              <a:rPr lang="en-US" sz="2000" b="0" i="0" dirty="0">
                <a:solidFill>
                  <a:srgbClr val="000000"/>
                </a:solidFill>
                <a:effectLst/>
              </a:rPr>
              <a:t>and </a:t>
            </a:r>
            <a:r>
              <a:rPr lang="en-US" sz="2000" b="1" i="0" dirty="0">
                <a:solidFill>
                  <a:srgbClr val="000000"/>
                </a:solidFill>
                <a:effectLst/>
              </a:rPr>
              <a:t>1.00</a:t>
            </a:r>
            <a:r>
              <a:rPr lang="en-US" sz="2000" b="0" i="0" dirty="0">
                <a:solidFill>
                  <a:srgbClr val="000000"/>
                </a:solidFill>
                <a:effectLst/>
              </a:rPr>
              <a:t>. A value of </a:t>
            </a:r>
            <a:r>
              <a:rPr lang="en-US" sz="2000" b="1" i="0" dirty="0">
                <a:solidFill>
                  <a:srgbClr val="000000"/>
                </a:solidFill>
                <a:effectLst/>
              </a:rPr>
              <a:t>0.00 </a:t>
            </a:r>
            <a:r>
              <a:rPr lang="en-US" sz="2000" b="0" i="0" dirty="0">
                <a:solidFill>
                  <a:srgbClr val="000000"/>
                </a:solidFill>
                <a:effectLst/>
              </a:rPr>
              <a:t>causes all values to match, while a value of </a:t>
            </a:r>
            <a:r>
              <a:rPr lang="en-US" sz="2000" b="1" i="0" dirty="0">
                <a:solidFill>
                  <a:srgbClr val="000000"/>
                </a:solidFill>
                <a:effectLst/>
              </a:rPr>
              <a:t>1.00 </a:t>
            </a:r>
            <a:r>
              <a:rPr lang="en-US" sz="2000" b="0" i="0" dirty="0">
                <a:solidFill>
                  <a:srgbClr val="000000"/>
                </a:solidFill>
                <a:effectLst/>
              </a:rPr>
              <a:t>causes only exact values to match. The default is a value of </a:t>
            </a:r>
            <a:r>
              <a:rPr lang="en-US" sz="2000" b="1" i="0" dirty="0">
                <a:solidFill>
                  <a:srgbClr val="000000"/>
                </a:solidFill>
                <a:effectLst/>
              </a:rPr>
              <a:t>0.80</a:t>
            </a:r>
            <a:r>
              <a:rPr lang="en-US" sz="2000" b="0" i="0" dirty="0">
                <a:solidFill>
                  <a:srgbClr val="000000"/>
                </a:solidFill>
                <a:effectLst/>
              </a:rPr>
              <a:t>. Additional options include the ability to </a:t>
            </a:r>
            <a:r>
              <a:rPr lang="en-US" sz="2000" b="1" i="0" dirty="0">
                <a:solidFill>
                  <a:srgbClr val="000000"/>
                </a:solidFill>
                <a:effectLst/>
              </a:rPr>
              <a:t>Ignore case</a:t>
            </a:r>
            <a:r>
              <a:rPr lang="en-US" sz="2000" b="0" i="0" dirty="0">
                <a:solidFill>
                  <a:srgbClr val="000000"/>
                </a:solidFill>
                <a:effectLst/>
              </a:rPr>
              <a:t>, as well as the ability to </a:t>
            </a:r>
            <a:r>
              <a:rPr lang="en-US" sz="2000" b="1" i="0" dirty="0">
                <a:solidFill>
                  <a:srgbClr val="000000"/>
                </a:solidFill>
                <a:effectLst/>
              </a:rPr>
              <a:t>Match by combining text parts</a:t>
            </a:r>
            <a:r>
              <a:rPr lang="en-US" sz="2000" b="0" i="0" dirty="0">
                <a:solidFill>
                  <a:srgbClr val="000000"/>
                </a:solidFill>
                <a:effectLst/>
              </a:rPr>
              <a:t>. For example, by ignoring case, </a:t>
            </a:r>
            <a:r>
              <a:rPr lang="en-US" sz="2000" b="0" i="0" dirty="0" err="1">
                <a:solidFill>
                  <a:srgbClr val="000000"/>
                </a:solidFill>
                <a:effectLst/>
              </a:rPr>
              <a:t>mIcrOSoft</a:t>
            </a:r>
            <a:r>
              <a:rPr lang="en-US" sz="2000" b="0" i="0" dirty="0">
                <a:solidFill>
                  <a:srgbClr val="000000"/>
                </a:solidFill>
                <a:effectLst/>
              </a:rPr>
              <a:t> could match Microsoft, and by combining text parts, Micro and soft could be combined to match Microsoft. When performing fuzzy merges, it is possible to have multiple values match. You can use the optional </a:t>
            </a:r>
            <a:r>
              <a:rPr lang="en-US" sz="2000" b="1" i="0" dirty="0">
                <a:solidFill>
                  <a:srgbClr val="000000"/>
                </a:solidFill>
                <a:effectLst/>
              </a:rPr>
              <a:t>Maximum number of matches </a:t>
            </a:r>
            <a:r>
              <a:rPr lang="en-US" sz="2000" b="0" i="0" dirty="0">
                <a:solidFill>
                  <a:srgbClr val="000000"/>
                </a:solidFill>
                <a:effectLst/>
              </a:rPr>
              <a:t>setting to control how many matching rows are returned for each input row. This is a number that can range from </a:t>
            </a:r>
            <a:r>
              <a:rPr lang="en-US" sz="2000" b="1" i="0" dirty="0">
                <a:solidFill>
                  <a:srgbClr val="000000"/>
                </a:solidFill>
                <a:effectLst/>
              </a:rPr>
              <a:t>1 </a:t>
            </a:r>
            <a:r>
              <a:rPr lang="en-US" sz="2000" b="0" i="0" dirty="0">
                <a:solidFill>
                  <a:srgbClr val="000000"/>
                </a:solidFill>
                <a:effectLst/>
              </a:rPr>
              <a:t>to </a:t>
            </a:r>
            <a:r>
              <a:rPr lang="en-US" sz="2000" b="1" i="0" dirty="0">
                <a:solidFill>
                  <a:srgbClr val="000000"/>
                </a:solidFill>
                <a:effectLst/>
              </a:rPr>
              <a:t>2,147,483,647 </a:t>
            </a:r>
            <a:r>
              <a:rPr lang="en-US" sz="2000" b="0" i="0" dirty="0">
                <a:solidFill>
                  <a:srgbClr val="000000"/>
                </a:solidFill>
                <a:effectLst/>
              </a:rPr>
              <a:t>(the default). Finally, there is an option to use a </a:t>
            </a:r>
            <a:r>
              <a:rPr lang="en-US" sz="2000" b="1" i="0" dirty="0">
                <a:solidFill>
                  <a:srgbClr val="000000"/>
                </a:solidFill>
                <a:effectLst/>
              </a:rPr>
              <a:t>Transformation table</a:t>
            </a:r>
            <a:r>
              <a:rPr lang="en-US" sz="2000" b="0" i="0" dirty="0">
                <a:solidFill>
                  <a:srgbClr val="000000"/>
                </a:solidFill>
                <a:effectLst/>
              </a:rPr>
              <a:t>. This allows you to specify a table of values with </a:t>
            </a:r>
            <a:r>
              <a:rPr lang="en-US" sz="2000" b="1" i="0" dirty="0">
                <a:solidFill>
                  <a:srgbClr val="000000"/>
                </a:solidFill>
                <a:effectLst/>
              </a:rPr>
              <a:t>From </a:t>
            </a:r>
            <a:r>
              <a:rPr lang="en-US" sz="2000" b="0" i="0" dirty="0">
                <a:solidFill>
                  <a:srgbClr val="000000"/>
                </a:solidFill>
                <a:effectLst/>
              </a:rPr>
              <a:t>and </a:t>
            </a:r>
            <a:r>
              <a:rPr lang="en-US" sz="2000" b="1" i="0" dirty="0">
                <a:solidFill>
                  <a:srgbClr val="000000"/>
                </a:solidFill>
                <a:effectLst/>
              </a:rPr>
              <a:t>To </a:t>
            </a:r>
            <a:r>
              <a:rPr lang="en-US" sz="2000" b="0" i="0" dirty="0">
                <a:solidFill>
                  <a:srgbClr val="000000"/>
                </a:solidFill>
                <a:effectLst/>
              </a:rPr>
              <a:t>columns that can be used during the merge process. For example, the merge table might contain a value in the </a:t>
            </a:r>
            <a:r>
              <a:rPr lang="en-US" sz="2000" b="1" i="0" dirty="0">
                <a:solidFill>
                  <a:srgbClr val="000000"/>
                </a:solidFill>
                <a:effectLst/>
              </a:rPr>
              <a:t>From </a:t>
            </a:r>
            <a:r>
              <a:rPr lang="en-US" sz="2000" b="0" i="0" dirty="0">
                <a:solidFill>
                  <a:srgbClr val="000000"/>
                </a:solidFill>
                <a:effectLst/>
              </a:rPr>
              <a:t>column for USA that maps to a </a:t>
            </a:r>
            <a:r>
              <a:rPr lang="en-US" sz="2000" b="1" i="0" dirty="0">
                <a:solidFill>
                  <a:srgbClr val="000000"/>
                </a:solidFill>
                <a:effectLst/>
              </a:rPr>
              <a:t>To </a:t>
            </a:r>
            <a:r>
              <a:rPr lang="en-US" sz="2000" b="0" i="0" dirty="0">
                <a:solidFill>
                  <a:srgbClr val="000000"/>
                </a:solidFill>
                <a:effectLst/>
              </a:rPr>
              <a:t>column of United States.</a:t>
            </a:r>
            <a:endParaRPr lang="en-US" sz="32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Kind</a:t>
            </a:r>
            <a:endParaRPr lang="en-US" dirty="0"/>
          </a:p>
        </p:txBody>
      </p:sp>
      <p:sp>
        <p:nvSpPr>
          <p:cNvPr id="3" name="Content Placeholder 2"/>
          <p:cNvSpPr>
            <a:spLocks noGrp="1"/>
          </p:cNvSpPr>
          <p:nvPr>
            <p:ph idx="1"/>
          </p:nvPr>
        </p:nvSpPr>
        <p:spPr/>
        <p:txBody>
          <a:bodyPr>
            <a:normAutofit/>
          </a:bodyPr>
          <a:lstStyle/>
          <a:p>
            <a:r>
              <a:rPr lang="en-US" sz="2000" b="1" i="0" dirty="0">
                <a:solidFill>
                  <a:srgbClr val="000000"/>
                </a:solidFill>
                <a:effectLst/>
              </a:rPr>
              <a:t>Similarity threshold </a:t>
            </a:r>
            <a:r>
              <a:rPr lang="en-US" sz="2000" b="0" i="0" dirty="0">
                <a:solidFill>
                  <a:srgbClr val="000000"/>
                </a:solidFill>
                <a:effectLst/>
              </a:rPr>
              <a:t>Can be valued from 0 to 1, where 0 will make all values match each other and 1 will allow exact matches only. The default is 0.8.</a:t>
            </a:r>
            <a:endParaRPr lang="en-US" sz="2000" b="0" i="0" dirty="0">
              <a:solidFill>
                <a:srgbClr val="000000"/>
              </a:solidFill>
              <a:effectLst/>
            </a:endParaRPr>
          </a:p>
          <a:p>
            <a:r>
              <a:rPr lang="en-US" sz="2000" b="1" i="0" dirty="0">
                <a:solidFill>
                  <a:srgbClr val="000000"/>
                </a:solidFill>
                <a:effectLst/>
              </a:rPr>
              <a:t>Ignore case </a:t>
            </a:r>
            <a:r>
              <a:rPr lang="en-US" sz="2000" b="0" i="0" dirty="0">
                <a:solidFill>
                  <a:srgbClr val="000000"/>
                </a:solidFill>
                <a:effectLst/>
              </a:rPr>
              <a:t>Lowercase and uppercase letters will be treated as the same.</a:t>
            </a:r>
            <a:endParaRPr lang="en-US" sz="2000" b="0" i="0" dirty="0">
              <a:solidFill>
                <a:srgbClr val="000000"/>
              </a:solidFill>
              <a:effectLst/>
            </a:endParaRPr>
          </a:p>
          <a:p>
            <a:r>
              <a:rPr lang="en-US" sz="2000" b="1" i="0" dirty="0">
                <a:solidFill>
                  <a:srgbClr val="000000"/>
                </a:solidFill>
                <a:effectLst/>
              </a:rPr>
              <a:t>Match by combining text parts </a:t>
            </a:r>
            <a:r>
              <a:rPr lang="en-US" sz="2000" b="0" i="0" dirty="0">
                <a:solidFill>
                  <a:srgbClr val="000000"/>
                </a:solidFill>
                <a:effectLst/>
              </a:rPr>
              <a:t>Power Query will try to combine separate words into one to find matches between keys.</a:t>
            </a:r>
            <a:endParaRPr lang="en-US" sz="2000" b="0" i="0" dirty="0">
              <a:solidFill>
                <a:srgbClr val="000000"/>
              </a:solidFill>
              <a:effectLst/>
            </a:endParaRPr>
          </a:p>
          <a:p>
            <a:r>
              <a:rPr lang="en-US" sz="2000" b="1" i="0" dirty="0">
                <a:solidFill>
                  <a:srgbClr val="000000"/>
                </a:solidFill>
                <a:effectLst/>
              </a:rPr>
              <a:t>Maximum number of matches </a:t>
            </a:r>
            <a:r>
              <a:rPr lang="en-US" sz="2000" b="0" i="0" dirty="0">
                <a:solidFill>
                  <a:srgbClr val="000000"/>
                </a:solidFill>
                <a:effectLst/>
              </a:rPr>
              <a:t>This option will limit the number of rows from the second table that are matched against the first table, and it can be useful if you expect multiple matches.</a:t>
            </a:r>
            <a:endParaRPr lang="en-US" sz="2000" b="0" i="0" dirty="0">
              <a:solidFill>
                <a:srgbClr val="000000"/>
              </a:solidFill>
              <a:effectLst/>
            </a:endParaRPr>
          </a:p>
          <a:p>
            <a:r>
              <a:rPr lang="en-US" sz="2000" b="1" i="0" dirty="0">
                <a:solidFill>
                  <a:srgbClr val="000000"/>
                </a:solidFill>
                <a:effectLst/>
              </a:rPr>
              <a:t>Transformation table </a:t>
            </a:r>
            <a:r>
              <a:rPr lang="en-US" sz="2000" b="0" i="0" dirty="0">
                <a:solidFill>
                  <a:srgbClr val="000000"/>
                </a:solidFill>
                <a:effectLst/>
              </a:rPr>
              <a:t>You can use a column with two columns—</a:t>
            </a:r>
            <a:r>
              <a:rPr lang="en-US" sz="2000" b="1" i="0" dirty="0">
                <a:solidFill>
                  <a:srgbClr val="000000"/>
                </a:solidFill>
                <a:effectLst/>
              </a:rPr>
              <a:t>From </a:t>
            </a:r>
            <a:r>
              <a:rPr lang="en-US" sz="2000" b="0" i="0" dirty="0">
                <a:solidFill>
                  <a:srgbClr val="000000"/>
                </a:solidFill>
                <a:effectLst/>
              </a:rPr>
              <a:t>and </a:t>
            </a:r>
            <a:r>
              <a:rPr lang="en-US" sz="2000" b="1" i="0" dirty="0">
                <a:solidFill>
                  <a:srgbClr val="000000"/>
                </a:solidFill>
                <a:effectLst/>
              </a:rPr>
              <a:t>To</a:t>
            </a:r>
            <a:r>
              <a:rPr lang="en-US" sz="2000" b="0" i="0" dirty="0">
                <a:solidFill>
                  <a:srgbClr val="000000"/>
                </a:solidFill>
                <a:effectLst/>
              </a:rPr>
              <a:t>—to map values during the matching process. For example, you can map </a:t>
            </a:r>
            <a:r>
              <a:rPr lang="en-US" sz="2000" b="0" i="1" dirty="0">
                <a:solidFill>
                  <a:srgbClr val="000000"/>
                </a:solidFill>
                <a:effectLst/>
              </a:rPr>
              <a:t>NZ </a:t>
            </a:r>
            <a:r>
              <a:rPr lang="en-US" sz="2000" b="0" i="0" dirty="0">
                <a:solidFill>
                  <a:srgbClr val="000000"/>
                </a:solidFill>
                <a:effectLst/>
              </a:rPr>
              <a:t>to </a:t>
            </a:r>
            <a:r>
              <a:rPr lang="en-US" sz="2000" b="0" i="1" dirty="0">
                <a:solidFill>
                  <a:srgbClr val="000000"/>
                </a:solidFill>
                <a:effectLst/>
              </a:rPr>
              <a:t>New Zealand</a:t>
            </a:r>
            <a:r>
              <a:rPr lang="en-US" sz="2000" b="0" i="0" dirty="0">
                <a:solidFill>
                  <a:srgbClr val="000000"/>
                </a:solidFill>
                <a:effectLst/>
              </a:rPr>
              <a:t>, and the two values will be considered the same for merge purposes.</a:t>
            </a:r>
            <a:endParaRPr lang="en-US" sz="20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Kind</a:t>
            </a:r>
            <a:endParaRPr lang="en-US" dirty="0"/>
          </a:p>
        </p:txBody>
      </p:sp>
      <p:pic>
        <p:nvPicPr>
          <p:cNvPr id="5" name="Picture 4"/>
          <p:cNvPicPr>
            <a:picLocks noChangeAspect="1"/>
          </p:cNvPicPr>
          <p:nvPr/>
        </p:nvPicPr>
        <p:blipFill>
          <a:blip r:embed="rId1"/>
          <a:stretch>
            <a:fillRect/>
          </a:stretch>
        </p:blipFill>
        <p:spPr>
          <a:xfrm>
            <a:off x="469244" y="2153330"/>
            <a:ext cx="11253511" cy="1471613"/>
          </a:xfrm>
          <a:prstGeom prst="rect">
            <a:avLst/>
          </a:prstGeom>
        </p:spPr>
      </p:pic>
      <p:grpSp>
        <p:nvGrpSpPr>
          <p:cNvPr id="16" name="Group 15"/>
          <p:cNvGrpSpPr/>
          <p:nvPr/>
        </p:nvGrpSpPr>
        <p:grpSpPr>
          <a:xfrm>
            <a:off x="1039498" y="4168603"/>
            <a:ext cx="9828664" cy="1300172"/>
            <a:chOff x="1039498" y="4168603"/>
            <a:chExt cx="9828664" cy="1300172"/>
          </a:xfrm>
        </p:grpSpPr>
        <p:pic>
          <p:nvPicPr>
            <p:cNvPr id="4" name="Picture 3"/>
            <p:cNvPicPr>
              <a:picLocks noChangeAspect="1"/>
            </p:cNvPicPr>
            <p:nvPr/>
          </p:nvPicPr>
          <p:blipFill>
            <a:blip r:embed="rId2"/>
            <a:stretch>
              <a:fillRect/>
            </a:stretch>
          </p:blipFill>
          <p:spPr>
            <a:xfrm>
              <a:off x="1039498" y="4173366"/>
              <a:ext cx="1828813" cy="1295409"/>
            </a:xfrm>
            <a:prstGeom prst="rect">
              <a:avLst/>
            </a:prstGeom>
          </p:spPr>
        </p:pic>
        <p:pic>
          <p:nvPicPr>
            <p:cNvPr id="7" name="Picture 6"/>
            <p:cNvPicPr>
              <a:picLocks noChangeAspect="1"/>
            </p:cNvPicPr>
            <p:nvPr/>
          </p:nvPicPr>
          <p:blipFill>
            <a:blip r:embed="rId3"/>
            <a:stretch>
              <a:fillRect/>
            </a:stretch>
          </p:blipFill>
          <p:spPr>
            <a:xfrm>
              <a:off x="2868311" y="4178128"/>
              <a:ext cx="1762138" cy="1285884"/>
            </a:xfrm>
            <a:prstGeom prst="rect">
              <a:avLst/>
            </a:prstGeom>
          </p:spPr>
        </p:pic>
        <p:pic>
          <p:nvPicPr>
            <p:cNvPr id="9" name="Picture 8"/>
            <p:cNvPicPr>
              <a:picLocks noChangeAspect="1"/>
            </p:cNvPicPr>
            <p:nvPr/>
          </p:nvPicPr>
          <p:blipFill>
            <a:blip r:embed="rId4"/>
            <a:stretch>
              <a:fillRect/>
            </a:stretch>
          </p:blipFill>
          <p:spPr>
            <a:xfrm>
              <a:off x="4630449" y="4168603"/>
              <a:ext cx="1885964" cy="1295409"/>
            </a:xfrm>
            <a:prstGeom prst="rect">
              <a:avLst/>
            </a:prstGeom>
          </p:spPr>
        </p:pic>
        <p:pic>
          <p:nvPicPr>
            <p:cNvPr id="11" name="Picture 10"/>
            <p:cNvPicPr>
              <a:picLocks noChangeAspect="1"/>
            </p:cNvPicPr>
            <p:nvPr/>
          </p:nvPicPr>
          <p:blipFill>
            <a:blip r:embed="rId5"/>
            <a:stretch>
              <a:fillRect/>
            </a:stretch>
          </p:blipFill>
          <p:spPr>
            <a:xfrm>
              <a:off x="6516414" y="4178128"/>
              <a:ext cx="1313438" cy="1285884"/>
            </a:xfrm>
            <a:prstGeom prst="rect">
              <a:avLst/>
            </a:prstGeom>
          </p:spPr>
        </p:pic>
        <p:pic>
          <p:nvPicPr>
            <p:cNvPr id="13" name="Picture 12"/>
            <p:cNvPicPr>
              <a:picLocks noChangeAspect="1"/>
            </p:cNvPicPr>
            <p:nvPr/>
          </p:nvPicPr>
          <p:blipFill>
            <a:blip r:embed="rId6"/>
            <a:stretch>
              <a:fillRect/>
            </a:stretch>
          </p:blipFill>
          <p:spPr>
            <a:xfrm>
              <a:off x="7979979" y="4178128"/>
              <a:ext cx="1276566" cy="1285884"/>
            </a:xfrm>
            <a:prstGeom prst="rect">
              <a:avLst/>
            </a:prstGeom>
          </p:spPr>
        </p:pic>
        <p:pic>
          <p:nvPicPr>
            <p:cNvPr id="15" name="Picture 14"/>
            <p:cNvPicPr>
              <a:picLocks noChangeAspect="1"/>
            </p:cNvPicPr>
            <p:nvPr/>
          </p:nvPicPr>
          <p:blipFill>
            <a:blip r:embed="rId7"/>
            <a:stretch>
              <a:fillRect/>
            </a:stretch>
          </p:blipFill>
          <p:spPr>
            <a:xfrm>
              <a:off x="9463721" y="4178129"/>
              <a:ext cx="1404441" cy="1285884"/>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Desktop: Process</a:t>
            </a:r>
            <a:endParaRPr lang="en-US"/>
          </a:p>
        </p:txBody>
      </p:sp>
      <p:sp>
        <p:nvSpPr>
          <p:cNvPr id="3" name="Content Placeholder 2"/>
          <p:cNvSpPr>
            <a:spLocks noGrp="1"/>
          </p:cNvSpPr>
          <p:nvPr>
            <p:ph idx="1"/>
          </p:nvPr>
        </p:nvSpPr>
        <p:spPr/>
        <p:txBody>
          <a:bodyPr/>
          <a:lstStyle/>
          <a:p>
            <a:r>
              <a:rPr lang="en-US" dirty="0"/>
              <a:t>Getting data</a:t>
            </a:r>
            <a:endParaRPr lang="en-US" dirty="0"/>
          </a:p>
          <a:p>
            <a:r>
              <a:rPr lang="en-US" dirty="0"/>
              <a:t>Creating a data model</a:t>
            </a:r>
            <a:endParaRPr lang="en-US" dirty="0"/>
          </a:p>
          <a:p>
            <a:r>
              <a:rPr lang="en-US" dirty="0"/>
              <a:t>Analyzing data</a:t>
            </a:r>
            <a:endParaRPr lang="en-US" dirty="0"/>
          </a:p>
          <a:p>
            <a:r>
              <a:rPr lang="en-US" dirty="0"/>
              <a:t>Creating and publishing reports</a:t>
            </a:r>
            <a:endParaRPr lang="en-US"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Expanding tables</a:t>
            </a:r>
            <a:endParaRPr lang="en-US" dirty="0"/>
          </a:p>
        </p:txBody>
      </p:sp>
      <p:pic>
        <p:nvPicPr>
          <p:cNvPr id="5" name="Picture 4"/>
          <p:cNvPicPr>
            <a:picLocks noChangeAspect="1"/>
          </p:cNvPicPr>
          <p:nvPr/>
        </p:nvPicPr>
        <p:blipFill>
          <a:blip r:embed="rId1"/>
          <a:stretch>
            <a:fillRect/>
          </a:stretch>
        </p:blipFill>
        <p:spPr>
          <a:xfrm>
            <a:off x="1429585" y="1520455"/>
            <a:ext cx="9332830" cy="5167423"/>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Expanding tables</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200" b="1" dirty="0"/>
              <a:t>Expand</a:t>
            </a:r>
            <a:r>
              <a:rPr lang="en-US" sz="2200" dirty="0"/>
              <a:t> You can select the columns from the joined table that you want to add to the current table. If there is more than one matching row in the joined table, the current table’s rows will be duplicated after expansion.</a:t>
            </a:r>
            <a:endParaRPr lang="en-US" sz="2200" dirty="0"/>
          </a:p>
          <a:p>
            <a:pPr>
              <a:buFont typeface="Arial" panose="020B0604020202020204" pitchFamily="34" charset="0"/>
              <a:buChar char="•"/>
            </a:pPr>
            <a:r>
              <a:rPr lang="en-US" sz="2200" b="1" dirty="0"/>
              <a:t>Aggregate</a:t>
            </a:r>
            <a:r>
              <a:rPr lang="en-US" sz="2200" dirty="0"/>
              <a:t> This option aggregates rows and won’t duplicate any rows in the current table. You can apply arithmetic and statistical functions to the columns of the joined table. For example, if it made business sense, you could take the average of </a:t>
            </a:r>
            <a:r>
              <a:rPr lang="en-US" sz="2200" b="1" dirty="0"/>
              <a:t>State Province Key</a:t>
            </a:r>
            <a:r>
              <a:rPr lang="en-US" sz="2200" dirty="0"/>
              <a:t> from the </a:t>
            </a:r>
            <a:r>
              <a:rPr lang="en-US" sz="2200" b="1" dirty="0"/>
              <a:t>State Province</a:t>
            </a:r>
            <a:r>
              <a:rPr lang="en-US" sz="2200" dirty="0"/>
              <a:t> table.</a:t>
            </a:r>
            <a:endParaRPr lang="en-US" sz="22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queries</a:t>
            </a:r>
            <a:endParaRPr lang="en-US" dirty="0"/>
          </a:p>
        </p:txBody>
      </p:sp>
      <p:sp>
        <p:nvSpPr>
          <p:cNvPr id="3" name="Content Placeholder 2"/>
          <p:cNvSpPr>
            <a:spLocks noGrp="1"/>
          </p:cNvSpPr>
          <p:nvPr>
            <p:ph idx="1"/>
          </p:nvPr>
        </p:nvSpPr>
        <p:spPr/>
        <p:txBody>
          <a:bodyPr>
            <a:normAutofit/>
          </a:bodyPr>
          <a:lstStyle/>
          <a:p>
            <a:r>
              <a:rPr lang="en-US" sz="2200" b="0" i="0" dirty="0">
                <a:solidFill>
                  <a:srgbClr val="3D3B49"/>
                </a:solidFill>
                <a:effectLst/>
              </a:rPr>
              <a:t>The new column:</a:t>
            </a:r>
            <a:endParaRPr lang="en-US" sz="2200" b="0" i="0" dirty="0">
              <a:solidFill>
                <a:srgbClr val="3D3B49"/>
              </a:solidFill>
              <a:effectLst/>
            </a:endParaRPr>
          </a:p>
          <a:p>
            <a:pPr lvl="1"/>
            <a:r>
              <a:rPr lang="en-US" sz="2200" b="0" i="0" dirty="0">
                <a:solidFill>
                  <a:srgbClr val="000000"/>
                </a:solidFill>
                <a:effectLst/>
              </a:rPr>
              <a:t>Is of type Table</a:t>
            </a:r>
            <a:endParaRPr lang="en-US" sz="2200" b="0" i="0" dirty="0">
              <a:solidFill>
                <a:srgbClr val="000000"/>
              </a:solidFill>
              <a:effectLst/>
            </a:endParaRPr>
          </a:p>
          <a:p>
            <a:pPr lvl="1"/>
            <a:r>
              <a:rPr lang="en-US" sz="2200" b="0" i="0" dirty="0">
                <a:solidFill>
                  <a:srgbClr val="000000"/>
                </a:solidFill>
                <a:effectLst/>
              </a:rPr>
              <a:t>Has </a:t>
            </a:r>
            <a:r>
              <a:rPr lang="en-US" sz="2200" b="0" i="1" dirty="0">
                <a:solidFill>
                  <a:srgbClr val="000000"/>
                </a:solidFill>
                <a:effectLst/>
              </a:rPr>
              <a:t>Table </a:t>
            </a:r>
            <a:r>
              <a:rPr lang="en-US" sz="2200" b="0" i="0" dirty="0">
                <a:solidFill>
                  <a:srgbClr val="000000"/>
                </a:solidFill>
                <a:effectLst/>
              </a:rPr>
              <a:t>hyperlinks in each cell</a:t>
            </a:r>
            <a:endParaRPr lang="en-US" sz="2200" b="0" i="0" dirty="0">
              <a:solidFill>
                <a:srgbClr val="000000"/>
              </a:solidFill>
              <a:effectLst/>
            </a:endParaRPr>
          </a:p>
          <a:p>
            <a:pPr lvl="1"/>
            <a:r>
              <a:rPr lang="en-US" sz="2200" b="0" i="0" dirty="0">
                <a:solidFill>
                  <a:srgbClr val="000000"/>
                </a:solidFill>
                <a:effectLst/>
              </a:rPr>
              <a:t>Has a double-arrow button instead of a filter button on its header</a:t>
            </a:r>
            <a:endParaRPr lang="en-US" sz="22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queries</a:t>
            </a:r>
            <a:endParaRPr lang="en-US" dirty="0"/>
          </a:p>
        </p:txBody>
      </p:sp>
      <p:sp>
        <p:nvSpPr>
          <p:cNvPr id="3" name="Content Placeholder 2"/>
          <p:cNvSpPr>
            <a:spLocks noGrp="1"/>
          </p:cNvSpPr>
          <p:nvPr>
            <p:ph idx="1"/>
          </p:nvPr>
        </p:nvSpPr>
        <p:spPr/>
        <p:txBody>
          <a:bodyPr>
            <a:normAutofit/>
          </a:bodyPr>
          <a:lstStyle/>
          <a:p>
            <a:r>
              <a:rPr lang="en-US" sz="2200" b="1" i="0" dirty="0">
                <a:solidFill>
                  <a:srgbClr val="000000"/>
                </a:solidFill>
                <a:effectLst/>
              </a:rPr>
              <a:t>Expand </a:t>
            </a:r>
            <a:r>
              <a:rPr lang="en-US" sz="2200" b="0" i="0" dirty="0">
                <a:solidFill>
                  <a:srgbClr val="000000"/>
                </a:solidFill>
                <a:effectLst/>
              </a:rPr>
              <a:t>You can select the columns from the joined table that you want to add to the current table. If there is more than one matching row in the joined table, the current table’s rows will be duplicated after expansion.</a:t>
            </a:r>
            <a:endParaRPr lang="en-US" sz="2200" b="0" i="0" dirty="0">
              <a:solidFill>
                <a:srgbClr val="000000"/>
              </a:solidFill>
              <a:effectLst/>
            </a:endParaRPr>
          </a:p>
          <a:p>
            <a:r>
              <a:rPr lang="en-US" sz="2200" b="1" i="0" dirty="0">
                <a:solidFill>
                  <a:srgbClr val="000000"/>
                </a:solidFill>
                <a:effectLst/>
              </a:rPr>
              <a:t>Aggregate </a:t>
            </a:r>
            <a:r>
              <a:rPr lang="en-US" sz="2200" b="0" i="0" dirty="0">
                <a:solidFill>
                  <a:srgbClr val="000000"/>
                </a:solidFill>
                <a:effectLst/>
              </a:rPr>
              <a:t>This option aggregates rows and won’t duplicate any rows in the current table. You can apply arithmetic and statistical functions to the columns of the joined table. For example, if it made business sense, you could take the average of </a:t>
            </a:r>
            <a:r>
              <a:rPr lang="en-US" sz="2200" b="1" i="0" dirty="0">
                <a:solidFill>
                  <a:srgbClr val="000000"/>
                </a:solidFill>
                <a:effectLst/>
              </a:rPr>
              <a:t>State Province Key </a:t>
            </a:r>
            <a:r>
              <a:rPr lang="en-US" sz="2200" b="0" i="0" dirty="0">
                <a:solidFill>
                  <a:srgbClr val="000000"/>
                </a:solidFill>
                <a:effectLst/>
              </a:rPr>
              <a:t>from the </a:t>
            </a:r>
            <a:r>
              <a:rPr lang="en-US" sz="2200" b="1" i="0" dirty="0">
                <a:solidFill>
                  <a:srgbClr val="000000"/>
                </a:solidFill>
                <a:effectLst/>
              </a:rPr>
              <a:t>State Province </a:t>
            </a:r>
            <a:r>
              <a:rPr lang="en-US" sz="2200" b="0" i="0" dirty="0">
                <a:solidFill>
                  <a:srgbClr val="000000"/>
                </a:solidFill>
                <a:effectLst/>
              </a:rPr>
              <a:t>table.</a:t>
            </a:r>
            <a:endParaRPr lang="en-US" sz="22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Query M</a:t>
            </a:r>
            <a:endParaRPr lang="en-US" dirty="0"/>
          </a:p>
        </p:txBody>
      </p:sp>
      <p:sp>
        <p:nvSpPr>
          <p:cNvPr id="3" name="Content Placeholder 2"/>
          <p:cNvSpPr>
            <a:spLocks noGrp="1"/>
          </p:cNvSpPr>
          <p:nvPr>
            <p:ph idx="1"/>
          </p:nvPr>
        </p:nvSpPr>
        <p:spPr/>
        <p:txBody>
          <a:bodyPr>
            <a:normAutofit/>
          </a:bodyPr>
          <a:lstStyle/>
          <a:p>
            <a:r>
              <a:rPr lang="en-US" sz="2200" b="0" i="0" dirty="0">
                <a:solidFill>
                  <a:srgbClr val="3D3B49"/>
                </a:solidFill>
                <a:effectLst/>
              </a:rPr>
              <a:t>M is a case-sensitive language that is behind the Power Query engine.</a:t>
            </a:r>
            <a:endParaRPr lang="en-US" sz="2200" dirty="0"/>
          </a:p>
        </p:txBody>
      </p:sp>
      <p:pic>
        <p:nvPicPr>
          <p:cNvPr id="5" name="Picture 4"/>
          <p:cNvPicPr>
            <a:picLocks noChangeAspect="1"/>
          </p:cNvPicPr>
          <p:nvPr/>
        </p:nvPicPr>
        <p:blipFill>
          <a:blip r:embed="rId1"/>
          <a:stretch>
            <a:fillRect/>
          </a:stretch>
        </p:blipFill>
        <p:spPr>
          <a:xfrm>
            <a:off x="5071782" y="2364550"/>
            <a:ext cx="6282018" cy="412832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Disabling queries from being loaded</a:t>
            </a:r>
            <a:endParaRPr lang="en-US"/>
          </a:p>
        </p:txBody>
      </p:sp>
      <p:pic>
        <p:nvPicPr>
          <p:cNvPr id="5" name="Picture 4"/>
          <p:cNvPicPr>
            <a:picLocks noChangeAspect="1"/>
          </p:cNvPicPr>
          <p:nvPr/>
        </p:nvPicPr>
        <p:blipFill>
          <a:blip r:embed="rId1"/>
          <a:stretch>
            <a:fillRect/>
          </a:stretch>
        </p:blipFill>
        <p:spPr>
          <a:xfrm>
            <a:off x="744738" y="1472778"/>
            <a:ext cx="5146158" cy="5392554"/>
          </a:xfrm>
          <a:prstGeom prst="rect">
            <a:avLst/>
          </a:prstGeom>
        </p:spPr>
      </p:pic>
      <p:sp>
        <p:nvSpPr>
          <p:cNvPr id="7" name="Rectangle: Rounded Corners 6"/>
          <p:cNvSpPr/>
          <p:nvPr/>
        </p:nvSpPr>
        <p:spPr>
          <a:xfrm>
            <a:off x="1610360" y="4064000"/>
            <a:ext cx="1503680" cy="264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301105" y="3049587"/>
            <a:ext cx="5543550" cy="202882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Copying queries</a:t>
            </a:r>
            <a:endParaRPr lang="en-US"/>
          </a:p>
        </p:txBody>
      </p:sp>
      <p:pic>
        <p:nvPicPr>
          <p:cNvPr id="5" name="Picture 4"/>
          <p:cNvPicPr>
            <a:picLocks noChangeAspect="1"/>
          </p:cNvPicPr>
          <p:nvPr/>
        </p:nvPicPr>
        <p:blipFill>
          <a:blip r:embed="rId1"/>
          <a:stretch>
            <a:fillRect/>
          </a:stretch>
        </p:blipFill>
        <p:spPr>
          <a:xfrm>
            <a:off x="255181" y="1467293"/>
            <a:ext cx="3349781" cy="5390707"/>
          </a:xfrm>
          <a:prstGeom prst="rect">
            <a:avLst/>
          </a:prstGeom>
        </p:spPr>
      </p:pic>
      <p:sp>
        <p:nvSpPr>
          <p:cNvPr id="7" name="Rectangle: Rounded Corners 6"/>
          <p:cNvSpPr/>
          <p:nvPr/>
        </p:nvSpPr>
        <p:spPr>
          <a:xfrm>
            <a:off x="255180" y="3515360"/>
            <a:ext cx="2609939" cy="40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3604963" y="1668304"/>
            <a:ext cx="8587038" cy="4665980"/>
          </a:xfrm>
          <a:prstGeom prst="rect">
            <a:avLst/>
          </a:prstGeom>
        </p:spPr>
      </p:pic>
      <p:sp>
        <p:nvSpPr>
          <p:cNvPr id="11" name="Rectangle: Rounded Corners 10"/>
          <p:cNvSpPr/>
          <p:nvPr/>
        </p:nvSpPr>
        <p:spPr>
          <a:xfrm>
            <a:off x="3486061" y="3053080"/>
            <a:ext cx="1177379" cy="40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1765281" y="3718560"/>
            <a:ext cx="304800" cy="40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430270"/>
            <a:ext cx="6683319" cy="5997460"/>
          </a:xfrm>
          <a:prstGeom prst="rect">
            <a:avLst/>
          </a:prstGeom>
        </p:spPr>
      </p:pic>
      <p:sp>
        <p:nvSpPr>
          <p:cNvPr id="7" name="Rectangle: Rounded Corners 6"/>
          <p:cNvSpPr/>
          <p:nvPr/>
        </p:nvSpPr>
        <p:spPr>
          <a:xfrm>
            <a:off x="249510" y="3022600"/>
            <a:ext cx="2331130" cy="15595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5508681" y="430270"/>
            <a:ext cx="6683319" cy="5997460"/>
          </a:xfrm>
          <a:prstGeom prst="rect">
            <a:avLst/>
          </a:prstGeom>
        </p:spPr>
      </p:pic>
      <p:sp>
        <p:nvSpPr>
          <p:cNvPr id="11" name="Rectangle: Rounded Corners 10"/>
          <p:cNvSpPr/>
          <p:nvPr/>
        </p:nvSpPr>
        <p:spPr>
          <a:xfrm>
            <a:off x="9129350" y="1463040"/>
            <a:ext cx="664890" cy="15595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5763555" y="3221514"/>
            <a:ext cx="664890" cy="15595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74811" y="418839"/>
            <a:ext cx="2735817" cy="6020322"/>
          </a:xfrm>
          <a:prstGeom prst="rect">
            <a:avLst/>
          </a:prstGeom>
        </p:spPr>
      </p:pic>
      <p:sp>
        <p:nvSpPr>
          <p:cNvPr id="7" name="Rectangle: Rounded Corners 6"/>
          <p:cNvSpPr/>
          <p:nvPr/>
        </p:nvSpPr>
        <p:spPr>
          <a:xfrm>
            <a:off x="74810" y="2870200"/>
            <a:ext cx="2546469" cy="960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810628" y="418839"/>
            <a:ext cx="9306561" cy="6020322"/>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sources</a:t>
            </a:r>
            <a:endParaRPr lang="en-US"/>
          </a:p>
        </p:txBody>
      </p:sp>
      <p:pic>
        <p:nvPicPr>
          <p:cNvPr id="5" name="Picture 4"/>
          <p:cNvPicPr>
            <a:picLocks noChangeAspect="1"/>
          </p:cNvPicPr>
          <p:nvPr/>
        </p:nvPicPr>
        <p:blipFill>
          <a:blip r:embed="rId1"/>
          <a:stretch>
            <a:fillRect/>
          </a:stretch>
        </p:blipFill>
        <p:spPr>
          <a:xfrm>
            <a:off x="1185530" y="1450126"/>
            <a:ext cx="9820940" cy="5217374"/>
          </a:xfrm>
          <a:prstGeom prst="rect">
            <a:avLst/>
          </a:prstGeom>
        </p:spPr>
      </p:pic>
      <p:sp>
        <p:nvSpPr>
          <p:cNvPr id="7" name="Rectangle: Rounded Corners 6"/>
          <p:cNvSpPr/>
          <p:nvPr/>
        </p:nvSpPr>
        <p:spPr>
          <a:xfrm>
            <a:off x="1185530" y="3119120"/>
            <a:ext cx="1435749" cy="3098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0553051" y="3413760"/>
            <a:ext cx="453420" cy="3098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7581" y="1428735"/>
            <a:ext cx="12096838" cy="4000529"/>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3287735" y="0"/>
            <a:ext cx="5616530" cy="6858000"/>
          </a:xfrm>
          <a:prstGeom prst="rect">
            <a:avLst/>
          </a:prstGeom>
        </p:spPr>
      </p:pic>
      <p:sp>
        <p:nvSpPr>
          <p:cNvPr id="9" name="Rectangle: Rounded Corners 8"/>
          <p:cNvSpPr/>
          <p:nvPr/>
        </p:nvSpPr>
        <p:spPr>
          <a:xfrm>
            <a:off x="3593450" y="1144588"/>
            <a:ext cx="1435749" cy="247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0500"/>
            <a:ext cx="12192000" cy="6477000"/>
          </a:xfrm>
          <a:prstGeom prst="rect">
            <a:avLst/>
          </a:prstGeom>
        </p:spPr>
      </p:pic>
      <p:sp>
        <p:nvSpPr>
          <p:cNvPr id="7" name="Rectangle: Rounded Corners 6"/>
          <p:cNvSpPr/>
          <p:nvPr/>
        </p:nvSpPr>
        <p:spPr>
          <a:xfrm>
            <a:off x="10184751" y="1741646"/>
            <a:ext cx="1854849" cy="3919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0184750" y="2288855"/>
            <a:ext cx="1854849" cy="13958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way?</a:t>
            </a:r>
            <a:endParaRPr lang="en-US"/>
          </a:p>
        </p:txBody>
      </p:sp>
      <p:pic>
        <p:nvPicPr>
          <p:cNvPr id="5" name="Picture 4"/>
          <p:cNvPicPr>
            <a:picLocks noChangeAspect="1"/>
          </p:cNvPicPr>
          <p:nvPr/>
        </p:nvPicPr>
        <p:blipFill>
          <a:blip r:embed="rId1"/>
          <a:stretch>
            <a:fillRect/>
          </a:stretch>
        </p:blipFill>
        <p:spPr>
          <a:xfrm>
            <a:off x="1143000" y="1404936"/>
            <a:ext cx="9906000" cy="5262563"/>
          </a:xfrm>
          <a:prstGeom prst="rect">
            <a:avLst/>
          </a:prstGeom>
        </p:spPr>
      </p:pic>
      <p:sp>
        <p:nvSpPr>
          <p:cNvPr id="7" name="Rectangle: Rounded Corners 6"/>
          <p:cNvSpPr/>
          <p:nvPr/>
        </p:nvSpPr>
        <p:spPr>
          <a:xfrm>
            <a:off x="9346551" y="2564606"/>
            <a:ext cx="1854849" cy="3919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9346550" y="3429000"/>
            <a:ext cx="1854849" cy="2665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3016870" y="2316480"/>
            <a:ext cx="2266330" cy="2454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Appending queries</a:t>
            </a:r>
            <a:endParaRPr lang="en-US" dirty="0"/>
          </a:p>
        </p:txBody>
      </p:sp>
      <p:pic>
        <p:nvPicPr>
          <p:cNvPr id="5" name="Picture 4"/>
          <p:cNvPicPr>
            <a:picLocks noChangeAspect="1"/>
          </p:cNvPicPr>
          <p:nvPr/>
        </p:nvPicPr>
        <p:blipFill>
          <a:blip r:embed="rId1"/>
          <a:stretch>
            <a:fillRect/>
          </a:stretch>
        </p:blipFill>
        <p:spPr>
          <a:xfrm>
            <a:off x="1847819" y="1592838"/>
            <a:ext cx="8496362" cy="4705384"/>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1159436" y="1422400"/>
            <a:ext cx="9873127" cy="5245099"/>
          </a:xfrm>
          <a:prstGeom prst="rect">
            <a:avLst/>
          </a:prstGeom>
        </p:spPr>
      </p:pic>
      <p:sp>
        <p:nvSpPr>
          <p:cNvPr id="2" name="Title 1"/>
          <p:cNvSpPr>
            <a:spLocks noGrp="1"/>
          </p:cNvSpPr>
          <p:nvPr>
            <p:ph type="title"/>
          </p:nvPr>
        </p:nvSpPr>
        <p:spPr/>
        <p:txBody>
          <a:bodyPr/>
          <a:lstStyle/>
          <a:p>
            <a:r>
              <a:rPr lang="en-US" dirty="0"/>
              <a:t>Appending queries</a:t>
            </a:r>
            <a:endParaRPr lang="en-US" dirty="0"/>
          </a:p>
        </p:txBody>
      </p:sp>
      <p:sp>
        <p:nvSpPr>
          <p:cNvPr id="7" name="Rectangle: Rounded Corners 6"/>
          <p:cNvSpPr/>
          <p:nvPr/>
        </p:nvSpPr>
        <p:spPr>
          <a:xfrm>
            <a:off x="7528560" y="2103119"/>
            <a:ext cx="1280160" cy="2336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Appending queries</a:t>
            </a:r>
            <a:endParaRPr lang="en-US"/>
          </a:p>
        </p:txBody>
      </p:sp>
      <p:pic>
        <p:nvPicPr>
          <p:cNvPr id="5" name="Picture 4"/>
          <p:cNvPicPr>
            <a:picLocks noChangeAspect="1"/>
          </p:cNvPicPr>
          <p:nvPr/>
        </p:nvPicPr>
        <p:blipFill>
          <a:blip r:embed="rId1"/>
          <a:stretch>
            <a:fillRect/>
          </a:stretch>
        </p:blipFill>
        <p:spPr>
          <a:xfrm>
            <a:off x="1837907" y="1474290"/>
            <a:ext cx="8516185" cy="5292270"/>
          </a:xfrm>
          <a:prstGeom prst="rect">
            <a:avLst/>
          </a:prstGeom>
        </p:spPr>
      </p:pic>
      <p:sp>
        <p:nvSpPr>
          <p:cNvPr id="7" name="Rectangle: Rounded Corners 6"/>
          <p:cNvSpPr/>
          <p:nvPr/>
        </p:nvSpPr>
        <p:spPr>
          <a:xfrm>
            <a:off x="3241040" y="2566172"/>
            <a:ext cx="1696720" cy="3091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6461760" y="2982732"/>
            <a:ext cx="1696720" cy="14063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Appending queries</a:t>
            </a:r>
            <a:endParaRPr lang="en-US"/>
          </a:p>
        </p:txBody>
      </p:sp>
      <p:sp>
        <p:nvSpPr>
          <p:cNvPr id="3" name="Content Placeholder 2"/>
          <p:cNvSpPr>
            <a:spLocks noGrp="1"/>
          </p:cNvSpPr>
          <p:nvPr>
            <p:ph idx="1"/>
          </p:nvPr>
        </p:nvSpPr>
        <p:spPr>
          <a:xfrm>
            <a:off x="838200" y="1825625"/>
            <a:ext cx="4495800" cy="4351338"/>
          </a:xfrm>
        </p:spPr>
        <p:txBody>
          <a:bodyPr/>
          <a:lstStyle/>
          <a:p>
            <a:r>
              <a:rPr lang="en-US" sz="1800" b="0" i="0">
                <a:solidFill>
                  <a:srgbClr val="000000"/>
                </a:solidFill>
                <a:effectLst/>
              </a:rPr>
              <a:t>We have used multiple pages in a single Excel workbook for the </a:t>
            </a:r>
            <a:r>
              <a:rPr lang="en-US" sz="1800" b="1" i="0">
                <a:solidFill>
                  <a:srgbClr val="000000"/>
                </a:solidFill>
                <a:effectLst/>
              </a:rPr>
              <a:t>Hours </a:t>
            </a:r>
            <a:r>
              <a:rPr lang="en-US" sz="1800" b="0" i="0">
                <a:solidFill>
                  <a:srgbClr val="000000"/>
                </a:solidFill>
                <a:effectLst/>
              </a:rPr>
              <a:t>query. In a</a:t>
            </a:r>
            <a:br>
              <a:rPr lang="en-US" sz="1800" b="0" i="0">
                <a:solidFill>
                  <a:srgbClr val="000000"/>
                </a:solidFill>
                <a:effectLst/>
              </a:rPr>
            </a:br>
            <a:r>
              <a:rPr lang="en-US" sz="1800" b="0" i="0">
                <a:solidFill>
                  <a:srgbClr val="000000"/>
                </a:solidFill>
                <a:effectLst/>
              </a:rPr>
              <a:t>production scenario, this would likely involve multiple Excel workbooks, one for each month. In this case, if you have many files in the same format, consider using a </a:t>
            </a:r>
            <a:r>
              <a:rPr lang="en-US" sz="1800" b="1" i="0">
                <a:solidFill>
                  <a:srgbClr val="000000"/>
                </a:solidFill>
                <a:effectLst/>
              </a:rPr>
              <a:t>Combine Binaries </a:t>
            </a:r>
            <a:r>
              <a:rPr lang="en-US" sz="1800" b="0" i="0">
                <a:solidFill>
                  <a:srgbClr val="000000"/>
                </a:solidFill>
                <a:effectLst/>
              </a:rPr>
              <a:t>(</a:t>
            </a:r>
            <a:r>
              <a:rPr lang="en-US" sz="1800" b="1" i="0">
                <a:solidFill>
                  <a:srgbClr val="000000"/>
                </a:solidFill>
                <a:effectLst/>
              </a:rPr>
              <a:t>Folder</a:t>
            </a:r>
            <a:r>
              <a:rPr lang="en-US" sz="1800" b="0" i="0">
                <a:solidFill>
                  <a:srgbClr val="000000"/>
                </a:solidFill>
                <a:effectLst/>
              </a:rPr>
              <a:t>) query: https://docs.microsoft.com/en-us/power-bi/desktop-combine-binaries.</a:t>
            </a:r>
            <a:endParaRPr lang="en-US"/>
          </a:p>
        </p:txBody>
      </p:sp>
      <p:pic>
        <p:nvPicPr>
          <p:cNvPr id="9" name="Picture 8"/>
          <p:cNvPicPr>
            <a:picLocks noChangeAspect="1"/>
          </p:cNvPicPr>
          <p:nvPr/>
        </p:nvPicPr>
        <p:blipFill>
          <a:blip r:embed="rId1"/>
          <a:stretch>
            <a:fillRect/>
          </a:stretch>
        </p:blipFill>
        <p:spPr>
          <a:xfrm>
            <a:off x="5530728" y="1490786"/>
            <a:ext cx="6454383" cy="5152954"/>
          </a:xfrm>
          <a:prstGeom prst="rect">
            <a:avLst/>
          </a:prstGeom>
        </p:spPr>
      </p:pic>
      <p:sp>
        <p:nvSpPr>
          <p:cNvPr id="7" name="Rectangle: Rounded Corners 6"/>
          <p:cNvSpPr/>
          <p:nvPr/>
        </p:nvSpPr>
        <p:spPr>
          <a:xfrm>
            <a:off x="5530728" y="4001294"/>
            <a:ext cx="1967352" cy="10888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6814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3307080" cy="1325563"/>
          </a:xfrm>
        </p:spPr>
        <p:txBody>
          <a:bodyPr/>
          <a:lstStyle/>
          <a:p>
            <a:r>
              <a:rPr lang="en-US"/>
              <a:t>Verifying and loading data</a:t>
            </a:r>
            <a:endParaRPr lang="en-US"/>
          </a:p>
        </p:txBody>
      </p:sp>
      <p:sp>
        <p:nvSpPr>
          <p:cNvPr id="3" name="Content Placeholder 2"/>
          <p:cNvSpPr>
            <a:spLocks noGrp="1"/>
          </p:cNvSpPr>
          <p:nvPr>
            <p:ph idx="1"/>
          </p:nvPr>
        </p:nvSpPr>
        <p:spPr>
          <a:xfrm>
            <a:off x="838200" y="1825625"/>
            <a:ext cx="3307081" cy="4351338"/>
          </a:xfrm>
        </p:spPr>
        <p:txBody>
          <a:bodyPr/>
          <a:lstStyle/>
          <a:p>
            <a:r>
              <a:rPr lang="en-US" sz="1800" b="0" i="0">
                <a:solidFill>
                  <a:srgbClr val="000000"/>
                </a:solidFill>
                <a:effectLst/>
              </a:rPr>
              <a:t>The </a:t>
            </a:r>
            <a:r>
              <a:rPr lang="en-US" sz="1800" b="1" i="0">
                <a:solidFill>
                  <a:srgbClr val="000000"/>
                </a:solidFill>
                <a:effectLst/>
              </a:rPr>
              <a:t>Query Dependencies </a:t>
            </a:r>
            <a:r>
              <a:rPr lang="en-US" sz="1800" b="0" i="0">
                <a:solidFill>
                  <a:srgbClr val="000000"/>
                </a:solidFill>
                <a:effectLst/>
              </a:rPr>
              <a:t>window is useful for understanding how queries are related to one another and how queries are organized.</a:t>
            </a:r>
            <a:endParaRPr lang="en-US"/>
          </a:p>
        </p:txBody>
      </p:sp>
      <p:pic>
        <p:nvPicPr>
          <p:cNvPr id="5" name="Picture 4"/>
          <p:cNvPicPr>
            <a:picLocks noChangeAspect="1"/>
          </p:cNvPicPr>
          <p:nvPr/>
        </p:nvPicPr>
        <p:blipFill>
          <a:blip r:embed="rId1"/>
          <a:stretch>
            <a:fillRect/>
          </a:stretch>
        </p:blipFill>
        <p:spPr>
          <a:xfrm>
            <a:off x="4364341" y="0"/>
            <a:ext cx="7827660" cy="6858000"/>
          </a:xfrm>
          <a:prstGeom prst="rect">
            <a:avLst/>
          </a:prstGeom>
        </p:spPr>
      </p:pic>
      <p:sp>
        <p:nvSpPr>
          <p:cNvPr id="6" name="TextBox 5"/>
          <p:cNvSpPr txBox="1"/>
          <p:nvPr/>
        </p:nvSpPr>
        <p:spPr>
          <a:xfrm>
            <a:off x="-46814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Organizing queries</a:t>
            </a:r>
            <a:endParaRPr lang="en-US"/>
          </a:p>
        </p:txBody>
      </p:sp>
      <p:pic>
        <p:nvPicPr>
          <p:cNvPr id="5" name="Picture 4"/>
          <p:cNvPicPr>
            <a:picLocks noChangeAspect="1"/>
          </p:cNvPicPr>
          <p:nvPr/>
        </p:nvPicPr>
        <p:blipFill>
          <a:blip r:embed="rId1"/>
          <a:stretch>
            <a:fillRect/>
          </a:stretch>
        </p:blipFill>
        <p:spPr>
          <a:xfrm>
            <a:off x="7108482" y="94087"/>
            <a:ext cx="4245318" cy="6646955"/>
          </a:xfrm>
          <a:prstGeom prst="rect">
            <a:avLst/>
          </a:prstGeom>
        </p:spPr>
      </p:pic>
      <p:pic>
        <p:nvPicPr>
          <p:cNvPr id="7" name="Picture 6"/>
          <p:cNvPicPr>
            <a:picLocks noChangeAspect="1"/>
          </p:cNvPicPr>
          <p:nvPr/>
        </p:nvPicPr>
        <p:blipFill>
          <a:blip r:embed="rId2"/>
          <a:stretch>
            <a:fillRect/>
          </a:stretch>
        </p:blipFill>
        <p:spPr>
          <a:xfrm>
            <a:off x="592741" y="1863337"/>
            <a:ext cx="6157791" cy="4275913"/>
          </a:xfrm>
          <a:prstGeom prst="rect">
            <a:avLst/>
          </a:prstGeom>
        </p:spPr>
      </p:pic>
      <p:sp>
        <p:nvSpPr>
          <p:cNvPr id="9" name="Rectangle: Rounded Corners 8"/>
          <p:cNvSpPr/>
          <p:nvPr/>
        </p:nvSpPr>
        <p:spPr>
          <a:xfrm>
            <a:off x="7108481" y="2912426"/>
            <a:ext cx="3940277" cy="25536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Organizing queries</a:t>
            </a:r>
            <a:endParaRPr lang="en-US"/>
          </a:p>
        </p:txBody>
      </p:sp>
      <p:pic>
        <p:nvPicPr>
          <p:cNvPr id="5" name="Picture 4"/>
          <p:cNvPicPr>
            <a:picLocks noChangeAspect="1"/>
          </p:cNvPicPr>
          <p:nvPr/>
        </p:nvPicPr>
        <p:blipFill>
          <a:blip r:embed="rId1"/>
          <a:stretch>
            <a:fillRect/>
          </a:stretch>
        </p:blipFill>
        <p:spPr>
          <a:xfrm>
            <a:off x="6549207" y="523819"/>
            <a:ext cx="5391156" cy="5810361"/>
          </a:xfrm>
          <a:prstGeom prst="rect">
            <a:avLst/>
          </a:prstGeom>
        </p:spPr>
      </p:pic>
      <p:pic>
        <p:nvPicPr>
          <p:cNvPr id="7" name="Picture 6"/>
          <p:cNvPicPr>
            <a:picLocks noChangeAspect="1"/>
          </p:cNvPicPr>
          <p:nvPr/>
        </p:nvPicPr>
        <p:blipFill>
          <a:blip r:embed="rId2"/>
          <a:stretch>
            <a:fillRect/>
          </a:stretch>
        </p:blipFill>
        <p:spPr>
          <a:xfrm>
            <a:off x="1451450" y="1593976"/>
            <a:ext cx="4511194" cy="4940831"/>
          </a:xfrm>
          <a:prstGeom prst="rect">
            <a:avLst/>
          </a:prstGeom>
        </p:spPr>
      </p:pic>
      <p:sp>
        <p:nvSpPr>
          <p:cNvPr id="9" name="Rectangle: Rounded Corners 8"/>
          <p:cNvSpPr/>
          <p:nvPr/>
        </p:nvSpPr>
        <p:spPr>
          <a:xfrm>
            <a:off x="6575894" y="1825625"/>
            <a:ext cx="5199546" cy="31121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1686560" y="3261359"/>
            <a:ext cx="1849120" cy="12090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Power BI service</a:t>
            </a:r>
            <a:endParaRPr lang="en-US"/>
          </a:p>
        </p:txBody>
      </p:sp>
      <p:sp>
        <p:nvSpPr>
          <p:cNvPr id="3" name="Content Placeholder 2"/>
          <p:cNvSpPr>
            <a:spLocks noGrp="1"/>
          </p:cNvSpPr>
          <p:nvPr>
            <p:ph idx="1"/>
          </p:nvPr>
        </p:nvSpPr>
        <p:spPr/>
        <p:txBody>
          <a:bodyPr/>
          <a:lstStyle/>
          <a:p>
            <a:r>
              <a:rPr lang="en-US"/>
              <a:t>Viewing and editing reports</a:t>
            </a:r>
            <a:endParaRPr lang="en-US"/>
          </a:p>
          <a:p>
            <a:r>
              <a:rPr lang="en-US"/>
              <a:t>Creating dashboards</a:t>
            </a:r>
            <a:endParaRPr lang="en-US"/>
          </a:p>
          <a:p>
            <a:r>
              <a:rPr lang="en-US"/>
              <a:t>Sharing and collaborating with others</a:t>
            </a:r>
            <a:endParaRPr lang="en-US"/>
          </a:p>
          <a:p>
            <a:r>
              <a:rPr lang="en-US"/>
              <a:t>Accessing and creating apps</a:t>
            </a:r>
            <a:endParaRPr lang="en-US"/>
          </a:p>
          <a:p>
            <a:r>
              <a:rPr lang="en-US"/>
              <a:t>Refreshing data</a:t>
            </a:r>
            <a:endParaRPr lang="en-US"/>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Checking column quality, distribution, and profiles</a:t>
            </a:r>
            <a:endParaRPr lang="en-US" sz="4000" dirty="0"/>
          </a:p>
        </p:txBody>
      </p:sp>
      <p:pic>
        <p:nvPicPr>
          <p:cNvPr id="5" name="Picture 4"/>
          <p:cNvPicPr>
            <a:picLocks noChangeAspect="1"/>
          </p:cNvPicPr>
          <p:nvPr/>
        </p:nvPicPr>
        <p:blipFill>
          <a:blip r:embed="rId1"/>
          <a:stretch>
            <a:fillRect/>
          </a:stretch>
        </p:blipFill>
        <p:spPr>
          <a:xfrm>
            <a:off x="902413" y="1339814"/>
            <a:ext cx="10387174" cy="5518186"/>
          </a:xfrm>
          <a:prstGeom prst="rect">
            <a:avLst/>
          </a:prstGeom>
        </p:spPr>
      </p:pic>
      <p:sp>
        <p:nvSpPr>
          <p:cNvPr id="7" name="Rectangle: Rounded Corners 6"/>
          <p:cNvSpPr/>
          <p:nvPr/>
        </p:nvSpPr>
        <p:spPr>
          <a:xfrm>
            <a:off x="1767840" y="1605279"/>
            <a:ext cx="1595120" cy="5791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Checking column quality, distribution, and profiles</a:t>
            </a:r>
            <a:endParaRPr lang="en-US" sz="4000" dirty="0"/>
          </a:p>
        </p:txBody>
      </p:sp>
      <p:sp>
        <p:nvSpPr>
          <p:cNvPr id="3" name="Content Placeholder 2"/>
          <p:cNvSpPr>
            <a:spLocks noGrp="1"/>
          </p:cNvSpPr>
          <p:nvPr>
            <p:ph idx="1"/>
          </p:nvPr>
        </p:nvSpPr>
        <p:spPr/>
        <p:txBody>
          <a:bodyPr>
            <a:normAutofit/>
          </a:bodyPr>
          <a:lstStyle/>
          <a:p>
            <a:r>
              <a:rPr lang="en-US" sz="2200" b="0" i="0" dirty="0">
                <a:solidFill>
                  <a:srgbClr val="3D3B49"/>
                </a:solidFill>
                <a:effectLst/>
              </a:rPr>
              <a:t>The </a:t>
            </a:r>
            <a:r>
              <a:rPr lang="en-US" sz="2200" b="0" i="0" dirty="0">
                <a:solidFill>
                  <a:srgbClr val="FF0000"/>
                </a:solidFill>
                <a:effectLst/>
              </a:rPr>
              <a:t>distinct</a:t>
            </a:r>
            <a:r>
              <a:rPr lang="en-US" sz="2200" b="0" i="0" dirty="0">
                <a:solidFill>
                  <a:srgbClr val="3D3B49"/>
                </a:solidFill>
                <a:effectLst/>
              </a:rPr>
              <a:t> number refers to how many different values there are in a column once duplicates are excluded. The </a:t>
            </a:r>
            <a:r>
              <a:rPr lang="en-US" sz="2200" b="0" i="0" dirty="0">
                <a:solidFill>
                  <a:srgbClr val="FF0000"/>
                </a:solidFill>
                <a:effectLst/>
              </a:rPr>
              <a:t>unique</a:t>
            </a:r>
            <a:r>
              <a:rPr lang="en-US" sz="2200" b="0" i="0" dirty="0">
                <a:solidFill>
                  <a:srgbClr val="3D3B49"/>
                </a:solidFill>
                <a:effectLst/>
              </a:rPr>
              <a:t> number shows how many values occur exactly once. The number of distinct and unique values will be the same only if all values are unique.</a:t>
            </a:r>
            <a:endParaRPr lang="en-US" sz="22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Loading the data</a:t>
            </a:r>
            <a:endParaRPr lang="en-US"/>
          </a:p>
        </p:txBody>
      </p:sp>
      <p:pic>
        <p:nvPicPr>
          <p:cNvPr id="7" name="Picture 6"/>
          <p:cNvPicPr>
            <a:picLocks noChangeAspect="1"/>
          </p:cNvPicPr>
          <p:nvPr/>
        </p:nvPicPr>
        <p:blipFill>
          <a:blip r:embed="rId1"/>
          <a:stretch>
            <a:fillRect/>
          </a:stretch>
        </p:blipFill>
        <p:spPr>
          <a:xfrm>
            <a:off x="1116418" y="1378707"/>
            <a:ext cx="9959163" cy="5285618"/>
          </a:xfrm>
          <a:prstGeom prst="rect">
            <a:avLst/>
          </a:prstGeom>
        </p:spPr>
      </p:pic>
      <p:sp>
        <p:nvSpPr>
          <p:cNvPr id="9" name="Rectangle: Rounded Corners 8"/>
          <p:cNvSpPr/>
          <p:nvPr/>
        </p:nvSpPr>
        <p:spPr>
          <a:xfrm>
            <a:off x="9916160" y="2926080"/>
            <a:ext cx="1159421" cy="7924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Combining Mismatched Tables</a:t>
            </a:r>
            <a:endParaRPr lang="en-US"/>
          </a:p>
        </p:txBody>
      </p:sp>
      <p:pic>
        <p:nvPicPr>
          <p:cNvPr id="4" name="Picture 3"/>
          <p:cNvPicPr>
            <a:picLocks noChangeAspect="1"/>
          </p:cNvPicPr>
          <p:nvPr/>
        </p:nvPicPr>
        <p:blipFill>
          <a:blip r:embed="rId1"/>
          <a:stretch>
            <a:fillRect/>
          </a:stretch>
        </p:blipFill>
        <p:spPr>
          <a:xfrm>
            <a:off x="955620" y="987425"/>
            <a:ext cx="1857375" cy="5734050"/>
          </a:xfrm>
          <a:prstGeom prst="rect">
            <a:avLst/>
          </a:prstGeom>
        </p:spPr>
      </p:pic>
      <p:pic>
        <p:nvPicPr>
          <p:cNvPr id="7" name="Picture 6"/>
          <p:cNvPicPr>
            <a:picLocks noChangeAspect="1"/>
          </p:cNvPicPr>
          <p:nvPr/>
        </p:nvPicPr>
        <p:blipFill>
          <a:blip r:embed="rId2"/>
          <a:stretch>
            <a:fillRect/>
          </a:stretch>
        </p:blipFill>
        <p:spPr>
          <a:xfrm>
            <a:off x="3344916" y="1441026"/>
            <a:ext cx="1676400" cy="4591050"/>
          </a:xfrm>
          <a:prstGeom prst="rect">
            <a:avLst/>
          </a:prstGeom>
        </p:spPr>
      </p:pic>
      <p:pic>
        <p:nvPicPr>
          <p:cNvPr id="9" name="Picture 8"/>
          <p:cNvPicPr>
            <a:picLocks noChangeAspect="1"/>
          </p:cNvPicPr>
          <p:nvPr/>
        </p:nvPicPr>
        <p:blipFill>
          <a:blip r:embed="rId3"/>
          <a:stretch>
            <a:fillRect/>
          </a:stretch>
        </p:blipFill>
        <p:spPr>
          <a:xfrm>
            <a:off x="6320794" y="892941"/>
            <a:ext cx="4915586" cy="5687219"/>
          </a:xfrm>
          <a:prstGeom prst="rect">
            <a:avLst/>
          </a:prstGeom>
        </p:spPr>
      </p:pic>
      <p:sp>
        <p:nvSpPr>
          <p:cNvPr id="5" name="TextBox 4"/>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endParaRPr lang="en-US" i="1"/>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Combining mismatched tables from a folder</a:t>
            </a:r>
            <a:endParaRPr lang="en-US"/>
          </a:p>
        </p:txBody>
      </p:sp>
      <p:pic>
        <p:nvPicPr>
          <p:cNvPr id="5" name="Picture 4"/>
          <p:cNvPicPr>
            <a:picLocks noChangeAspect="1"/>
          </p:cNvPicPr>
          <p:nvPr/>
        </p:nvPicPr>
        <p:blipFill>
          <a:blip r:embed="rId1"/>
          <a:stretch>
            <a:fillRect/>
          </a:stretch>
        </p:blipFill>
        <p:spPr>
          <a:xfrm>
            <a:off x="618877" y="2021812"/>
            <a:ext cx="10954246" cy="2145554"/>
          </a:xfrm>
          <a:prstGeom prst="rect">
            <a:avLst/>
          </a:prstGeom>
        </p:spPr>
      </p:pic>
      <p:sp>
        <p:nvSpPr>
          <p:cNvPr id="7" name="TextBox 6"/>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endParaRPr lang="en-US" i="1"/>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Combining mismatched tables from a folder</a:t>
            </a:r>
            <a:endParaRPr lang="en-US"/>
          </a:p>
        </p:txBody>
      </p:sp>
      <p:pic>
        <p:nvPicPr>
          <p:cNvPr id="5" name="Picture 4"/>
          <p:cNvPicPr>
            <a:picLocks noChangeAspect="1"/>
          </p:cNvPicPr>
          <p:nvPr/>
        </p:nvPicPr>
        <p:blipFill>
          <a:blip r:embed="rId1"/>
          <a:stretch>
            <a:fillRect/>
          </a:stretch>
        </p:blipFill>
        <p:spPr>
          <a:xfrm>
            <a:off x="2390923" y="1171852"/>
            <a:ext cx="7410153" cy="5219836"/>
          </a:xfrm>
          <a:prstGeom prst="rect">
            <a:avLst/>
          </a:prstGeom>
        </p:spPr>
      </p:pic>
      <p:sp>
        <p:nvSpPr>
          <p:cNvPr id="6" name="TextBox 5"/>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endParaRPr lang="en-US" i="1"/>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Combining mismatched tables from a folder</a:t>
            </a:r>
            <a:endParaRPr lang="en-US"/>
          </a:p>
        </p:txBody>
      </p:sp>
      <p:pic>
        <p:nvPicPr>
          <p:cNvPr id="5" name="Picture 4"/>
          <p:cNvPicPr>
            <a:picLocks noChangeAspect="1"/>
          </p:cNvPicPr>
          <p:nvPr/>
        </p:nvPicPr>
        <p:blipFill>
          <a:blip r:embed="rId1"/>
          <a:stretch>
            <a:fillRect/>
          </a:stretch>
        </p:blipFill>
        <p:spPr>
          <a:xfrm>
            <a:off x="1295204" y="2371577"/>
            <a:ext cx="9601592" cy="1349085"/>
          </a:xfrm>
          <a:prstGeom prst="rect">
            <a:avLst/>
          </a:prstGeom>
        </p:spPr>
      </p:pic>
      <p:sp>
        <p:nvSpPr>
          <p:cNvPr id="6" name="TextBox 5"/>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endParaRPr lang="en-US" i="1"/>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5391059" cy="1035327"/>
          </a:xfrm>
        </p:spPr>
        <p:txBody>
          <a:bodyPr>
            <a:normAutofit fontScale="90000"/>
          </a:bodyPr>
          <a:lstStyle/>
          <a:p>
            <a:pPr algn="l"/>
            <a:r>
              <a:rPr lang="en-US"/>
              <a:t>Unpivoting tables with multiple levels of hierarchy</a:t>
            </a:r>
            <a:endParaRPr lang="en-US"/>
          </a:p>
        </p:txBody>
      </p:sp>
      <p:sp>
        <p:nvSpPr>
          <p:cNvPr id="4" name="TextBox 3"/>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endParaRPr lang="en-US" i="1"/>
          </a:p>
        </p:txBody>
      </p:sp>
      <p:pic>
        <p:nvPicPr>
          <p:cNvPr id="6" name="Picture 5"/>
          <p:cNvPicPr>
            <a:picLocks noChangeAspect="1"/>
          </p:cNvPicPr>
          <p:nvPr/>
        </p:nvPicPr>
        <p:blipFill>
          <a:blip r:embed="rId1"/>
          <a:stretch>
            <a:fillRect/>
          </a:stretch>
        </p:blipFill>
        <p:spPr>
          <a:xfrm>
            <a:off x="6229259" y="0"/>
            <a:ext cx="5577234" cy="685800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data model</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408575" y="0"/>
            <a:ext cx="11374849"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Modifying the layout</a:t>
            </a:r>
            <a:endParaRPr lang="en-US"/>
          </a:p>
        </p:txBody>
      </p:sp>
      <p:pic>
        <p:nvPicPr>
          <p:cNvPr id="5" name="Picture 4"/>
          <p:cNvPicPr>
            <a:picLocks noChangeAspect="1"/>
          </p:cNvPicPr>
          <p:nvPr/>
        </p:nvPicPr>
        <p:blipFill>
          <a:blip r:embed="rId1"/>
          <a:stretch>
            <a:fillRect/>
          </a:stretch>
        </p:blipFill>
        <p:spPr>
          <a:xfrm>
            <a:off x="6710099" y="0"/>
            <a:ext cx="5252936"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Classic organizational BI architecture</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641011"/>
            <a:ext cx="12192000" cy="5575978"/>
          </a:xfrm>
          <a:prstGeom prst="rect">
            <a:avLst/>
          </a:prstGeom>
        </p:spPr>
      </p:pic>
      <p:sp>
        <p:nvSpPr>
          <p:cNvPr id="7" name="TextBox 6"/>
          <p:cNvSpPr txBox="1"/>
          <p:nvPr/>
        </p:nvSpPr>
        <p:spPr>
          <a:xfrm>
            <a:off x="2212340" y="6216989"/>
            <a:ext cx="7767320"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Organizational BI typically includes ETL processes, data warehousing, and a semantic layer.</a:t>
            </a:r>
            <a:r>
              <a:rPr lang="en-US"/>
              <a:t> </a:t>
            </a:r>
            <a:br>
              <a:rPr lang="en-US"/>
            </a:br>
            <a:endParaRPr lang="en-US"/>
          </a:p>
        </p:txBody>
      </p:sp>
      <p:sp>
        <p:nvSpPr>
          <p:cNvPr id="9" name="TextBox 8"/>
          <p:cNvSpPr txBox="1"/>
          <p:nvPr/>
        </p:nvSpPr>
        <p:spPr>
          <a:xfrm>
            <a:off x="7833360"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482840" cy="1325563"/>
          </a:xfrm>
        </p:spPr>
        <p:txBody>
          <a:bodyPr/>
          <a:lstStyle/>
          <a:p>
            <a:pPr algn="l"/>
            <a:r>
              <a:rPr lang="en-US" dirty="0"/>
              <a:t>Creating and understanding relationships</a:t>
            </a:r>
            <a:endParaRPr lang="en-US" dirty="0"/>
          </a:p>
        </p:txBody>
      </p:sp>
      <p:sp>
        <p:nvSpPr>
          <p:cNvPr id="3" name="Content Placeholder 2"/>
          <p:cNvSpPr>
            <a:spLocks noGrp="1"/>
          </p:cNvSpPr>
          <p:nvPr>
            <p:ph idx="1"/>
          </p:nvPr>
        </p:nvSpPr>
        <p:spPr>
          <a:xfrm>
            <a:off x="838200" y="1825624"/>
            <a:ext cx="7329332" cy="4778375"/>
          </a:xfrm>
        </p:spPr>
        <p:txBody>
          <a:bodyPr>
            <a:normAutofit fontScale="85000" lnSpcReduction="10000"/>
          </a:bodyPr>
          <a:lstStyle/>
          <a:p>
            <a:r>
              <a:rPr lang="en-US" sz="2400" b="0" i="0" dirty="0">
                <a:solidFill>
                  <a:srgbClr val="000000"/>
                </a:solidFill>
                <a:effectLst/>
              </a:rPr>
              <a:t>There are actually four different cardinalities for relationships in Power BI, as outlined here:</a:t>
            </a:r>
            <a:endParaRPr lang="en-US" sz="2400" b="0" i="0" dirty="0">
              <a:solidFill>
                <a:srgbClr val="000000"/>
              </a:solidFill>
              <a:effectLst/>
            </a:endParaRPr>
          </a:p>
          <a:p>
            <a:pPr lvl="1"/>
            <a:r>
              <a:rPr lang="en-US" sz="1800" b="1" i="0" dirty="0">
                <a:solidFill>
                  <a:srgbClr val="000000"/>
                </a:solidFill>
                <a:effectLst/>
              </a:rPr>
              <a:t>One-to-one</a:t>
            </a:r>
            <a:r>
              <a:rPr lang="en-US" sz="1800" b="0" i="0" dirty="0">
                <a:solidFill>
                  <a:srgbClr val="000000"/>
                </a:solidFill>
                <a:effectLst/>
              </a:rPr>
              <a:t>: This means that there are unique values in each table.</a:t>
            </a:r>
            <a:endParaRPr lang="en-US" sz="1800" b="0" i="0" dirty="0">
              <a:solidFill>
                <a:srgbClr val="000000"/>
              </a:solidFill>
              <a:effectLst/>
            </a:endParaRPr>
          </a:p>
          <a:p>
            <a:pPr lvl="1"/>
            <a:r>
              <a:rPr lang="en-US" sz="1800" b="1" i="0" dirty="0">
                <a:solidFill>
                  <a:srgbClr val="000000"/>
                </a:solidFill>
                <a:effectLst/>
              </a:rPr>
              <a:t>Many-to-one</a:t>
            </a:r>
            <a:r>
              <a:rPr lang="en-US" sz="1800" b="0" i="0" dirty="0">
                <a:solidFill>
                  <a:srgbClr val="000000"/>
                </a:solidFill>
                <a:effectLst/>
              </a:rPr>
              <a:t>: This means that there are unique values in one table that match multiple rows in another table.</a:t>
            </a:r>
            <a:endParaRPr lang="en-US" sz="3200" dirty="0"/>
          </a:p>
          <a:p>
            <a:pPr lvl="1"/>
            <a:r>
              <a:rPr lang="en-US" sz="1800" b="1" i="0" dirty="0">
                <a:solidFill>
                  <a:srgbClr val="000000"/>
                </a:solidFill>
                <a:effectLst/>
              </a:rPr>
              <a:t>One-to-many</a:t>
            </a:r>
            <a:r>
              <a:rPr lang="en-US" sz="1800" b="0" i="0" dirty="0">
                <a:solidFill>
                  <a:srgbClr val="000000"/>
                </a:solidFill>
                <a:effectLst/>
              </a:rPr>
              <a:t>: This means that there are unique values in one table that match multiple rows in another table.</a:t>
            </a:r>
            <a:endParaRPr lang="en-US" sz="1800" b="0" i="0" dirty="0">
              <a:solidFill>
                <a:srgbClr val="000000"/>
              </a:solidFill>
              <a:effectLst/>
            </a:endParaRPr>
          </a:p>
          <a:p>
            <a:pPr lvl="1"/>
            <a:r>
              <a:rPr lang="en-US" sz="1800" b="1" i="0" dirty="0">
                <a:solidFill>
                  <a:srgbClr val="000000"/>
                </a:solidFill>
                <a:effectLst/>
              </a:rPr>
              <a:t>Many-to-many</a:t>
            </a:r>
            <a:r>
              <a:rPr lang="en-US" sz="1800" b="0" i="0" dirty="0">
                <a:solidFill>
                  <a:srgbClr val="000000"/>
                </a:solidFill>
                <a:effectLst/>
              </a:rPr>
              <a:t>: This means that neither table has unique values for rows. It is generally good practice to avoid these types of relationships because of their</a:t>
            </a:r>
            <a:r>
              <a:rPr lang="en-US" sz="1800" dirty="0">
                <a:solidFill>
                  <a:srgbClr val="000000"/>
                </a:solidFill>
              </a:rPr>
              <a:t> </a:t>
            </a:r>
            <a:r>
              <a:rPr lang="en-US" sz="1800" b="0" i="0" dirty="0">
                <a:solidFill>
                  <a:srgbClr val="000000"/>
                </a:solidFill>
                <a:effectLst/>
              </a:rPr>
              <a:t>complexity and the amount of processing and resources required.</a:t>
            </a:r>
            <a:endParaRPr lang="en-US" sz="1800" b="0" i="0" dirty="0">
              <a:solidFill>
                <a:srgbClr val="000000"/>
              </a:solidFill>
              <a:effectLst/>
            </a:endParaRPr>
          </a:p>
          <a:p>
            <a:pPr marL="457200" lvl="1" indent="0">
              <a:buNone/>
            </a:pPr>
            <a:r>
              <a:rPr lang="en-US" sz="2000" dirty="0">
                <a:solidFill>
                  <a:srgbClr val="000000"/>
                </a:solidFill>
              </a:rPr>
              <a:t>T</a:t>
            </a:r>
            <a:r>
              <a:rPr lang="en-US" sz="1800" b="0" i="0" dirty="0">
                <a:solidFill>
                  <a:srgbClr val="000000"/>
                </a:solidFill>
                <a:effectLst/>
              </a:rPr>
              <a:t>here is also an arrow icon in the middle of the line that points from </a:t>
            </a:r>
            <a:r>
              <a:rPr lang="en-US" sz="1800" b="1" i="0" dirty="0">
                <a:solidFill>
                  <a:srgbClr val="000000"/>
                </a:solidFill>
                <a:effectLst/>
              </a:rPr>
              <a:t>People </a:t>
            </a:r>
            <a:r>
              <a:rPr lang="en-US" sz="1800" b="0" i="0" dirty="0">
                <a:solidFill>
                  <a:srgbClr val="000000"/>
                </a:solidFill>
                <a:effectLst/>
              </a:rPr>
              <a:t>to </a:t>
            </a:r>
            <a:r>
              <a:rPr lang="en-US" sz="1800" b="1" i="0" dirty="0">
                <a:solidFill>
                  <a:srgbClr val="000000"/>
                </a:solidFill>
                <a:effectLst/>
              </a:rPr>
              <a:t>Hours</a:t>
            </a:r>
            <a:r>
              <a:rPr lang="en-US" sz="1800" b="0" i="0" dirty="0">
                <a:solidFill>
                  <a:srgbClr val="000000"/>
                </a:solidFill>
                <a:effectLst/>
              </a:rPr>
              <a:t>. This indicates that the </a:t>
            </a:r>
            <a:r>
              <a:rPr lang="en-US" sz="1800" b="1" i="0" dirty="0">
                <a:solidFill>
                  <a:srgbClr val="000000"/>
                </a:solidFill>
                <a:effectLst/>
              </a:rPr>
              <a:t>People </a:t>
            </a:r>
            <a:r>
              <a:rPr lang="en-US" sz="1800" b="0" i="0" dirty="0">
                <a:solidFill>
                  <a:srgbClr val="000000"/>
                </a:solidFill>
                <a:effectLst/>
              </a:rPr>
              <a:t>table filters the </a:t>
            </a:r>
            <a:r>
              <a:rPr lang="en-US" sz="1800" b="1" i="0" dirty="0">
                <a:solidFill>
                  <a:srgbClr val="000000"/>
                </a:solidFill>
                <a:effectLst/>
              </a:rPr>
              <a:t>Hours </a:t>
            </a:r>
            <a:r>
              <a:rPr lang="en-US" sz="1800" b="0" i="0" dirty="0">
                <a:solidFill>
                  <a:srgbClr val="000000"/>
                </a:solidFill>
                <a:effectLst/>
              </a:rPr>
              <a:t>table, but not vice versa. This is known as the cross filter direction. Cross filter directions can be either </a:t>
            </a:r>
            <a:r>
              <a:rPr lang="en-US" sz="1800" b="1" i="0" dirty="0">
                <a:solidFill>
                  <a:srgbClr val="000000"/>
                </a:solidFill>
                <a:effectLst/>
              </a:rPr>
              <a:t>Single </a:t>
            </a:r>
            <a:r>
              <a:rPr lang="en-US" sz="1800" b="0" i="0" dirty="0">
                <a:solidFill>
                  <a:srgbClr val="000000"/>
                </a:solidFill>
                <a:effectLst/>
              </a:rPr>
              <a:t>or </a:t>
            </a:r>
            <a:r>
              <a:rPr lang="en-US" sz="1800" b="1" i="0" dirty="0">
                <a:solidFill>
                  <a:srgbClr val="000000"/>
                </a:solidFill>
                <a:effectLst/>
              </a:rPr>
              <a:t>Both</a:t>
            </a:r>
            <a:r>
              <a:rPr lang="en-US" sz="1800" b="0" i="0" dirty="0">
                <a:solidFill>
                  <a:srgbClr val="000000"/>
                </a:solidFill>
                <a:effectLst/>
              </a:rPr>
              <a:t>, meaning that the filtering occurs only one way or bidirectionally. In simple data models, you generally don't have to worry about cross filter direction, but it can become very important if the complexity of the data model increases.</a:t>
            </a:r>
            <a:endParaRPr lang="en-US" sz="1800" b="0" i="0" dirty="0">
              <a:solidFill>
                <a:srgbClr val="000000"/>
              </a:solidFill>
              <a:effectLst/>
            </a:endParaRPr>
          </a:p>
          <a:p>
            <a:pPr marL="457200" lvl="1" indent="0">
              <a:buNone/>
            </a:pPr>
            <a:r>
              <a:rPr lang="en-US" sz="1800" b="0" i="0" dirty="0">
                <a:solidFill>
                  <a:srgbClr val="000000"/>
                </a:solidFill>
                <a:effectLst/>
              </a:rPr>
              <a:t>The line that forms the relationship between the tables is solid. A solid line indicates an </a:t>
            </a:r>
            <a:r>
              <a:rPr lang="en-US" sz="1800" b="0" i="0" dirty="0">
                <a:solidFill>
                  <a:srgbClr val="FF0000"/>
                </a:solidFill>
                <a:effectLst/>
              </a:rPr>
              <a:t>active relationship</a:t>
            </a:r>
            <a:r>
              <a:rPr lang="en-US" sz="1800" b="0" i="0" dirty="0">
                <a:solidFill>
                  <a:srgbClr val="000000"/>
                </a:solidFill>
                <a:effectLst/>
              </a:rPr>
              <a:t>. </a:t>
            </a:r>
            <a:r>
              <a:rPr lang="en-US" sz="1800" b="0" i="0" dirty="0">
                <a:solidFill>
                  <a:srgbClr val="FF0000"/>
                </a:solidFill>
                <a:effectLst/>
              </a:rPr>
              <a:t>Inactive relationships </a:t>
            </a:r>
            <a:r>
              <a:rPr lang="en-US" sz="1800" b="0" i="0" dirty="0">
                <a:solidFill>
                  <a:srgbClr val="000000"/>
                </a:solidFill>
                <a:effectLst/>
              </a:rPr>
              <a:t>can be created between tables, and these are represented as a dashed line. In Power BI, there can only be a single active path between tables. In other words, there can only be a single path of a relationship cross-filtering from one table to another. This is the active pathway.</a:t>
            </a:r>
            <a:endParaRPr lang="en-US" sz="1800" b="0" i="0" dirty="0">
              <a:solidFill>
                <a:srgbClr val="000000"/>
              </a:solidFill>
              <a:effectLst/>
            </a:endParaRPr>
          </a:p>
        </p:txBody>
      </p:sp>
      <p:pic>
        <p:nvPicPr>
          <p:cNvPr id="5" name="Picture 4"/>
          <p:cNvPicPr>
            <a:picLocks noChangeAspect="1"/>
          </p:cNvPicPr>
          <p:nvPr/>
        </p:nvPicPr>
        <p:blipFill>
          <a:blip r:embed="rId1"/>
          <a:stretch>
            <a:fillRect/>
          </a:stretch>
        </p:blipFill>
        <p:spPr>
          <a:xfrm>
            <a:off x="8506047" y="111534"/>
            <a:ext cx="3524783" cy="6641740"/>
          </a:xfrm>
          <a:prstGeom prst="rect">
            <a:avLst/>
          </a:prstGeom>
        </p:spPr>
      </p:pic>
      <p:sp>
        <p:nvSpPr>
          <p:cNvPr id="7" name="Rectangle: Rounded Corners 6"/>
          <p:cNvSpPr/>
          <p:nvPr/>
        </p:nvSpPr>
        <p:spPr>
          <a:xfrm>
            <a:off x="8910320" y="985520"/>
            <a:ext cx="2600960" cy="3352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8752840" y="4297680"/>
            <a:ext cx="2600960" cy="3352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7" idx="2"/>
            <a:endCxn id="9" idx="0"/>
          </p:cNvCxnSpPr>
          <p:nvPr/>
        </p:nvCxnSpPr>
        <p:spPr>
          <a:xfrm flipH="1">
            <a:off x="10053320" y="1320800"/>
            <a:ext cx="157480" cy="2976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1353800" y="1463040"/>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209715" y="4785042"/>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511280" y="3124041"/>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814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and understanding relationships</a:t>
            </a:r>
            <a:endParaRPr lang="en-US" dirty="0"/>
          </a:p>
        </p:txBody>
      </p:sp>
      <p:sp>
        <p:nvSpPr>
          <p:cNvPr id="3" name="Content Placeholder 2"/>
          <p:cNvSpPr>
            <a:spLocks noGrp="1"/>
          </p:cNvSpPr>
          <p:nvPr>
            <p:ph idx="1"/>
          </p:nvPr>
        </p:nvSpPr>
        <p:spPr/>
        <p:txBody>
          <a:bodyPr>
            <a:normAutofit/>
          </a:bodyPr>
          <a:lstStyle/>
          <a:p>
            <a:r>
              <a:rPr lang="en-US" sz="2200" b="0" i="0" dirty="0">
                <a:solidFill>
                  <a:srgbClr val="3D3B49"/>
                </a:solidFill>
                <a:effectLst/>
              </a:rPr>
              <a:t>Each table can be on the </a:t>
            </a:r>
            <a:r>
              <a:rPr lang="en-US" sz="2200" b="0" i="1" dirty="0">
                <a:solidFill>
                  <a:srgbClr val="3D3B49"/>
                </a:solidFill>
                <a:effectLst/>
              </a:rPr>
              <a:t>one </a:t>
            </a:r>
            <a:r>
              <a:rPr lang="en-US" sz="2200" b="0" i="0" dirty="0">
                <a:solidFill>
                  <a:srgbClr val="3D3B49"/>
                </a:solidFill>
                <a:effectLst/>
              </a:rPr>
              <a:t>or the </a:t>
            </a:r>
            <a:r>
              <a:rPr lang="en-US" sz="2200" b="0" i="1" dirty="0">
                <a:solidFill>
                  <a:srgbClr val="3D3B49"/>
                </a:solidFill>
                <a:effectLst/>
              </a:rPr>
              <a:t>many </a:t>
            </a:r>
            <a:r>
              <a:rPr lang="en-US" sz="2200" b="0" i="0" dirty="0">
                <a:solidFill>
                  <a:srgbClr val="3D3B49"/>
                </a:solidFill>
                <a:effectLst/>
              </a:rPr>
              <a:t>side during a join. If a table is on the </a:t>
            </a:r>
            <a:r>
              <a:rPr lang="en-US" sz="2200" b="0" i="1" dirty="0">
                <a:solidFill>
                  <a:srgbClr val="3D3B49"/>
                </a:solidFill>
                <a:effectLst/>
              </a:rPr>
              <a:t>one </a:t>
            </a:r>
            <a:r>
              <a:rPr lang="en-US" sz="2200" b="0" i="0" dirty="0">
                <a:solidFill>
                  <a:srgbClr val="3D3B49"/>
                </a:solidFill>
                <a:effectLst/>
              </a:rPr>
              <a:t>side, it means the key in the table has a unique value for every row, and it’s also known as the </a:t>
            </a:r>
            <a:r>
              <a:rPr lang="en-US" sz="2200" b="0" i="1" dirty="0">
                <a:solidFill>
                  <a:srgbClr val="FF0000"/>
                </a:solidFill>
                <a:effectLst/>
              </a:rPr>
              <a:t>primary key</a:t>
            </a:r>
            <a:r>
              <a:rPr lang="en-US" sz="2200" b="0" i="0" dirty="0">
                <a:solidFill>
                  <a:srgbClr val="3D3B49"/>
                </a:solidFill>
                <a:effectLst/>
              </a:rPr>
              <a:t>. If a table is on the </a:t>
            </a:r>
            <a:r>
              <a:rPr lang="en-US" sz="2200" b="0" i="1" dirty="0">
                <a:solidFill>
                  <a:srgbClr val="3D3B49"/>
                </a:solidFill>
                <a:effectLst/>
              </a:rPr>
              <a:t>many </a:t>
            </a:r>
            <a:r>
              <a:rPr lang="en-US" sz="2200" b="0" i="0" dirty="0">
                <a:solidFill>
                  <a:srgbClr val="3D3B49"/>
                </a:solidFill>
                <a:effectLst/>
              </a:rPr>
              <a:t>side, it means that values in the key column are not necessarily unique for every row and may repeat, and such a key is often called a </a:t>
            </a:r>
            <a:r>
              <a:rPr lang="en-US" sz="2200" b="0" i="1" dirty="0">
                <a:solidFill>
                  <a:srgbClr val="FF0000"/>
                </a:solidFill>
                <a:effectLst/>
              </a:rPr>
              <a:t>foreign key</a:t>
            </a:r>
            <a:r>
              <a:rPr lang="en-US" sz="2200" b="0" i="0" dirty="0">
                <a:solidFill>
                  <a:srgbClr val="3D3B49"/>
                </a:solidFill>
                <a:effectLst/>
              </a:rPr>
              <a:t>.</a:t>
            </a:r>
            <a:r>
              <a:rPr lang="en-US" sz="2200" dirty="0"/>
              <a:t> </a:t>
            </a:r>
            <a:endParaRPr lang="en-US" sz="22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 relationship</a:t>
            </a:r>
            <a:endParaRPr lang="en-US"/>
          </a:p>
        </p:txBody>
      </p:sp>
      <p:sp>
        <p:nvSpPr>
          <p:cNvPr id="3" name="Content Placeholder 2"/>
          <p:cNvSpPr>
            <a:spLocks noGrp="1"/>
          </p:cNvSpPr>
          <p:nvPr>
            <p:ph idx="1"/>
          </p:nvPr>
        </p:nvSpPr>
        <p:spPr>
          <a:xfrm>
            <a:off x="838201" y="1825624"/>
            <a:ext cx="3683000" cy="5032375"/>
          </a:xfrm>
        </p:spPr>
        <p:txBody>
          <a:bodyPr>
            <a:normAutofit lnSpcReduction="10000"/>
          </a:bodyPr>
          <a:lstStyle/>
          <a:p>
            <a:r>
              <a:rPr lang="en-US" sz="1800" b="0" i="0">
                <a:solidFill>
                  <a:srgbClr val="000000"/>
                </a:solidFill>
                <a:effectLst/>
              </a:rPr>
              <a:t>Note that since the </a:t>
            </a:r>
            <a:r>
              <a:rPr lang="en-US" sz="1800" b="1" i="0">
                <a:solidFill>
                  <a:srgbClr val="000000"/>
                </a:solidFill>
                <a:effectLst/>
              </a:rPr>
              <a:t>Hours </a:t>
            </a:r>
            <a:r>
              <a:rPr lang="en-US" sz="1800" b="0" i="0">
                <a:solidFill>
                  <a:srgbClr val="000000"/>
                </a:solidFill>
                <a:effectLst/>
              </a:rPr>
              <a:t>table is defined first and the </a:t>
            </a:r>
            <a:r>
              <a:rPr lang="en-US" sz="1800" b="1" i="0">
                <a:solidFill>
                  <a:srgbClr val="000000"/>
                </a:solidFill>
                <a:effectLst/>
              </a:rPr>
              <a:t>People </a:t>
            </a:r>
            <a:r>
              <a:rPr lang="en-US" sz="1800" b="0" i="0">
                <a:solidFill>
                  <a:srgbClr val="000000"/>
                </a:solidFill>
                <a:effectLst/>
              </a:rPr>
              <a:t>table is defined second, the </a:t>
            </a:r>
            <a:r>
              <a:rPr lang="en-US" sz="1800" b="1" i="0">
                <a:solidFill>
                  <a:srgbClr val="000000"/>
                </a:solidFill>
                <a:effectLst/>
              </a:rPr>
              <a:t>Cardinality </a:t>
            </a:r>
            <a:r>
              <a:rPr lang="en-US" sz="1800" b="0" i="0">
                <a:solidFill>
                  <a:srgbClr val="000000"/>
                </a:solidFill>
                <a:effectLst/>
              </a:rPr>
              <a:t>value of our relationship is </a:t>
            </a:r>
            <a:r>
              <a:rPr lang="en-US" sz="1800" b="1" i="0">
                <a:solidFill>
                  <a:srgbClr val="000000"/>
                </a:solidFill>
                <a:effectLst/>
              </a:rPr>
              <a:t>Many to one (*:1)</a:t>
            </a:r>
            <a:r>
              <a:rPr lang="en-US" sz="1800" b="0" i="0">
                <a:solidFill>
                  <a:srgbClr val="000000"/>
                </a:solidFill>
                <a:effectLst/>
              </a:rPr>
              <a:t>. Also, note that the relationship is active and that the </a:t>
            </a:r>
            <a:r>
              <a:rPr lang="en-US" sz="1800" b="1" i="0">
                <a:solidFill>
                  <a:srgbClr val="000000"/>
                </a:solidFill>
                <a:effectLst/>
              </a:rPr>
              <a:t>Cross filter direction </a:t>
            </a:r>
            <a:r>
              <a:rPr lang="en-US" sz="1800" b="0" i="0">
                <a:solidFill>
                  <a:srgbClr val="000000"/>
                </a:solidFill>
                <a:effectLst/>
              </a:rPr>
              <a:t>value is </a:t>
            </a:r>
            <a:r>
              <a:rPr lang="en-US" sz="1800" b="1" i="0">
                <a:solidFill>
                  <a:srgbClr val="000000"/>
                </a:solidFill>
                <a:effectLst/>
              </a:rPr>
              <a:t>Single</a:t>
            </a:r>
            <a:r>
              <a:rPr lang="en-US" sz="1800" b="0" i="0">
                <a:solidFill>
                  <a:srgbClr val="000000"/>
                </a:solidFill>
                <a:effectLst/>
              </a:rPr>
              <a:t>.</a:t>
            </a:r>
            <a:endParaRPr lang="en-US" sz="1800" b="0" i="0">
              <a:solidFill>
                <a:srgbClr val="000000"/>
              </a:solidFill>
              <a:effectLst/>
            </a:endParaRPr>
          </a:p>
          <a:p>
            <a:r>
              <a:rPr lang="en-US" sz="1800" b="0" i="0">
                <a:solidFill>
                  <a:srgbClr val="000000"/>
                </a:solidFill>
                <a:effectLst/>
              </a:rPr>
              <a:t>In many-to-one and one-to-many relationships, a </a:t>
            </a:r>
            <a:r>
              <a:rPr lang="en-US" sz="1800" b="1" i="0">
                <a:solidFill>
                  <a:srgbClr val="000000"/>
                </a:solidFill>
                <a:effectLst/>
              </a:rPr>
              <a:t>Cross filter direction </a:t>
            </a:r>
            <a:r>
              <a:rPr lang="en-US" sz="1800" b="0" i="0">
                <a:solidFill>
                  <a:srgbClr val="000000"/>
                </a:solidFill>
                <a:effectLst/>
              </a:rPr>
              <a:t>value of </a:t>
            </a:r>
            <a:r>
              <a:rPr lang="en-US" sz="1800" b="1" i="0">
                <a:solidFill>
                  <a:srgbClr val="000000"/>
                </a:solidFill>
                <a:effectLst/>
              </a:rPr>
              <a:t>Single </a:t>
            </a:r>
            <a:r>
              <a:rPr lang="en-US" sz="1800" b="0" i="0">
                <a:solidFill>
                  <a:srgbClr val="000000"/>
                </a:solidFill>
                <a:effectLst/>
              </a:rPr>
              <a:t>means that the one side of the relationship filters the many side. Finally, note that the</a:t>
            </a:r>
            <a:br>
              <a:rPr lang="en-US" sz="1800" b="0" i="0">
                <a:solidFill>
                  <a:srgbClr val="000000"/>
                </a:solidFill>
                <a:effectLst/>
              </a:rPr>
            </a:br>
            <a:r>
              <a:rPr lang="en-US" sz="1800" b="0" i="0">
                <a:solidFill>
                  <a:srgbClr val="000000"/>
                </a:solidFill>
                <a:effectLst/>
              </a:rPr>
              <a:t>EmployeeID column in the </a:t>
            </a:r>
            <a:r>
              <a:rPr lang="en-US" sz="1800" b="1" i="0">
                <a:solidFill>
                  <a:srgbClr val="000000"/>
                </a:solidFill>
                <a:effectLst/>
              </a:rPr>
              <a:t>Hours </a:t>
            </a:r>
            <a:r>
              <a:rPr lang="en-US" sz="1800" b="0" i="0">
                <a:solidFill>
                  <a:srgbClr val="000000"/>
                </a:solidFill>
                <a:effectLst/>
              </a:rPr>
              <a:t>table and the ID column in the </a:t>
            </a:r>
            <a:r>
              <a:rPr lang="en-US" sz="1800" b="1" i="0">
                <a:solidFill>
                  <a:srgbClr val="000000"/>
                </a:solidFill>
                <a:effectLst/>
              </a:rPr>
              <a:t>People </a:t>
            </a:r>
            <a:r>
              <a:rPr lang="en-US" sz="1800" b="0" i="0">
                <a:solidFill>
                  <a:srgbClr val="000000"/>
                </a:solidFill>
                <a:effectLst/>
              </a:rPr>
              <a:t>table are highlighted in gray. This shows us the columns that form a relationship between the two tables. Close the </a:t>
            </a:r>
            <a:r>
              <a:rPr lang="en-US" sz="1800" b="1" i="0">
                <a:solidFill>
                  <a:srgbClr val="000000"/>
                </a:solidFill>
                <a:effectLst/>
              </a:rPr>
              <a:t>Edit relationship </a:t>
            </a:r>
            <a:r>
              <a:rPr lang="en-US" sz="1800" b="0" i="0">
                <a:solidFill>
                  <a:srgbClr val="000000"/>
                </a:solidFill>
                <a:effectLst/>
              </a:rPr>
              <a:t>dialog by clicking the </a:t>
            </a:r>
            <a:r>
              <a:rPr lang="en-US" sz="1800" b="1" i="0">
                <a:solidFill>
                  <a:srgbClr val="000000"/>
                </a:solidFill>
                <a:effectLst/>
              </a:rPr>
              <a:t>Cancel </a:t>
            </a:r>
            <a:r>
              <a:rPr lang="en-US" sz="1800" b="0" i="0">
                <a:solidFill>
                  <a:srgbClr val="000000"/>
                </a:solidFill>
                <a:effectLst/>
              </a:rPr>
              <a:t>button.</a:t>
            </a:r>
            <a:endParaRPr lang="en-US"/>
          </a:p>
        </p:txBody>
      </p:sp>
      <p:pic>
        <p:nvPicPr>
          <p:cNvPr id="5" name="Picture 4"/>
          <p:cNvPicPr>
            <a:picLocks noChangeAspect="1"/>
          </p:cNvPicPr>
          <p:nvPr/>
        </p:nvPicPr>
        <p:blipFill>
          <a:blip r:embed="rId1"/>
          <a:stretch>
            <a:fillRect/>
          </a:stretch>
        </p:blipFill>
        <p:spPr>
          <a:xfrm>
            <a:off x="4673685" y="265867"/>
            <a:ext cx="7419901" cy="6326266"/>
          </a:xfrm>
          <a:prstGeom prst="rect">
            <a:avLst/>
          </a:prstGeom>
        </p:spPr>
      </p:pic>
      <p:sp>
        <p:nvSpPr>
          <p:cNvPr id="7" name="Rectangle: Rounded Corners 6"/>
          <p:cNvSpPr/>
          <p:nvPr/>
        </p:nvSpPr>
        <p:spPr>
          <a:xfrm>
            <a:off x="4963160" y="4693920"/>
            <a:ext cx="1264920" cy="579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8383635" y="4693920"/>
            <a:ext cx="1264920" cy="579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814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Another relationship</a:t>
            </a:r>
            <a:endParaRPr lang="en-US"/>
          </a:p>
        </p:txBody>
      </p:sp>
      <p:pic>
        <p:nvPicPr>
          <p:cNvPr id="5" name="Picture 4"/>
          <p:cNvPicPr>
            <a:picLocks noChangeAspect="1"/>
          </p:cNvPicPr>
          <p:nvPr/>
        </p:nvPicPr>
        <p:blipFill>
          <a:blip r:embed="rId1"/>
          <a:stretch>
            <a:fillRect/>
          </a:stretch>
        </p:blipFill>
        <p:spPr>
          <a:xfrm>
            <a:off x="2221411" y="1387032"/>
            <a:ext cx="7749177" cy="5470967"/>
          </a:xfrm>
          <a:prstGeom prst="rect">
            <a:avLst/>
          </a:prstGeom>
        </p:spPr>
      </p:pic>
      <p:sp>
        <p:nvSpPr>
          <p:cNvPr id="7" name="Rectangle: Rounded Corners 6"/>
          <p:cNvSpPr/>
          <p:nvPr/>
        </p:nvSpPr>
        <p:spPr>
          <a:xfrm>
            <a:off x="2423160" y="5750560"/>
            <a:ext cx="817880" cy="2995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074221" y="1"/>
            <a:ext cx="8043557" cy="6858000"/>
          </a:xfrm>
          <a:prstGeom prst="rect">
            <a:avLst/>
          </a:prstGeom>
        </p:spPr>
      </p:pic>
      <p:sp>
        <p:nvSpPr>
          <p:cNvPr id="7" name="Rectangle: Rounded Corners 6"/>
          <p:cNvSpPr/>
          <p:nvPr/>
        </p:nvSpPr>
        <p:spPr>
          <a:xfrm>
            <a:off x="2382520" y="4795520"/>
            <a:ext cx="2098040" cy="9448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6096000" y="4795520"/>
            <a:ext cx="1264920" cy="579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382520" y="1219199"/>
            <a:ext cx="1264920" cy="3352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2382520" y="3086416"/>
            <a:ext cx="1264920" cy="3352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3337560" y="1597818"/>
            <a:ext cx="1742440" cy="1052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2382520" y="3475276"/>
            <a:ext cx="716280" cy="1052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459691" y="73436"/>
            <a:ext cx="7272617" cy="6699504"/>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the data model</a:t>
            </a:r>
            <a:endParaRPr lang="en-US"/>
          </a:p>
        </p:txBody>
      </p:sp>
      <p:pic>
        <p:nvPicPr>
          <p:cNvPr id="5" name="Picture 4"/>
          <p:cNvPicPr>
            <a:picLocks noChangeAspect="1"/>
          </p:cNvPicPr>
          <p:nvPr/>
        </p:nvPicPr>
        <p:blipFill>
          <a:blip r:embed="rId1"/>
          <a:stretch>
            <a:fillRect/>
          </a:stretch>
        </p:blipFill>
        <p:spPr>
          <a:xfrm>
            <a:off x="1109724" y="1371600"/>
            <a:ext cx="9972552" cy="5292724"/>
          </a:xfrm>
          <a:prstGeom prst="rect">
            <a:avLst/>
          </a:prstGeom>
        </p:spPr>
      </p:pic>
      <p:sp>
        <p:nvSpPr>
          <p:cNvPr id="7" name="Rectangle: Rounded Corners 6"/>
          <p:cNvSpPr/>
          <p:nvPr/>
        </p:nvSpPr>
        <p:spPr>
          <a:xfrm>
            <a:off x="2062480" y="6176963"/>
            <a:ext cx="1005840"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0076436" y="4104323"/>
            <a:ext cx="1005840"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239914"/>
            <a:ext cx="12192000" cy="6470650"/>
          </a:xfrm>
          <a:prstGeom prst="rect">
            <a:avLst/>
          </a:prstGeom>
        </p:spPr>
      </p:pic>
      <p:sp>
        <p:nvSpPr>
          <p:cNvPr id="7" name="Rectangle: Rounded Corners 6"/>
          <p:cNvSpPr/>
          <p:nvPr/>
        </p:nvSpPr>
        <p:spPr>
          <a:xfrm>
            <a:off x="11000996" y="3697923"/>
            <a:ext cx="1005840"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759696" y="2399189"/>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759696" y="5604194"/>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9791956" y="3118803"/>
            <a:ext cx="286764"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9289036" y="4001294"/>
            <a:ext cx="1521204" cy="1515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9289036" y="4511040"/>
            <a:ext cx="1521204" cy="5689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0924796" y="2631440"/>
            <a:ext cx="1267204" cy="274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7" idx="0"/>
          </p:cNvCxnSpPr>
          <p:nvPr/>
        </p:nvCxnSpPr>
        <p:spPr>
          <a:xfrm flipH="1">
            <a:off x="10049638" y="2915920"/>
            <a:ext cx="1492122" cy="1595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organizational BI challenges</a:t>
            </a:r>
            <a:endParaRPr lang="en-US"/>
          </a:p>
        </p:txBody>
      </p:sp>
      <p:sp>
        <p:nvSpPr>
          <p:cNvPr id="3" name="Content Placeholder 2"/>
          <p:cNvSpPr>
            <a:spLocks noGrp="1"/>
          </p:cNvSpPr>
          <p:nvPr>
            <p:ph idx="1"/>
          </p:nvPr>
        </p:nvSpPr>
        <p:spPr/>
        <p:txBody>
          <a:bodyPr>
            <a:normAutofit/>
          </a:bodyPr>
          <a:lstStyle/>
          <a:p>
            <a:r>
              <a:rPr lang="en-US" sz="2000" b="1" i="0" dirty="0">
                <a:solidFill>
                  <a:srgbClr val="FF0000"/>
                </a:solidFill>
                <a:effectLst/>
              </a:rPr>
              <a:t>Upfront planning and implementation effort </a:t>
            </a:r>
            <a:r>
              <a:rPr lang="en-US" sz="2000" b="0" i="0" dirty="0">
                <a:solidFill>
                  <a:srgbClr val="000000"/>
                </a:solidFill>
                <a:effectLst/>
              </a:rPr>
              <a:t>- Depending on the data integration effort required, implementing an organizational BI solution might not be a simple task. Business users and IT pros must work together to derive requirements. Most of the implementation effort goes into data logistics processes to clean, verify, and load data.</a:t>
            </a:r>
            <a:endParaRPr lang="en-US" sz="2000" b="0" i="0" dirty="0">
              <a:solidFill>
                <a:srgbClr val="000000"/>
              </a:solidFill>
              <a:effectLst/>
            </a:endParaRPr>
          </a:p>
          <a:p>
            <a:r>
              <a:rPr lang="en-US" sz="2000" b="1" i="0" dirty="0">
                <a:solidFill>
                  <a:srgbClr val="FF0000"/>
                </a:solidFill>
                <a:effectLst/>
              </a:rPr>
              <a:t>Highly specialized skillset </a:t>
            </a:r>
            <a:r>
              <a:rPr lang="en-US" sz="2000" b="0" i="0" dirty="0">
                <a:solidFill>
                  <a:srgbClr val="000000"/>
                </a:solidFill>
                <a:effectLst/>
              </a:rPr>
              <a:t>- Organizational BI requires specialized talent, such as someone experienced in ETL, Analysis Services, and data warehousing. System engineers and developers must work together to plan the security, which sometimes might be more complicated than the actual BI solution.</a:t>
            </a:r>
            <a:endParaRPr lang="en-US" sz="2000" b="0" i="0" dirty="0">
              <a:solidFill>
                <a:srgbClr val="000000"/>
              </a:solidFill>
              <a:effectLst/>
            </a:endParaRPr>
          </a:p>
          <a:p>
            <a:r>
              <a:rPr lang="en-US" sz="2000" b="1" i="0" dirty="0">
                <a:solidFill>
                  <a:srgbClr val="FF0000"/>
                </a:solidFill>
                <a:effectLst/>
              </a:rPr>
              <a:t>Less flexibility </a:t>
            </a:r>
            <a:r>
              <a:rPr lang="en-US" sz="2000" b="0" i="0" dirty="0">
                <a:solidFill>
                  <a:srgbClr val="000000"/>
                </a:solidFill>
                <a:effectLst/>
              </a:rPr>
              <a:t>- Organization BI might not be flexible enough to react quickly to new or changing business requirements.</a:t>
            </a:r>
            <a:endParaRPr lang="en-US" sz="3200" dirty="0"/>
          </a:p>
        </p:txBody>
      </p:sp>
      <p:sp>
        <p:nvSpPr>
          <p:cNvPr id="5" name="TextBox 4"/>
          <p:cNvSpPr txBox="1"/>
          <p:nvPr/>
        </p:nvSpPr>
        <p:spPr>
          <a:xfrm>
            <a:off x="7833360"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kumimoji="0" lang="en-US" sz="4400" b="0" i="0" u="none" strike="noStrike" kern="1200" cap="none" spc="0" normalizeH="0" baseline="0" noProof="0" dirty="0">
                <a:ln>
                  <a:noFill/>
                </a:ln>
                <a:solidFill>
                  <a:srgbClr val="005F69"/>
                </a:solidFill>
                <a:effectLst/>
                <a:uLnTx/>
                <a:uFillTx/>
                <a:latin typeface="iCiel Gotham Medium"/>
                <a:ea typeface="+mj-ea"/>
                <a:cs typeface="+mj-cs"/>
              </a:rPr>
              <a:t>Calculated columns</a:t>
            </a:r>
            <a:endParaRPr kumimoji="0" lang="en-US" sz="4400" b="0" i="0" u="none" strike="noStrike" kern="1200" cap="none" spc="0" normalizeH="0" baseline="0" noProof="0" dirty="0">
              <a:ln>
                <a:noFill/>
              </a:ln>
              <a:solidFill>
                <a:srgbClr val="005F69"/>
              </a:solidFill>
              <a:effectLst/>
              <a:uLnTx/>
              <a:uFillTx/>
              <a:latin typeface="iCiel Gotham Medium"/>
              <a:ea typeface="+mj-ea"/>
              <a:cs typeface="+mj-cs"/>
            </a:endParaRPr>
          </a:p>
        </p:txBody>
      </p:sp>
      <p:sp>
        <p:nvSpPr>
          <p:cNvPr id="3" name="Content Placeholder 2"/>
          <p:cNvSpPr>
            <a:spLocks noGrp="1"/>
          </p:cNvSpPr>
          <p:nvPr>
            <p:ph idx="1"/>
          </p:nvPr>
        </p:nvSpPr>
        <p:spPr/>
        <p:txBody>
          <a:bodyPr/>
          <a:lstStyle/>
          <a:p>
            <a:pPr marL="0" indent="0">
              <a:buNone/>
            </a:pPr>
            <a:r>
              <a:rPr lang="en-US" sz="1800" b="0" i="0" dirty="0">
                <a:solidFill>
                  <a:srgbClr val="00B050"/>
                </a:solidFill>
                <a:effectLst/>
              </a:rPr>
              <a:t>Column = SUM([Hours])</a:t>
            </a:r>
            <a:endParaRPr lang="en-US" sz="1800" b="0" i="0" dirty="0">
              <a:solidFill>
                <a:srgbClr val="00B050"/>
              </a:solidFill>
              <a:effectLst/>
            </a:endParaRPr>
          </a:p>
          <a:p>
            <a:pPr marL="0" indent="0">
              <a:buNone/>
            </a:pPr>
            <a:r>
              <a:rPr lang="en-US" sz="1800" b="0" i="0" dirty="0">
                <a:solidFill>
                  <a:srgbClr val="00B050"/>
                </a:solidFill>
                <a:effectLst/>
              </a:rPr>
              <a:t>Column 2 = [Hours]/[</a:t>
            </a:r>
            <a:r>
              <a:rPr lang="en-US" sz="1800" b="0" i="0" dirty="0" err="1">
                <a:solidFill>
                  <a:srgbClr val="00B050"/>
                </a:solidFill>
                <a:effectLst/>
              </a:rPr>
              <a:t>TotalHours</a:t>
            </a:r>
            <a:r>
              <a:rPr lang="en-US" sz="1800" b="0" i="0" dirty="0">
                <a:solidFill>
                  <a:srgbClr val="00B050"/>
                </a:solidFill>
                <a:effectLst/>
              </a:rPr>
              <a:t>]</a:t>
            </a:r>
            <a:endParaRPr lang="en-US" dirty="0">
              <a:solidFill>
                <a:srgbClr val="00B050"/>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10762236" y="2458720"/>
            <a:ext cx="1429764" cy="2235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3911600" y="721360"/>
            <a:ext cx="335280" cy="6169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957836" y="1452880"/>
            <a:ext cx="1592324" cy="2844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10047354" y="1676400"/>
            <a:ext cx="630806" cy="4815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406634" y="1225788"/>
            <a:ext cx="1827530" cy="369332"/>
          </a:xfrm>
          <a:prstGeom prst="rect">
            <a:avLst/>
          </a:prstGeom>
          <a:noFill/>
        </p:spPr>
        <p:txBody>
          <a:bodyPr wrap="square" rtlCol="0">
            <a:spAutoFit/>
          </a:bodyPr>
          <a:lstStyle/>
          <a:p>
            <a:pPr algn="ctr"/>
            <a:r>
              <a:rPr lang="en-US" b="1" dirty="0">
                <a:solidFill>
                  <a:srgbClr val="FF0000"/>
                </a:solidFill>
              </a:rPr>
              <a:t>Why?</a:t>
            </a:r>
            <a:endParaRPr lang="en-US" b="1" dirty="0">
              <a:solidFill>
                <a:srgbClr val="FF0000"/>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a:t>
            </a:r>
            <a:endParaRPr lang="en-US"/>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To understand what is going on here, it is important to understand the concept of evaluation context. Evaluation context is the context in which a DAX formula evaluates a calculation.</a:t>
            </a:r>
            <a:endParaRPr lang="en-US" sz="2000" b="0" i="0" dirty="0">
              <a:solidFill>
                <a:srgbClr val="000000"/>
              </a:solidFill>
              <a:effectLst/>
            </a:endParaRPr>
          </a:p>
          <a:p>
            <a:r>
              <a:rPr lang="en-US" sz="2000" b="0" i="0" dirty="0">
                <a:solidFill>
                  <a:srgbClr val="000000"/>
                </a:solidFill>
                <a:effectLst/>
              </a:rPr>
              <a:t>There are two types of evaluation contexts in DAX: row and filter contexts. Calculated columns, by default, evaluate within what is called row context. Row context means that when a DAX calculation evaluates, it only considers the current row, and nothing else.</a:t>
            </a:r>
            <a:endParaRPr lang="en-US" sz="2000" b="0" i="0" dirty="0">
              <a:solidFill>
                <a:srgbClr val="000000"/>
              </a:solidFill>
              <a:effectLst/>
            </a:endParaRPr>
          </a:p>
          <a:p>
            <a:r>
              <a:rPr lang="en-US" sz="2000" b="0" i="0" dirty="0">
                <a:solidFill>
                  <a:srgbClr val="000000"/>
                </a:solidFill>
                <a:effectLst/>
              </a:rPr>
              <a:t>However, certain functions, such as SUM, override this default context. In this case, the SUM function is overriding the row context of the calculated column and imposing a filter context of the entire table. Hence, the output for each of the rows is the sum of all of the hours in the entire table. All of the standard aggregation functions—that is, SUM, AVERAGE, MAXIMUM, MINIMUM, COUNT, and so on—exhibit this behavior.</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957836" y="1442720"/>
            <a:ext cx="1897124" cy="2946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8107680" y="193674"/>
            <a:ext cx="2631440" cy="49879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364470" y="900668"/>
            <a:ext cx="1827530" cy="369332"/>
          </a:xfrm>
          <a:prstGeom prst="rect">
            <a:avLst/>
          </a:prstGeom>
          <a:noFill/>
        </p:spPr>
        <p:txBody>
          <a:bodyPr wrap="square" rtlCol="0">
            <a:spAutoFit/>
          </a:bodyPr>
          <a:lstStyle/>
          <a:p>
            <a:pPr algn="ctr"/>
            <a:r>
              <a:rPr lang="en-US" b="1">
                <a:solidFill>
                  <a:srgbClr val="FF0000"/>
                </a:solidFill>
              </a:rPr>
              <a:t>Why?</a:t>
            </a:r>
            <a:endParaRPr lang="en-US" b="1">
              <a:solidFill>
                <a:srgbClr val="FF0000"/>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In this calculation, the TotalHours column contains the total number of hours that were reported during the entire reporting period specified by the PeriodStartDate and PeriodEndDate columns. Because no functions have been used that change the evaluation context from row to filter, only the current row is considered during the evaluation of the formula.</a:t>
            </a:r>
            <a:endParaRPr lang="en-US" sz="2400" b="0" i="0">
              <a:solidFill>
                <a:srgbClr val="000000"/>
              </a:solidFill>
              <a:effectLst/>
            </a:endParaRPr>
          </a:p>
          <a:p>
            <a:r>
              <a:rPr lang="en-US" sz="2400" b="0" i="0">
                <a:solidFill>
                  <a:srgbClr val="000000"/>
                </a:solidFill>
                <a:effectLst/>
              </a:rPr>
              <a:t>Hence, this formula simply divides the Hours column in each row by the TotalHours column in each row. Now, if we click on the drop-down arrow for </a:t>
            </a:r>
            <a:r>
              <a:rPr lang="en-US" sz="2400" b="1" i="0">
                <a:solidFill>
                  <a:srgbClr val="000000"/>
                </a:solidFill>
                <a:effectLst/>
              </a:rPr>
              <a:t>Column 2</a:t>
            </a:r>
            <a:r>
              <a:rPr lang="en-US" sz="2400" b="0" i="0">
                <a:solidFill>
                  <a:srgbClr val="000000"/>
                </a:solidFill>
                <a:effectLst/>
              </a:rPr>
              <a:t>, we will see that there are many different values.</a:t>
            </a:r>
            <a:endParaRPr lang="en-US" sz="3600"/>
          </a:p>
        </p:txBody>
      </p:sp>
      <p:sp>
        <p:nvSpPr>
          <p:cNvPr id="5" name="TextBox 4"/>
          <p:cNvSpPr txBox="1"/>
          <p:nvPr/>
        </p:nvSpPr>
        <p:spPr>
          <a:xfrm>
            <a:off x="92378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calculated columns for utilization</a:t>
            </a:r>
            <a:endParaRPr lang="en-US"/>
          </a:p>
        </p:txBody>
      </p:sp>
      <p:sp>
        <p:nvSpPr>
          <p:cNvPr id="3" name="Content Placeholder 2"/>
          <p:cNvSpPr>
            <a:spLocks noGrp="1"/>
          </p:cNvSpPr>
          <p:nvPr>
            <p:ph idx="1"/>
          </p:nvPr>
        </p:nvSpPr>
        <p:spPr>
          <a:xfrm>
            <a:off x="838200" y="1825625"/>
            <a:ext cx="5257800" cy="4351338"/>
          </a:xfrm>
        </p:spPr>
        <p:txBody>
          <a:bodyPr>
            <a:noAutofit/>
          </a:bodyPr>
          <a:lstStyle/>
          <a:p>
            <a:r>
              <a:rPr lang="en-US" sz="2000" b="0" i="0">
                <a:solidFill>
                  <a:srgbClr val="000000"/>
                </a:solidFill>
                <a:effectLst/>
              </a:rPr>
              <a:t>For the purposes of calculating utilization, we want the total hours billed by an employee divided by the total hours reported by an employee.</a:t>
            </a:r>
            <a:endParaRPr lang="en-US" sz="2000" b="0" i="0">
              <a:solidFill>
                <a:srgbClr val="000000"/>
              </a:solidFill>
              <a:effectLst/>
            </a:endParaRPr>
          </a:p>
          <a:p>
            <a:r>
              <a:rPr lang="en-US" sz="2000" b="0" i="0">
                <a:solidFill>
                  <a:srgbClr val="000000"/>
                </a:solidFill>
                <a:effectLst/>
              </a:rPr>
              <a:t>In order to get the first part of this - that is, the total hours billed - we need to create a third calculated column using the following formula:</a:t>
            </a:r>
            <a:endParaRPr lang="en-US" sz="2000" b="0" i="0">
              <a:solidFill>
                <a:srgbClr val="000000"/>
              </a:solidFill>
              <a:effectLst/>
            </a:endParaRPr>
          </a:p>
          <a:p>
            <a:r>
              <a:rPr lang="en-US" sz="2000" b="0" i="0">
                <a:solidFill>
                  <a:srgbClr val="000000"/>
                </a:solidFill>
                <a:effectLst/>
              </a:rPr>
              <a:t>Use </a:t>
            </a:r>
            <a:r>
              <a:rPr lang="en-US" sz="2000" b="0" i="1">
                <a:solidFill>
                  <a:srgbClr val="FF0000"/>
                </a:solidFill>
                <a:effectLst/>
              </a:rPr>
              <a:t>Shift </a:t>
            </a:r>
            <a:r>
              <a:rPr lang="en-US" sz="2000" b="0" i="0">
                <a:solidFill>
                  <a:srgbClr val="FF0000"/>
                </a:solidFill>
                <a:effectLst/>
              </a:rPr>
              <a:t>+ </a:t>
            </a:r>
            <a:r>
              <a:rPr lang="en-US" sz="2000" b="0" i="1">
                <a:solidFill>
                  <a:srgbClr val="FF0000"/>
                </a:solidFill>
                <a:effectLst/>
              </a:rPr>
              <a:t>Enter </a:t>
            </a:r>
            <a:r>
              <a:rPr lang="en-US" sz="2000" b="0" i="0">
                <a:solidFill>
                  <a:srgbClr val="000000"/>
                </a:solidFill>
                <a:effectLst/>
              </a:rPr>
              <a:t>and the </a:t>
            </a:r>
            <a:r>
              <a:rPr lang="en-US" sz="2000" b="0" i="1">
                <a:solidFill>
                  <a:srgbClr val="FF0000"/>
                </a:solidFill>
                <a:effectLst/>
              </a:rPr>
              <a:t>Tab</a:t>
            </a:r>
            <a:r>
              <a:rPr lang="en-US" sz="2000" b="0" i="1">
                <a:solidFill>
                  <a:srgbClr val="000000"/>
                </a:solidFill>
                <a:effectLst/>
              </a:rPr>
              <a:t> </a:t>
            </a:r>
            <a:r>
              <a:rPr lang="en-US" sz="2000" b="0" i="0">
                <a:solidFill>
                  <a:srgbClr val="000000"/>
                </a:solidFill>
                <a:effectLst/>
              </a:rPr>
              <a:t>key to create the correct formatting. </a:t>
            </a:r>
            <a:r>
              <a:rPr lang="en-US" sz="2000" b="0" i="1">
                <a:solidFill>
                  <a:srgbClr val="000000"/>
                </a:solidFill>
                <a:effectLst/>
              </a:rPr>
              <a:t>Shift </a:t>
            </a:r>
            <a:r>
              <a:rPr lang="en-US" sz="2000" b="0" i="0">
                <a:solidFill>
                  <a:srgbClr val="000000"/>
                </a:solidFill>
                <a:effectLst/>
              </a:rPr>
              <a:t>+ </a:t>
            </a:r>
            <a:r>
              <a:rPr lang="en-US" sz="2000" b="0" i="1">
                <a:solidFill>
                  <a:srgbClr val="000000"/>
                </a:solidFill>
                <a:effectLst/>
              </a:rPr>
              <a:t>Enter </a:t>
            </a:r>
            <a:r>
              <a:rPr lang="en-US" sz="2000" b="0" i="0">
                <a:solidFill>
                  <a:srgbClr val="000000"/>
                </a:solidFill>
                <a:effectLst/>
              </a:rPr>
              <a:t>inserts a new line or break, while </a:t>
            </a:r>
            <a:r>
              <a:rPr lang="en-US" sz="2000" b="0" i="1">
                <a:solidFill>
                  <a:srgbClr val="000000"/>
                </a:solidFill>
                <a:effectLst/>
              </a:rPr>
              <a:t>Tab </a:t>
            </a:r>
            <a:r>
              <a:rPr lang="en-US" sz="2000" b="0" i="0">
                <a:solidFill>
                  <a:srgbClr val="000000"/>
                </a:solidFill>
                <a:effectLst/>
              </a:rPr>
              <a:t>indents text that's entered.</a:t>
            </a:r>
            <a:endParaRPr lang="en-US" sz="2000" b="0" i="0">
              <a:solidFill>
                <a:srgbClr val="000000"/>
              </a:solidFill>
              <a:effectLst/>
            </a:endParaRPr>
          </a:p>
        </p:txBody>
      </p:sp>
      <p:sp>
        <p:nvSpPr>
          <p:cNvPr id="5" name="Content Placeholder 2"/>
          <p:cNvSpPr txBox="1"/>
          <p:nvPr/>
        </p:nvSpPr>
        <p:spPr>
          <a:xfrm>
            <a:off x="6573520" y="1825625"/>
            <a:ext cx="5473168" cy="4351338"/>
          </a:xfrm>
          <a:prstGeom prst="rect">
            <a:avLst/>
          </a:prstGeom>
        </p:spPr>
        <p:txBody>
          <a:bodyPr vert="horz" lIns="91440" tIns="45720" rIns="91440" bIns="45720" rtlCol="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Light" panose="020B0403030403020204" pitchFamily="34" charset="0"/>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Light" panose="020B0403030403020204" pitchFamily="34" charset="0"/>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Light" panose="020B0403030403020204" pitchFamily="34" charset="0"/>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B050"/>
                </a:solidFill>
              </a:rPr>
              <a:t>Column 3 = </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a:t>
            </a:r>
            <a:r>
              <a:rPr lang="en-US" sz="1800" dirty="0">
                <a:solidFill>
                  <a:srgbClr val="FF0000"/>
                </a:solidFill>
              </a:rPr>
              <a:t>SUMX</a:t>
            </a:r>
            <a:r>
              <a:rPr lang="en-US" sz="1800" dirty="0">
                <a:solidFill>
                  <a:srgbClr val="00B050"/>
                </a:solidFill>
              </a:rPr>
              <a:t>(</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FILTER(</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ALL('Hours'),</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[Category] = "Billable" &amp;&amp; [</a:t>
            </a:r>
            <a:r>
              <a:rPr lang="en-US" sz="1800" dirty="0" err="1">
                <a:solidFill>
                  <a:srgbClr val="00B050"/>
                </a:solidFill>
              </a:rPr>
              <a:t>EmployeeID</a:t>
            </a:r>
            <a:r>
              <a:rPr lang="en-US" sz="1800" dirty="0">
                <a:solidFill>
                  <a:srgbClr val="00B050"/>
                </a:solidFill>
              </a:rPr>
              <a:t>] =</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EARLIER([</a:t>
            </a:r>
            <a:r>
              <a:rPr lang="en-US" sz="1800" dirty="0" err="1">
                <a:solidFill>
                  <a:srgbClr val="00B050"/>
                </a:solidFill>
              </a:rPr>
              <a:t>EmployeeID</a:t>
            </a:r>
            <a:r>
              <a:rPr lang="en-US" sz="1800" dirty="0">
                <a:solidFill>
                  <a:srgbClr val="00B050"/>
                </a:solidFill>
              </a:rPr>
              <a:t>])</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        [Hours]</a:t>
            </a:r>
            <a:endParaRPr lang="en-US" sz="1800" dirty="0">
              <a:solidFill>
                <a:srgbClr val="00B050"/>
              </a:solidFill>
            </a:endParaRPr>
          </a:p>
          <a:p>
            <a:pPr marL="0" indent="0">
              <a:buFont typeface="Arial" panose="020B0604020202020204" pitchFamily="34" charset="0"/>
              <a:buNone/>
            </a:pPr>
            <a:r>
              <a:rPr lang="en-US" sz="1800" dirty="0">
                <a:solidFill>
                  <a:srgbClr val="00B050"/>
                </a:solidFill>
              </a:rPr>
              <a:t>)</a:t>
            </a:r>
            <a:endParaRPr lang="en-US" sz="1800" dirty="0">
              <a:solidFill>
                <a:srgbClr val="00B050"/>
              </a:solidFill>
            </a:endParaRPr>
          </a:p>
        </p:txBody>
      </p:sp>
      <p:sp>
        <p:nvSpPr>
          <p:cNvPr id="6" name="TextBox 5"/>
          <p:cNvSpPr txBox="1"/>
          <p:nvPr/>
        </p:nvSpPr>
        <p:spPr>
          <a:xfrm>
            <a:off x="92378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Explanation?</a:t>
            </a:r>
            <a:endParaRPr lang="en-US"/>
          </a:p>
        </p:txBody>
      </p:sp>
      <p:sp>
        <p:nvSpPr>
          <p:cNvPr id="3" name="Content Placeholder 2"/>
          <p:cNvSpPr>
            <a:spLocks noGrp="1"/>
          </p:cNvSpPr>
          <p:nvPr>
            <p:ph idx="1"/>
          </p:nvPr>
        </p:nvSpPr>
        <p:spPr>
          <a:xfrm>
            <a:off x="838200" y="1825624"/>
            <a:ext cx="10515600" cy="5032375"/>
          </a:xfrm>
        </p:spPr>
        <p:txBody>
          <a:bodyPr>
            <a:normAutofit/>
          </a:bodyPr>
          <a:lstStyle/>
          <a:p>
            <a:r>
              <a:rPr lang="en-US" sz="2000" b="0" i="0" dirty="0">
                <a:solidFill>
                  <a:srgbClr val="000000"/>
                </a:solidFill>
                <a:effectLst/>
              </a:rPr>
              <a:t>By way of explanation, the SUMX function takes two parameters: </a:t>
            </a:r>
            <a:r>
              <a:rPr lang="en-US" sz="2000" b="0" i="0" dirty="0">
                <a:solidFill>
                  <a:srgbClr val="FF0000"/>
                </a:solidFill>
                <a:effectLst/>
              </a:rPr>
              <a:t>a table and a numeric column</a:t>
            </a:r>
            <a:r>
              <a:rPr lang="en-US" sz="2000" b="0" i="0" dirty="0">
                <a:solidFill>
                  <a:srgbClr val="000000"/>
                </a:solidFill>
                <a:effectLst/>
              </a:rPr>
              <a:t>. These parameters are separated by a comma (,). The SUMX function iterates over the specified table and sums the specified column. Hence, in the preceding formula, the first parameter is the FILTER function (</a:t>
            </a:r>
            <a:r>
              <a:rPr lang="en-US" sz="2000" b="0" i="1" dirty="0">
                <a:solidFill>
                  <a:srgbClr val="000000"/>
                </a:solidFill>
                <a:effectLst/>
              </a:rPr>
              <a:t>line 3</a:t>
            </a:r>
            <a:r>
              <a:rPr lang="en-US" sz="2000" b="0" i="0" dirty="0">
                <a:solidFill>
                  <a:srgbClr val="000000"/>
                </a:solidFill>
                <a:effectLst/>
              </a:rPr>
              <a:t>), while the second parameter is simply the Hours column (</a:t>
            </a:r>
            <a:r>
              <a:rPr lang="en-US" sz="2000" b="0" i="1" dirty="0">
                <a:solidFill>
                  <a:srgbClr val="000000"/>
                </a:solidFill>
                <a:effectLst/>
              </a:rPr>
              <a:t>line 7</a:t>
            </a:r>
            <a:r>
              <a:rPr lang="en-US" sz="2000" b="0" i="0" dirty="0">
                <a:solidFill>
                  <a:srgbClr val="000000"/>
                </a:solidFill>
                <a:effectLst/>
              </a:rPr>
              <a:t>).</a:t>
            </a:r>
            <a:endParaRPr lang="en-US" sz="2000" b="0" i="0" dirty="0">
              <a:solidFill>
                <a:srgbClr val="000000"/>
              </a:solidFill>
              <a:effectLst/>
            </a:endParaRPr>
          </a:p>
          <a:p>
            <a:r>
              <a:rPr lang="en-US" sz="2000" b="0" i="0" dirty="0">
                <a:solidFill>
                  <a:srgbClr val="000000"/>
                </a:solidFill>
                <a:effectLst/>
              </a:rPr>
              <a:t>The FILTER function itself takes two parameters. The first parameter is the 'Hours’ table, </a:t>
            </a:r>
            <a:r>
              <a:rPr lang="en-US" sz="2000" b="0" i="1" dirty="0">
                <a:solidFill>
                  <a:srgbClr val="000000"/>
                </a:solidFill>
                <a:effectLst/>
              </a:rPr>
              <a:t>on line 4</a:t>
            </a:r>
            <a:r>
              <a:rPr lang="en-US" sz="2000" b="0" i="0" dirty="0">
                <a:solidFill>
                  <a:srgbClr val="000000"/>
                </a:solidFill>
                <a:effectLst/>
              </a:rPr>
              <a:t>, and a filter, on </a:t>
            </a:r>
            <a:r>
              <a:rPr lang="en-US" sz="2000" b="0" i="1" dirty="0">
                <a:solidFill>
                  <a:srgbClr val="000000"/>
                </a:solidFill>
                <a:effectLst/>
              </a:rPr>
              <a:t>line 5</a:t>
            </a:r>
            <a:r>
              <a:rPr lang="en-US" sz="2000" b="0" i="0" dirty="0">
                <a:solidFill>
                  <a:srgbClr val="000000"/>
                </a:solidFill>
                <a:effectLst/>
              </a:rPr>
              <a:t>. The ALL function returns an entire table stripped of all of its row and filter contexts. Although technically not required in this context, the ALL function ensures that we are operating against all of the rows in the table. The second parameter is our applied filter. This filter actually contains two parts joined by logical AND criteria, &amp;&amp;. </a:t>
            </a:r>
            <a:r>
              <a:rPr lang="en-US" sz="2000" b="0" i="0" dirty="0">
                <a:solidFill>
                  <a:srgbClr val="FF0000"/>
                </a:solidFill>
                <a:effectLst/>
              </a:rPr>
              <a:t>In DAX, &amp;&amp; is a logical AND operator, while || is a logical OR operator</a:t>
            </a:r>
            <a:r>
              <a:rPr lang="en-US" sz="2000" b="0" i="0" dirty="0">
                <a:solidFill>
                  <a:srgbClr val="000000"/>
                </a:solidFill>
                <a:effectLst/>
              </a:rPr>
              <a:t>. Hence, the first part ensures that the table that's returned by the FILTER function only contains rows that have a </a:t>
            </a:r>
            <a:r>
              <a:rPr lang="en-US" sz="2000" b="1" i="0" dirty="0">
                <a:solidFill>
                  <a:srgbClr val="000000"/>
                </a:solidFill>
                <a:effectLst/>
              </a:rPr>
              <a:t>Category </a:t>
            </a:r>
            <a:r>
              <a:rPr lang="en-US" sz="2000" b="0" i="0" dirty="0">
                <a:solidFill>
                  <a:srgbClr val="000000"/>
                </a:solidFill>
                <a:effectLst/>
              </a:rPr>
              <a:t>value of </a:t>
            </a:r>
            <a:r>
              <a:rPr lang="en-US" sz="2000" b="1" i="0" dirty="0">
                <a:solidFill>
                  <a:srgbClr val="000000"/>
                </a:solidFill>
                <a:effectLst/>
              </a:rPr>
              <a:t>Billable</a:t>
            </a:r>
            <a:r>
              <a:rPr lang="en-US" sz="2000" b="0" i="0" dirty="0">
                <a:solidFill>
                  <a:srgbClr val="000000"/>
                </a:solidFill>
                <a:effectLst/>
              </a:rPr>
              <a:t>. The second part ensures that the table that's returned by the FILTER function also only contains rows for the employee in the current row. To do this, this part of the filter uses the EARLIER function.</a:t>
            </a:r>
            <a:endParaRPr lang="en-US" sz="2000" b="0" i="0" dirty="0">
              <a:solidFill>
                <a:srgbClr val="000000"/>
              </a:solidFill>
              <a:effectLst/>
            </a:endParaRPr>
          </a:p>
        </p:txBody>
      </p:sp>
      <p:sp>
        <p:nvSpPr>
          <p:cNvPr id="5" name="TextBox 4"/>
          <p:cNvSpPr txBox="1"/>
          <p:nvPr/>
        </p:nvSpPr>
        <p:spPr>
          <a:xfrm>
            <a:off x="92378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a:t>
            </a:r>
            <a:endParaRPr lang="en-US" dirty="0"/>
          </a:p>
        </p:txBody>
      </p:sp>
      <p:pic>
        <p:nvPicPr>
          <p:cNvPr id="5" name="Picture 4"/>
          <p:cNvPicPr>
            <a:picLocks noChangeAspect="1"/>
          </p:cNvPicPr>
          <p:nvPr/>
        </p:nvPicPr>
        <p:blipFill>
          <a:blip r:embed="rId1"/>
          <a:stretch>
            <a:fillRect/>
          </a:stretch>
        </p:blipFill>
        <p:spPr>
          <a:xfrm>
            <a:off x="1779131" y="1583078"/>
            <a:ext cx="8633738" cy="4836432"/>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Explanation?</a:t>
            </a:r>
            <a:endParaRPr lang="en-US"/>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The EARLIER function is perhaps the worst named function in all of DAX. The logic behind the naming of this function makes some amount of sense if you are intimately familiar with the DAX evaluation context but generally makes no sense at all to the common layman. You should think of EARLIER as being the current row value for the column specified. Hence, I like to think of EARLIER as the current value. Another construct that can do the same thing is the use of variables or VAR statements. We will find out more about using DAX variables a little later.</a:t>
            </a:r>
            <a:endParaRPr lang="en-US" sz="2000" dirty="0"/>
          </a:p>
          <a:p>
            <a:r>
              <a:rPr lang="en-US" sz="2000" b="0" i="0" dirty="0">
                <a:solidFill>
                  <a:srgbClr val="000000"/>
                </a:solidFill>
                <a:effectLst/>
              </a:rPr>
              <a:t>To understand what's going on here, we know that the default context of a calculated column is the row's context. However, because we are using functions such as SUMX and ALL, we have overridden this default row context and imposed a filter context. Hence, to ensure that the table that's returned only includes rows for the employee in our current row, we need to revert to the earlier evaluation context—that is, the row context. This is the purpose of the EARLIER function. Within the EARLIER function, the row context is reestablished, and hence EARLIER([</a:t>
            </a:r>
            <a:r>
              <a:rPr lang="en-US" sz="2000" b="0" i="0" dirty="0" err="1">
                <a:solidFill>
                  <a:srgbClr val="000000"/>
                </a:solidFill>
                <a:effectLst/>
              </a:rPr>
              <a:t>EmployeeID</a:t>
            </a:r>
            <a:r>
              <a:rPr lang="en-US" sz="2000" b="0" i="0" dirty="0">
                <a:solidFill>
                  <a:srgbClr val="000000"/>
                </a:solidFill>
                <a:effectLst/>
              </a:rPr>
              <a:t>]) returns the value of </a:t>
            </a:r>
            <a:r>
              <a:rPr lang="en-US" sz="2000" b="0" i="0" dirty="0" err="1">
                <a:solidFill>
                  <a:srgbClr val="000000"/>
                </a:solidFill>
                <a:effectLst/>
              </a:rPr>
              <a:t>EmployeeID</a:t>
            </a:r>
            <a:r>
              <a:rPr lang="en-US" sz="2000" b="0" i="0" dirty="0">
                <a:solidFill>
                  <a:srgbClr val="000000"/>
                </a:solidFill>
                <a:effectLst/>
              </a:rPr>
              <a:t> in the current row.</a:t>
            </a:r>
            <a:endParaRPr lang="en-US" sz="3200" dirty="0"/>
          </a:p>
        </p:txBody>
      </p:sp>
      <p:sp>
        <p:nvSpPr>
          <p:cNvPr id="5" name="TextBox 4"/>
          <p:cNvSpPr txBox="1"/>
          <p:nvPr/>
        </p:nvSpPr>
        <p:spPr>
          <a:xfrm>
            <a:off x="92378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Explanation for Column 3?</a:t>
            </a:r>
            <a:endParaRPr lang="en-US"/>
          </a:p>
        </p:txBody>
      </p:sp>
      <p:sp>
        <p:nvSpPr>
          <p:cNvPr id="3" name="Content Placeholder 2"/>
          <p:cNvSpPr>
            <a:spLocks noGrp="1"/>
          </p:cNvSpPr>
          <p:nvPr>
            <p:ph idx="1"/>
          </p:nvPr>
        </p:nvSpPr>
        <p:spPr>
          <a:xfrm>
            <a:off x="838200" y="1825624"/>
            <a:ext cx="10515600" cy="4849495"/>
          </a:xfrm>
        </p:spPr>
        <p:txBody>
          <a:bodyPr>
            <a:normAutofit lnSpcReduction="10000"/>
          </a:bodyPr>
          <a:lstStyle/>
          <a:p>
            <a:r>
              <a:rPr lang="en-US" sz="1800" b="0" i="0" dirty="0">
                <a:solidFill>
                  <a:srgbClr val="000000"/>
                </a:solidFill>
                <a:effectLst/>
              </a:rPr>
              <a:t>Therefore, the </a:t>
            </a:r>
            <a:r>
              <a:rPr lang="en-US" sz="1800" b="1" i="0" dirty="0">
                <a:solidFill>
                  <a:srgbClr val="000000"/>
                </a:solidFill>
                <a:effectLst/>
              </a:rPr>
              <a:t>Column 3 </a:t>
            </a:r>
            <a:r>
              <a:rPr lang="en-US" sz="1800" b="0" i="0" dirty="0">
                <a:solidFill>
                  <a:srgbClr val="000000"/>
                </a:solidFill>
                <a:effectLst/>
              </a:rPr>
              <a:t>formula can be read in the following way:</a:t>
            </a:r>
            <a:endParaRPr lang="en-US" sz="1800" b="0" i="0" dirty="0">
              <a:solidFill>
                <a:srgbClr val="000000"/>
              </a:solidFill>
              <a:effectLst/>
            </a:endParaRPr>
          </a:p>
          <a:p>
            <a:pPr marL="0" indent="0">
              <a:buNone/>
            </a:pPr>
            <a:r>
              <a:rPr lang="en-US" sz="1800" dirty="0">
                <a:solidFill>
                  <a:srgbClr val="000000"/>
                </a:solidFill>
              </a:rPr>
              <a:t>1. </a:t>
            </a:r>
            <a:r>
              <a:rPr lang="en-US" sz="1800" b="0" i="0" dirty="0">
                <a:solidFill>
                  <a:srgbClr val="000000"/>
                </a:solidFill>
                <a:effectLst/>
              </a:rPr>
              <a:t>Take the entire table (ALL) and filter this table down so that it only has rows where</a:t>
            </a:r>
            <a:r>
              <a:rPr lang="en-US" sz="1800" dirty="0">
                <a:solidFill>
                  <a:srgbClr val="000000"/>
                </a:solidFill>
              </a:rPr>
              <a:t> </a:t>
            </a:r>
            <a:r>
              <a:rPr lang="en-US" sz="1800" b="0" i="0" dirty="0">
                <a:solidFill>
                  <a:srgbClr val="000000"/>
                </a:solidFill>
                <a:effectLst/>
              </a:rPr>
              <a:t>the </a:t>
            </a:r>
            <a:r>
              <a:rPr lang="en-US" sz="1800" b="1" i="0" dirty="0">
                <a:solidFill>
                  <a:srgbClr val="000000"/>
                </a:solidFill>
                <a:effectLst/>
              </a:rPr>
              <a:t>Category </a:t>
            </a:r>
            <a:r>
              <a:rPr lang="en-US" sz="1800" b="0" i="0" dirty="0">
                <a:solidFill>
                  <a:srgbClr val="000000"/>
                </a:solidFill>
                <a:effectLst/>
              </a:rPr>
              <a:t>column has a value of </a:t>
            </a:r>
            <a:r>
              <a:rPr lang="en-US" sz="1800" b="1" i="0" dirty="0">
                <a:solidFill>
                  <a:srgbClr val="000000"/>
                </a:solidFill>
                <a:effectLst/>
              </a:rPr>
              <a:t>Billable </a:t>
            </a:r>
            <a:r>
              <a:rPr lang="en-US" sz="1800" b="0" i="0" dirty="0">
                <a:solidFill>
                  <a:srgbClr val="000000"/>
                </a:solidFill>
                <a:effectLst/>
              </a:rPr>
              <a:t>and rows where the </a:t>
            </a:r>
            <a:r>
              <a:rPr lang="en-US" sz="1800" b="0" i="0" dirty="0" err="1">
                <a:solidFill>
                  <a:srgbClr val="000000"/>
                </a:solidFill>
                <a:effectLst/>
              </a:rPr>
              <a:t>EmployeeID</a:t>
            </a:r>
            <a:r>
              <a:rPr lang="en-US" sz="1800" b="0" i="0" dirty="0">
                <a:solidFill>
                  <a:srgbClr val="000000"/>
                </a:solidFill>
                <a:effectLst/>
              </a:rPr>
              <a:t> column matches the current row value for </a:t>
            </a:r>
            <a:r>
              <a:rPr lang="en-US" sz="1800" b="0" i="0" dirty="0" err="1">
                <a:solidFill>
                  <a:srgbClr val="000000"/>
                </a:solidFill>
                <a:effectLst/>
              </a:rPr>
              <a:t>EmployeeID</a:t>
            </a:r>
            <a:r>
              <a:rPr lang="en-US" sz="1800" b="0" i="0" dirty="0">
                <a:solidFill>
                  <a:srgbClr val="000000"/>
                </a:solidFill>
                <a:effectLst/>
              </a:rPr>
              <a:t>.</a:t>
            </a:r>
            <a:endParaRPr lang="en-US" sz="1800" b="0" i="0" dirty="0">
              <a:solidFill>
                <a:srgbClr val="000000"/>
              </a:solidFill>
              <a:effectLst/>
            </a:endParaRPr>
          </a:p>
          <a:p>
            <a:pPr marL="0" indent="0">
              <a:buNone/>
            </a:pPr>
            <a:r>
              <a:rPr lang="en-US" sz="1800" dirty="0">
                <a:solidFill>
                  <a:srgbClr val="000000"/>
                </a:solidFill>
              </a:rPr>
              <a:t>2. </a:t>
            </a:r>
            <a:r>
              <a:rPr lang="en-US" sz="1800" b="0" i="0" dirty="0">
                <a:solidFill>
                  <a:srgbClr val="000000"/>
                </a:solidFill>
                <a:effectLst/>
              </a:rPr>
              <a:t>Second, sum the Hours column for this table and return the result. Each row for an employee should return the exact same numeric value, which is the total hours that were reported by that employee that were billable hours.</a:t>
            </a:r>
            <a:endParaRPr lang="en-US" sz="1800" b="0" i="0" dirty="0">
              <a:solidFill>
                <a:srgbClr val="000000"/>
              </a:solidFill>
              <a:effectLst/>
            </a:endParaRPr>
          </a:p>
          <a:p>
            <a:pPr marL="0" indent="0">
              <a:buNone/>
            </a:pPr>
            <a:r>
              <a:rPr lang="en-US" sz="1800" dirty="0">
                <a:solidFill>
                  <a:srgbClr val="000000"/>
                </a:solidFill>
              </a:rPr>
              <a:t>3. </a:t>
            </a:r>
            <a:r>
              <a:rPr lang="en-US" sz="1800" b="0" i="0" dirty="0">
                <a:solidFill>
                  <a:srgbClr val="000000"/>
                </a:solidFill>
                <a:effectLst/>
              </a:rPr>
              <a:t>For the second part—that is, the total number of hours reported by an employee— we simply need to create another new column with a slight modification to remove the filter for only billable hours. This column can be written with the following formula:</a:t>
            </a:r>
            <a:endParaRPr lang="en-US" sz="1800" b="0" i="0" dirty="0">
              <a:solidFill>
                <a:srgbClr val="000000"/>
              </a:solidFill>
              <a:effectLst/>
            </a:endParaRPr>
          </a:p>
          <a:p>
            <a:pPr marL="0" indent="0">
              <a:lnSpc>
                <a:spcPct val="110000"/>
              </a:lnSpc>
              <a:spcBef>
                <a:spcPts val="0"/>
              </a:spcBef>
              <a:buNone/>
            </a:pPr>
            <a:r>
              <a:rPr lang="en-US" sz="1800" b="0" i="0" dirty="0">
                <a:solidFill>
                  <a:srgbClr val="00B050"/>
                </a:solidFill>
                <a:effectLst/>
              </a:rPr>
              <a:t>Column 4 = </a:t>
            </a:r>
            <a:endParaRPr lang="en-US" sz="1800" b="0" i="0" dirty="0">
              <a:solidFill>
                <a:srgbClr val="00B050"/>
              </a:solidFill>
              <a:effectLst/>
            </a:endParaRP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SUMX(</a:t>
            </a:r>
            <a:endParaRPr lang="en-US" sz="1800" b="0" i="0" dirty="0">
              <a:solidFill>
                <a:srgbClr val="00B050"/>
              </a:solidFill>
              <a:effectLst/>
            </a:endParaRP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FILTER(</a:t>
            </a:r>
            <a:endParaRPr lang="en-US" sz="1800" b="0" i="0" dirty="0">
              <a:solidFill>
                <a:srgbClr val="00B050"/>
              </a:solidFill>
              <a:effectLst/>
            </a:endParaRP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ALL('Hours'),</a:t>
            </a:r>
            <a:endParaRPr lang="en-US" sz="1800" b="0" i="0" dirty="0">
              <a:solidFill>
                <a:srgbClr val="00B050"/>
              </a:solidFill>
              <a:effectLst/>
            </a:endParaRP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a:t>
            </a:r>
            <a:r>
              <a:rPr lang="en-US" sz="1800" b="0" i="0" dirty="0" err="1">
                <a:solidFill>
                  <a:srgbClr val="00B050"/>
                </a:solidFill>
                <a:effectLst/>
              </a:rPr>
              <a:t>EmployeeID</a:t>
            </a:r>
            <a:r>
              <a:rPr lang="en-US" sz="1800" b="0" i="0" dirty="0">
                <a:solidFill>
                  <a:srgbClr val="00B050"/>
                </a:solidFill>
                <a:effectLst/>
              </a:rPr>
              <a:t>] = EARLIER([</a:t>
            </a:r>
            <a:r>
              <a:rPr lang="en-US" sz="1800" b="0" i="0" dirty="0" err="1">
                <a:solidFill>
                  <a:srgbClr val="00B050"/>
                </a:solidFill>
                <a:effectLst/>
              </a:rPr>
              <a:t>EmployeeID</a:t>
            </a:r>
            <a:r>
              <a:rPr lang="en-US" sz="1800" b="0" i="0" dirty="0">
                <a:solidFill>
                  <a:srgbClr val="00B050"/>
                </a:solidFill>
                <a:effectLst/>
              </a:rPr>
              <a:t>])</a:t>
            </a:r>
            <a:endParaRPr lang="en-US" sz="1800" b="0" i="0" dirty="0">
              <a:solidFill>
                <a:srgbClr val="00B050"/>
              </a:solidFill>
              <a:effectLst/>
            </a:endParaRPr>
          </a:p>
          <a:p>
            <a:pPr marL="0" indent="0">
              <a:lnSpc>
                <a:spcPct val="110000"/>
              </a:lnSpc>
              <a:spcBef>
                <a:spcPts val="0"/>
              </a:spcBef>
              <a:buNone/>
            </a:pPr>
            <a:r>
              <a:rPr lang="en-US" sz="1800" b="0" i="0" dirty="0">
                <a:solidFill>
                  <a:srgbClr val="00B050"/>
                </a:solidFill>
                <a:effectLst/>
              </a:rPr>
              <a:t>		),</a:t>
            </a:r>
            <a:endParaRPr lang="en-US" sz="1800" b="0" i="0" dirty="0">
              <a:solidFill>
                <a:srgbClr val="00B050"/>
              </a:solidFill>
              <a:effectLst/>
            </a:endParaRPr>
          </a:p>
          <a:p>
            <a:pPr marL="0" indent="0">
              <a:lnSpc>
                <a:spcPct val="110000"/>
              </a:lnSpc>
              <a:spcBef>
                <a:spcPts val="0"/>
              </a:spcBef>
              <a:buNone/>
            </a:pPr>
            <a:r>
              <a:rPr lang="en-US" sz="1800" b="0" i="0" dirty="0">
                <a:solidFill>
                  <a:srgbClr val="00B050"/>
                </a:solidFill>
                <a:effectLst/>
              </a:rPr>
              <a:t>		[Hours]</a:t>
            </a:r>
            <a:endParaRPr lang="en-US" sz="1800" b="0" i="0" dirty="0">
              <a:solidFill>
                <a:srgbClr val="00B050"/>
              </a:solidFill>
              <a:effectLst/>
            </a:endParaRPr>
          </a:p>
          <a:p>
            <a:pPr marL="0" indent="0">
              <a:lnSpc>
                <a:spcPct val="110000"/>
              </a:lnSpc>
              <a:spcBef>
                <a:spcPts val="0"/>
              </a:spcBef>
              <a:buNone/>
            </a:pPr>
            <a:r>
              <a:rPr lang="en-US" sz="1800" b="0" i="0" dirty="0">
                <a:solidFill>
                  <a:srgbClr val="00B050"/>
                </a:solidFill>
                <a:effectLst/>
              </a:rPr>
              <a:t>	)</a:t>
            </a:r>
            <a:endParaRPr lang="en-US" dirty="0">
              <a:solidFill>
                <a:srgbClr val="00B050"/>
              </a:solidFill>
            </a:endParaRPr>
          </a:p>
        </p:txBody>
      </p:sp>
      <p:sp>
        <p:nvSpPr>
          <p:cNvPr id="5" name="TextBox 4"/>
          <p:cNvSpPr txBox="1"/>
          <p:nvPr/>
        </p:nvSpPr>
        <p:spPr>
          <a:xfrm>
            <a:off x="92378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b="1" dirty="0"/>
              <a:t>The goal is to turn data into information, and information into insight.</a:t>
            </a:r>
            <a:endParaRPr lang="en-US" sz="2400" b="1" dirty="0"/>
          </a:p>
          <a:p>
            <a:pPr marL="0" indent="0">
              <a:buNone/>
            </a:pPr>
            <a:r>
              <a:rPr lang="en-US" sz="2400" b="1" dirty="0"/>
              <a:t>									</a:t>
            </a:r>
            <a:r>
              <a:rPr lang="en-US" sz="2400" dirty="0"/>
              <a:t>―Carly Fiorina</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Power BI Content Items</a:t>
            </a:r>
            <a:endParaRPr lang="en-US"/>
          </a:p>
        </p:txBody>
      </p:sp>
      <p:sp>
        <p:nvSpPr>
          <p:cNvPr id="5" name="TextBox 4"/>
          <p:cNvSpPr txBox="1"/>
          <p:nvPr/>
        </p:nvSpPr>
        <p:spPr>
          <a:xfrm>
            <a:off x="2024380" y="5274836"/>
            <a:ext cx="814324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i="0">
                <a:solidFill>
                  <a:srgbClr val="000000"/>
                </a:solidFill>
                <a:effectLst/>
                <a:latin typeface="ArialNarrow"/>
              </a:rPr>
              <a:t>The Power BI main items are datasets, reports, and dashboards.</a:t>
            </a:r>
            <a:r>
              <a:rPr lang="en-US"/>
              <a:t> </a:t>
            </a:r>
            <a:br>
              <a:rPr lang="en-US"/>
            </a:br>
            <a:endParaRPr lang="en-US"/>
          </a:p>
        </p:txBody>
      </p:sp>
      <p:pic>
        <p:nvPicPr>
          <p:cNvPr id="7" name="Picture 6"/>
          <p:cNvPicPr>
            <a:picLocks noChangeAspect="1"/>
          </p:cNvPicPr>
          <p:nvPr/>
        </p:nvPicPr>
        <p:blipFill>
          <a:blip r:embed="rId1"/>
          <a:stretch>
            <a:fillRect/>
          </a:stretch>
        </p:blipFill>
        <p:spPr>
          <a:xfrm>
            <a:off x="453835" y="2048413"/>
            <a:ext cx="11284330" cy="2970627"/>
          </a:xfrm>
          <a:prstGeom prst="rect">
            <a:avLst/>
          </a:prstGeom>
        </p:spPr>
      </p:pic>
      <p:sp>
        <p:nvSpPr>
          <p:cNvPr id="9" name="TextBox 8"/>
          <p:cNvSpPr txBox="1"/>
          <p:nvPr/>
        </p:nvSpPr>
        <p:spPr>
          <a:xfrm>
            <a:off x="7833360"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Explanation for Column 3?</a:t>
            </a:r>
            <a:endParaRPr lang="en-US" sz="4000"/>
          </a:p>
        </p:txBody>
      </p:sp>
      <p:sp>
        <p:nvSpPr>
          <p:cNvPr id="3" name="Content Placeholder 2"/>
          <p:cNvSpPr>
            <a:spLocks noGrp="1"/>
          </p:cNvSpPr>
          <p:nvPr>
            <p:ph idx="1"/>
          </p:nvPr>
        </p:nvSpPr>
        <p:spPr>
          <a:xfrm>
            <a:off x="838200" y="1825624"/>
            <a:ext cx="5722088" cy="5032375"/>
          </a:xfrm>
        </p:spPr>
        <p:txBody>
          <a:bodyPr>
            <a:normAutofit lnSpcReduction="10000"/>
          </a:bodyPr>
          <a:lstStyle/>
          <a:p>
            <a:r>
              <a:rPr lang="en-US" sz="2000" b="0" i="0" dirty="0">
                <a:solidFill>
                  <a:srgbClr val="000000"/>
                </a:solidFill>
                <a:effectLst/>
              </a:rPr>
              <a:t>Finally, to create our utilization calculation, create a new calculated column that utilizes row context, as follows:</a:t>
            </a:r>
            <a:endParaRPr lang="en-US" sz="2000" b="0" i="0" dirty="0">
              <a:solidFill>
                <a:srgbClr val="000000"/>
              </a:solidFill>
              <a:effectLst/>
            </a:endParaRPr>
          </a:p>
          <a:p>
            <a:pPr marL="0" indent="0" algn="ctr">
              <a:buNone/>
            </a:pPr>
            <a:r>
              <a:rPr lang="es-ES" sz="2000" b="0" i="0" dirty="0" err="1">
                <a:solidFill>
                  <a:srgbClr val="00B050"/>
                </a:solidFill>
                <a:effectLst/>
              </a:rPr>
              <a:t>Column</a:t>
            </a:r>
            <a:r>
              <a:rPr lang="es-ES" sz="2000" b="0" i="0" dirty="0">
                <a:solidFill>
                  <a:srgbClr val="00B050"/>
                </a:solidFill>
                <a:effectLst/>
              </a:rPr>
              <a:t> 5 = DIVIDE([</a:t>
            </a:r>
            <a:r>
              <a:rPr lang="es-ES" sz="2000" b="0" i="0" dirty="0" err="1">
                <a:solidFill>
                  <a:srgbClr val="00B050"/>
                </a:solidFill>
                <a:effectLst/>
              </a:rPr>
              <a:t>Column</a:t>
            </a:r>
            <a:r>
              <a:rPr lang="es-ES" sz="2000" b="0" i="0" dirty="0">
                <a:solidFill>
                  <a:srgbClr val="00B050"/>
                </a:solidFill>
                <a:effectLst/>
              </a:rPr>
              <a:t> 3], [</a:t>
            </a:r>
            <a:r>
              <a:rPr lang="es-ES" sz="2000" b="0" i="0" dirty="0" err="1">
                <a:solidFill>
                  <a:srgbClr val="00B050"/>
                </a:solidFill>
                <a:effectLst/>
              </a:rPr>
              <a:t>Column</a:t>
            </a:r>
            <a:r>
              <a:rPr lang="es-ES" sz="2000" b="0" i="0" dirty="0">
                <a:solidFill>
                  <a:srgbClr val="00B050"/>
                </a:solidFill>
                <a:effectLst/>
              </a:rPr>
              <a:t> 4],0)</a:t>
            </a:r>
            <a:r>
              <a:rPr lang="es-ES" sz="1400" dirty="0">
                <a:solidFill>
                  <a:srgbClr val="00B050"/>
                </a:solidFill>
              </a:rPr>
              <a:t> </a:t>
            </a:r>
            <a:endParaRPr lang="en-US" sz="2000" b="0" i="0" dirty="0">
              <a:solidFill>
                <a:srgbClr val="00B050"/>
              </a:solidFill>
              <a:effectLst/>
            </a:endParaRPr>
          </a:p>
          <a:p>
            <a:r>
              <a:rPr lang="en-US" sz="2000" b="0" i="0" dirty="0">
                <a:solidFill>
                  <a:srgbClr val="000000"/>
                </a:solidFill>
                <a:effectLst/>
              </a:rPr>
              <a:t>While the preceding formula could have been written as Column 5 = [Column 3] / [Column 4], it is a good idea to use the DIVIDE function instead of the divide (/) operator. The DIVIDE function takes a third parameter, which allows for the return of an alternate number instead of an error in the event of an attempt to divide by zero.</a:t>
            </a:r>
            <a:endParaRPr lang="en-US" sz="2000" b="0" i="0" dirty="0">
              <a:solidFill>
                <a:srgbClr val="000000"/>
              </a:solidFill>
              <a:effectLst/>
            </a:endParaRPr>
          </a:p>
          <a:p>
            <a:r>
              <a:rPr lang="en-US" sz="2000" b="0" i="0" dirty="0">
                <a:solidFill>
                  <a:srgbClr val="000000"/>
                </a:solidFill>
                <a:effectLst/>
              </a:rPr>
              <a:t>We can now select </a:t>
            </a:r>
            <a:r>
              <a:rPr lang="en-US" sz="2000" b="1" i="0" dirty="0">
                <a:solidFill>
                  <a:srgbClr val="000000"/>
                </a:solidFill>
                <a:effectLst/>
              </a:rPr>
              <a:t>Column 5 </a:t>
            </a:r>
            <a:r>
              <a:rPr lang="en-US" sz="2000" b="0" i="0" dirty="0">
                <a:solidFill>
                  <a:srgbClr val="000000"/>
                </a:solidFill>
                <a:effectLst/>
              </a:rPr>
              <a:t>by clicking on its header and change its formatting to be a percentage. To change the column to a percentage, we need to go to the </a:t>
            </a:r>
            <a:r>
              <a:rPr lang="en-US" sz="2000" b="1" i="0" dirty="0">
                <a:solidFill>
                  <a:srgbClr val="000000"/>
                </a:solidFill>
                <a:effectLst/>
              </a:rPr>
              <a:t>Formatting </a:t>
            </a:r>
            <a:r>
              <a:rPr lang="en-US" sz="2000" b="0" i="0" dirty="0">
                <a:solidFill>
                  <a:srgbClr val="000000"/>
                </a:solidFill>
                <a:effectLst/>
              </a:rPr>
              <a:t>section of the </a:t>
            </a:r>
            <a:r>
              <a:rPr lang="en-US" sz="2000" b="1" i="0" dirty="0">
                <a:solidFill>
                  <a:srgbClr val="000000"/>
                </a:solidFill>
                <a:effectLst/>
              </a:rPr>
              <a:t>Column tools </a:t>
            </a:r>
            <a:r>
              <a:rPr lang="en-US" sz="2000" b="0" i="0" dirty="0">
                <a:solidFill>
                  <a:srgbClr val="000000"/>
                </a:solidFill>
                <a:effectLst/>
              </a:rPr>
              <a:t>tab in the ribbon. From here, select the </a:t>
            </a:r>
            <a:r>
              <a:rPr lang="en-US" sz="2000" b="1" i="0" dirty="0">
                <a:solidFill>
                  <a:srgbClr val="000000"/>
                </a:solidFill>
                <a:effectLst/>
              </a:rPr>
              <a:t>% </a:t>
            </a:r>
            <a:r>
              <a:rPr lang="en-US" sz="2000" b="0" i="0" dirty="0">
                <a:solidFill>
                  <a:srgbClr val="000000"/>
                </a:solidFill>
                <a:effectLst/>
              </a:rPr>
              <a:t>icon.</a:t>
            </a:r>
            <a:endParaRPr lang="en-US" sz="3200" dirty="0"/>
          </a:p>
        </p:txBody>
      </p:sp>
      <p:pic>
        <p:nvPicPr>
          <p:cNvPr id="5" name="Picture 4"/>
          <p:cNvPicPr>
            <a:picLocks noChangeAspect="1"/>
          </p:cNvPicPr>
          <p:nvPr/>
        </p:nvPicPr>
        <p:blipFill>
          <a:blip r:embed="rId1"/>
          <a:stretch>
            <a:fillRect/>
          </a:stretch>
        </p:blipFill>
        <p:spPr>
          <a:xfrm>
            <a:off x="6685782" y="309127"/>
            <a:ext cx="5506218" cy="6239746"/>
          </a:xfrm>
          <a:prstGeom prst="rect">
            <a:avLst/>
          </a:prstGeom>
        </p:spPr>
      </p:pic>
      <p:sp>
        <p:nvSpPr>
          <p:cNvPr id="6" name="TextBox 5"/>
          <p:cNvSpPr txBox="1"/>
          <p:nvPr/>
        </p:nvSpPr>
        <p:spPr>
          <a:xfrm>
            <a:off x="-425767"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Clean up</a:t>
            </a:r>
            <a:endParaRPr lang="en-US"/>
          </a:p>
        </p:txBody>
      </p:sp>
      <p:sp>
        <p:nvSpPr>
          <p:cNvPr id="3" name="Content Placeholder 2"/>
          <p:cNvSpPr>
            <a:spLocks noGrp="1"/>
          </p:cNvSpPr>
          <p:nvPr>
            <p:ph idx="1"/>
          </p:nvPr>
        </p:nvSpPr>
        <p:spPr>
          <a:xfrm>
            <a:off x="838200" y="1825624"/>
            <a:ext cx="4038600" cy="4859655"/>
          </a:xfrm>
        </p:spPr>
        <p:txBody>
          <a:bodyPr/>
          <a:lstStyle/>
          <a:p>
            <a:pPr marL="342900" indent="-342900">
              <a:buFont typeface="+mj-lt"/>
              <a:buAutoNum type="arabicPeriod"/>
            </a:pPr>
            <a:r>
              <a:rPr lang="en-US" sz="1800" b="0" i="0" dirty="0">
                <a:solidFill>
                  <a:srgbClr val="000000"/>
                </a:solidFill>
                <a:effectLst/>
              </a:rPr>
              <a:t>Right-click the header for </a:t>
            </a:r>
            <a:r>
              <a:rPr lang="en-US" sz="1800" b="1" i="0" dirty="0">
                <a:solidFill>
                  <a:srgbClr val="000000"/>
                </a:solidFill>
                <a:effectLst/>
              </a:rPr>
              <a:t>Column </a:t>
            </a:r>
            <a:r>
              <a:rPr lang="en-US" sz="1800" b="0" i="0" dirty="0">
                <a:solidFill>
                  <a:srgbClr val="000000"/>
                </a:solidFill>
                <a:effectLst/>
              </a:rPr>
              <a:t>and choose </a:t>
            </a:r>
            <a:r>
              <a:rPr lang="en-US" sz="1800" b="1" i="0" dirty="0">
                <a:solidFill>
                  <a:srgbClr val="000000"/>
                </a:solidFill>
                <a:effectLst/>
              </a:rPr>
              <a:t>Delete</a:t>
            </a:r>
            <a:r>
              <a:rPr lang="en-US" sz="1800" b="0" i="0" dirty="0">
                <a:solidFill>
                  <a:srgbClr val="000000"/>
                </a:solidFill>
                <a:effectLst/>
              </a:rPr>
              <a:t>.</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Confirm the deletion of this column in the </a:t>
            </a:r>
            <a:r>
              <a:rPr lang="en-US" sz="1800" b="1" i="0" dirty="0">
                <a:solidFill>
                  <a:srgbClr val="000000"/>
                </a:solidFill>
                <a:effectLst/>
              </a:rPr>
              <a:t>Delete column </a:t>
            </a:r>
            <a:r>
              <a:rPr lang="en-US" sz="1800" b="0" i="0" dirty="0">
                <a:solidFill>
                  <a:srgbClr val="000000"/>
                </a:solidFill>
                <a:effectLst/>
              </a:rPr>
              <a:t>dialog box by clicking </a:t>
            </a:r>
            <a:r>
              <a:rPr lang="en-US" sz="1800" b="1" i="0" dirty="0">
                <a:solidFill>
                  <a:srgbClr val="000000"/>
                </a:solidFill>
                <a:effectLst/>
              </a:rPr>
              <a:t>Delete</a:t>
            </a:r>
            <a:r>
              <a:rPr lang="en-US" sz="1800" b="0" i="0" dirty="0">
                <a:solidFill>
                  <a:srgbClr val="000000"/>
                </a:solidFill>
                <a:effectLst/>
              </a:rPr>
              <a:t>.</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Repeat this procedure for </a:t>
            </a:r>
            <a:r>
              <a:rPr lang="en-US" sz="1800" b="1" i="0" dirty="0">
                <a:solidFill>
                  <a:srgbClr val="000000"/>
                </a:solidFill>
                <a:effectLst/>
              </a:rPr>
              <a:t>Column 2</a:t>
            </a:r>
            <a:r>
              <a:rPr lang="en-US" sz="1800" b="0" i="0" dirty="0">
                <a:solidFill>
                  <a:srgbClr val="000000"/>
                </a:solidFill>
                <a:effectLst/>
              </a:rPr>
              <a:t>.</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Double-click the </a:t>
            </a:r>
            <a:r>
              <a:rPr lang="en-US" sz="1800" b="0" i="0" dirty="0" err="1">
                <a:solidFill>
                  <a:srgbClr val="000000"/>
                </a:solidFill>
                <a:effectLst/>
              </a:rPr>
              <a:t>TotalHours</a:t>
            </a:r>
            <a:r>
              <a:rPr lang="en-US" sz="1800" b="0" i="0" dirty="0">
                <a:solidFill>
                  <a:srgbClr val="000000"/>
                </a:solidFill>
                <a:effectLst/>
              </a:rPr>
              <a:t> column and rename this column </a:t>
            </a:r>
            <a:r>
              <a:rPr lang="en-US" sz="1800" b="0" i="0" dirty="0" err="1">
                <a:solidFill>
                  <a:srgbClr val="000000"/>
                </a:solidFill>
                <a:effectLst/>
              </a:rPr>
              <a:t>TotalHoursInPeriod</a:t>
            </a:r>
            <a:r>
              <a:rPr lang="en-US" sz="1800" b="0" i="0" dirty="0">
                <a:solidFill>
                  <a:srgbClr val="000000"/>
                </a:solidFill>
                <a:effectLst/>
              </a:rPr>
              <a:t>.</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Rename </a:t>
            </a:r>
            <a:r>
              <a:rPr lang="en-US" sz="1800" b="1" i="0" dirty="0">
                <a:solidFill>
                  <a:srgbClr val="000000"/>
                </a:solidFill>
                <a:effectLst/>
              </a:rPr>
              <a:t>Column 3 </a:t>
            </a:r>
            <a:r>
              <a:rPr lang="en-US" sz="1800" b="0" i="0" dirty="0" err="1">
                <a:solidFill>
                  <a:srgbClr val="000000"/>
                </a:solidFill>
                <a:effectLst/>
              </a:rPr>
              <a:t>TotalBillableHours</a:t>
            </a:r>
            <a:r>
              <a:rPr lang="en-US" sz="1800" b="0" i="0" dirty="0">
                <a:solidFill>
                  <a:srgbClr val="000000"/>
                </a:solidFill>
                <a:effectLst/>
              </a:rPr>
              <a:t>, </a:t>
            </a:r>
            <a:r>
              <a:rPr lang="en-US" sz="1800" b="1" i="0" dirty="0">
                <a:solidFill>
                  <a:srgbClr val="000000"/>
                </a:solidFill>
                <a:effectLst/>
              </a:rPr>
              <a:t>Column 4 </a:t>
            </a:r>
            <a:r>
              <a:rPr lang="en-US" sz="1800" b="0" i="0" dirty="0" err="1">
                <a:solidFill>
                  <a:srgbClr val="000000"/>
                </a:solidFill>
                <a:effectLst/>
              </a:rPr>
              <a:t>TotalHours</a:t>
            </a:r>
            <a:r>
              <a:rPr lang="en-US" sz="1800" b="0" i="0" dirty="0">
                <a:solidFill>
                  <a:srgbClr val="000000"/>
                </a:solidFill>
                <a:effectLst/>
              </a:rPr>
              <a:t>, and </a:t>
            </a:r>
            <a:r>
              <a:rPr lang="en-US" sz="1800" b="1" i="0" dirty="0">
                <a:solidFill>
                  <a:srgbClr val="000000"/>
                </a:solidFill>
                <a:effectLst/>
              </a:rPr>
              <a:t>Column 5 </a:t>
            </a:r>
            <a:r>
              <a:rPr lang="en-US" sz="1800" b="0" i="0" dirty="0">
                <a:solidFill>
                  <a:srgbClr val="000000"/>
                </a:solidFill>
                <a:effectLst/>
              </a:rPr>
              <a:t>% Utilization.</a:t>
            </a:r>
            <a:endParaRPr lang="en-US" dirty="0"/>
          </a:p>
        </p:txBody>
      </p:sp>
      <p:pic>
        <p:nvPicPr>
          <p:cNvPr id="5" name="Picture 4"/>
          <p:cNvPicPr>
            <a:picLocks noChangeAspect="1"/>
          </p:cNvPicPr>
          <p:nvPr/>
        </p:nvPicPr>
        <p:blipFill>
          <a:blip r:embed="rId1"/>
          <a:stretch>
            <a:fillRect/>
          </a:stretch>
        </p:blipFill>
        <p:spPr>
          <a:xfrm>
            <a:off x="5009148" y="437732"/>
            <a:ext cx="7182852" cy="5982535"/>
          </a:xfrm>
          <a:prstGeom prst="rect">
            <a:avLst/>
          </a:prstGeom>
        </p:spPr>
      </p:pic>
      <p:sp>
        <p:nvSpPr>
          <p:cNvPr id="6" name="TextBox 5"/>
          <p:cNvSpPr txBox="1"/>
          <p:nvPr/>
        </p:nvSpPr>
        <p:spPr>
          <a:xfrm>
            <a:off x="-425767"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Visualization</a:t>
            </a:r>
            <a:endParaRPr lang="en-US"/>
          </a:p>
        </p:txBody>
      </p:sp>
      <p:sp>
        <p:nvSpPr>
          <p:cNvPr id="3" name="Content Placeholder 2"/>
          <p:cNvSpPr>
            <a:spLocks noGrp="1"/>
          </p:cNvSpPr>
          <p:nvPr>
            <p:ph idx="1"/>
          </p:nvPr>
        </p:nvSpPr>
        <p:spPr/>
        <p:txBody>
          <a:bodyPr/>
          <a:lstStyle/>
          <a:p>
            <a:pPr marL="342900" indent="-342900">
              <a:buFont typeface="+mj-lt"/>
              <a:buAutoNum type="arabicPeriod"/>
            </a:pPr>
            <a:r>
              <a:rPr lang="en-US" sz="1800" b="0" i="0">
                <a:solidFill>
                  <a:srgbClr val="000000"/>
                </a:solidFill>
                <a:effectLst/>
              </a:rPr>
              <a:t>Click on the </a:t>
            </a:r>
            <a:r>
              <a:rPr lang="en-US" sz="1800" b="1" i="0">
                <a:solidFill>
                  <a:srgbClr val="000000"/>
                </a:solidFill>
                <a:effectLst/>
              </a:rPr>
              <a:t>Report </a:t>
            </a:r>
            <a:r>
              <a:rPr lang="en-US" sz="1800" b="0" i="0">
                <a:solidFill>
                  <a:srgbClr val="000000"/>
                </a:solidFill>
                <a:effectLst/>
              </a:rPr>
              <a:t>view in the </a:t>
            </a:r>
            <a:r>
              <a:rPr lang="en-US" sz="1800" b="1" i="0">
                <a:solidFill>
                  <a:srgbClr val="000000"/>
                </a:solidFill>
                <a:effectLst/>
              </a:rPr>
              <a:t>Views </a:t>
            </a:r>
            <a:r>
              <a:rPr lang="en-US" sz="1800" b="0" i="0">
                <a:solidFill>
                  <a:srgbClr val="000000"/>
                </a:solidFill>
                <a:effectLst/>
              </a:rPr>
              <a:t>bar.</a:t>
            </a:r>
            <a:endParaRPr lang="en-US" sz="1800" b="0" i="0">
              <a:solidFill>
                <a:srgbClr val="000000"/>
              </a:solidFill>
              <a:effectLst/>
            </a:endParaRPr>
          </a:p>
          <a:p>
            <a:pPr marL="342900" indent="-342900">
              <a:buFont typeface="+mj-lt"/>
              <a:buAutoNum type="arabicPeriod"/>
            </a:pPr>
            <a:r>
              <a:rPr lang="en-US" sz="1800" b="0" i="0">
                <a:solidFill>
                  <a:srgbClr val="000000"/>
                </a:solidFill>
                <a:effectLst/>
              </a:rPr>
              <a:t>Shrink the existing matrix visualization horizontally to create space on the report canvas.</a:t>
            </a:r>
            <a:endParaRPr lang="en-US" sz="1800" b="0" i="0">
              <a:solidFill>
                <a:srgbClr val="000000"/>
              </a:solidFill>
              <a:effectLst/>
            </a:endParaRPr>
          </a:p>
          <a:p>
            <a:pPr marL="342900" indent="-342900">
              <a:buFont typeface="+mj-lt"/>
              <a:buAutoNum type="arabicPeriod"/>
            </a:pPr>
            <a:r>
              <a:rPr lang="en-US" sz="1800" b="0" i="0">
                <a:solidFill>
                  <a:srgbClr val="000000"/>
                </a:solidFill>
                <a:effectLst/>
              </a:rPr>
              <a:t>Click on an empty portion of the report canvas to deselect the existing table.</a:t>
            </a:r>
            <a:endParaRPr lang="en-US" sz="1800" b="0" i="0">
              <a:solidFill>
                <a:srgbClr val="000000"/>
              </a:solidFill>
              <a:effectLst/>
            </a:endParaRPr>
          </a:p>
          <a:p>
            <a:pPr marL="342900" indent="-342900">
              <a:buFont typeface="+mj-lt"/>
              <a:buAutoNum type="arabicPeriod"/>
            </a:pPr>
            <a:r>
              <a:rPr lang="en-US" sz="1800" b="0" i="0">
                <a:solidFill>
                  <a:srgbClr val="000000"/>
                </a:solidFill>
                <a:effectLst/>
              </a:rPr>
              <a:t>Click </a:t>
            </a:r>
            <a:r>
              <a:rPr lang="en-US" sz="1800" b="1" i="0">
                <a:solidFill>
                  <a:srgbClr val="000000"/>
                </a:solidFill>
                <a:effectLst/>
              </a:rPr>
              <a:t>Name </a:t>
            </a:r>
            <a:r>
              <a:rPr lang="en-US" sz="1800" b="0" i="0">
                <a:solidFill>
                  <a:srgbClr val="000000"/>
                </a:solidFill>
                <a:effectLst/>
              </a:rPr>
              <a:t>from the </a:t>
            </a:r>
            <a:r>
              <a:rPr lang="en-US" sz="1800" b="1" i="0">
                <a:solidFill>
                  <a:srgbClr val="000000"/>
                </a:solidFill>
                <a:effectLst/>
              </a:rPr>
              <a:t>People </a:t>
            </a:r>
            <a:r>
              <a:rPr lang="en-US" sz="1800" b="0" i="0">
                <a:solidFill>
                  <a:srgbClr val="000000"/>
                </a:solidFill>
                <a:effectLst/>
              </a:rPr>
              <a:t>table to create a new table visualization on the blank area of the report canvas.</a:t>
            </a:r>
            <a:endParaRPr lang="en-US" sz="1800" b="0" i="0">
              <a:solidFill>
                <a:srgbClr val="000000"/>
              </a:solidFill>
              <a:effectLst/>
            </a:endParaRPr>
          </a:p>
          <a:p>
            <a:pPr marL="342900" indent="-342900">
              <a:buFont typeface="+mj-lt"/>
              <a:buAutoNum type="arabicPeriod"/>
            </a:pPr>
            <a:r>
              <a:rPr lang="en-US" sz="1800" b="0" i="0">
                <a:solidFill>
                  <a:srgbClr val="000000"/>
                </a:solidFill>
                <a:effectLst/>
              </a:rPr>
              <a:t>With this new table selected, click on </a:t>
            </a:r>
            <a:r>
              <a:rPr lang="en-US" sz="1800" b="1" i="0">
                <a:solidFill>
                  <a:srgbClr val="000000"/>
                </a:solidFill>
                <a:effectLst/>
              </a:rPr>
              <a:t>TotalBillableHours</a:t>
            </a:r>
            <a:r>
              <a:rPr lang="en-US" sz="1800" b="0" i="0">
                <a:solidFill>
                  <a:srgbClr val="000000"/>
                </a:solidFill>
                <a:effectLst/>
              </a:rPr>
              <a:t>, </a:t>
            </a:r>
            <a:r>
              <a:rPr lang="en-US" sz="1800" b="1" i="0">
                <a:solidFill>
                  <a:srgbClr val="000000"/>
                </a:solidFill>
                <a:effectLst/>
              </a:rPr>
              <a:t>TotalHours</a:t>
            </a:r>
            <a:r>
              <a:rPr lang="en-US" sz="1800" b="0" i="0">
                <a:solidFill>
                  <a:srgbClr val="000000"/>
                </a:solidFill>
                <a:effectLst/>
              </a:rPr>
              <a:t>, and </a:t>
            </a:r>
            <a:r>
              <a:rPr lang="en-US" sz="1800" b="1" i="0">
                <a:solidFill>
                  <a:srgbClr val="000000"/>
                </a:solidFill>
                <a:effectLst/>
              </a:rPr>
              <a:t>% Utilization </a:t>
            </a:r>
            <a:r>
              <a:rPr lang="en-US" sz="1800" b="0" i="0">
                <a:solidFill>
                  <a:srgbClr val="000000"/>
                </a:solidFill>
                <a:effectLst/>
              </a:rPr>
              <a:t>from the </a:t>
            </a:r>
            <a:r>
              <a:rPr lang="en-US" sz="1800" b="1" i="0">
                <a:solidFill>
                  <a:srgbClr val="000000"/>
                </a:solidFill>
                <a:effectLst/>
              </a:rPr>
              <a:t>Hours </a:t>
            </a:r>
            <a:r>
              <a:rPr lang="en-US" sz="1800" b="0" i="0">
                <a:solidFill>
                  <a:srgbClr val="000000"/>
                </a:solidFill>
                <a:effectLst/>
              </a:rPr>
              <a:t>table to add these to this second table visualization.</a:t>
            </a:r>
            <a:endParaRPr lang="en-US"/>
          </a:p>
        </p:txBody>
      </p:sp>
      <p:pic>
        <p:nvPicPr>
          <p:cNvPr id="5" name="Picture 4"/>
          <p:cNvPicPr>
            <a:picLocks noChangeAspect="1"/>
          </p:cNvPicPr>
          <p:nvPr/>
        </p:nvPicPr>
        <p:blipFill>
          <a:blip r:embed="rId1"/>
          <a:stretch>
            <a:fillRect/>
          </a:stretch>
        </p:blipFill>
        <p:spPr>
          <a:xfrm>
            <a:off x="6096000" y="3800048"/>
            <a:ext cx="5896798" cy="3057952"/>
          </a:xfrm>
          <a:prstGeom prst="rect">
            <a:avLst/>
          </a:prstGeom>
        </p:spPr>
      </p:pic>
      <p:sp>
        <p:nvSpPr>
          <p:cNvPr id="7" name="Rectangle: Rounded Corners 6"/>
          <p:cNvSpPr/>
          <p:nvPr/>
        </p:nvSpPr>
        <p:spPr>
          <a:xfrm>
            <a:off x="9820276" y="3800048"/>
            <a:ext cx="1009650" cy="30579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364470" y="4001294"/>
            <a:ext cx="1827530" cy="369332"/>
          </a:xfrm>
          <a:prstGeom prst="rect">
            <a:avLst/>
          </a:prstGeom>
          <a:noFill/>
        </p:spPr>
        <p:txBody>
          <a:bodyPr wrap="square" rtlCol="0">
            <a:spAutoFit/>
          </a:bodyPr>
          <a:lstStyle/>
          <a:p>
            <a:pPr algn="ctr"/>
            <a:r>
              <a:rPr lang="en-US" b="1">
                <a:solidFill>
                  <a:srgbClr val="FF0000"/>
                </a:solidFill>
              </a:rPr>
              <a:t>Why?</a:t>
            </a:r>
            <a:endParaRPr lang="en-US" b="1">
              <a:solidFill>
                <a:srgbClr val="FF0000"/>
              </a:solidFill>
            </a:endParaRPr>
          </a:p>
        </p:txBody>
      </p:sp>
      <p:sp>
        <p:nvSpPr>
          <p:cNvPr id="6" name="TextBox 5"/>
          <p:cNvSpPr txBox="1"/>
          <p:nvPr/>
        </p:nvSpPr>
        <p:spPr>
          <a:xfrm>
            <a:off x="-425767"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Visualization</a:t>
            </a:r>
            <a:endParaRPr lang="en-US"/>
          </a:p>
        </p:txBody>
      </p:sp>
      <p:sp>
        <p:nvSpPr>
          <p:cNvPr id="3" name="Content Placeholder 2"/>
          <p:cNvSpPr>
            <a:spLocks noGrp="1"/>
          </p:cNvSpPr>
          <p:nvPr>
            <p:ph idx="1"/>
          </p:nvPr>
        </p:nvSpPr>
        <p:spPr>
          <a:xfrm>
            <a:off x="838200" y="1825625"/>
            <a:ext cx="7188200" cy="4351338"/>
          </a:xfrm>
        </p:spPr>
        <p:txBody>
          <a:bodyPr/>
          <a:lstStyle/>
          <a:p>
            <a:r>
              <a:rPr lang="en-US" sz="1800" b="0" i="0" dirty="0">
                <a:solidFill>
                  <a:srgbClr val="000000"/>
                </a:solidFill>
                <a:effectLst/>
              </a:rPr>
              <a:t>Note that the values that are returned in this second table are really large! This is because the default aggregation for numeric fields is </a:t>
            </a:r>
            <a:r>
              <a:rPr lang="en-US" sz="1800" b="1" i="0" dirty="0">
                <a:solidFill>
                  <a:srgbClr val="000000"/>
                </a:solidFill>
                <a:effectLst/>
              </a:rPr>
              <a:t>Sum</a:t>
            </a:r>
            <a:r>
              <a:rPr lang="en-US" sz="1800" b="0" i="0" dirty="0">
                <a:solidFill>
                  <a:srgbClr val="000000"/>
                </a:solidFill>
                <a:effectLst/>
              </a:rPr>
              <a:t>. Since all of the rows for each employee contain our desired number, summing these values doesn't make sense. To correct this, do the following:</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In the </a:t>
            </a:r>
            <a:r>
              <a:rPr lang="en-US" sz="1800" b="1" i="0" dirty="0">
                <a:solidFill>
                  <a:srgbClr val="000000"/>
                </a:solidFill>
                <a:effectLst/>
              </a:rPr>
              <a:t>Values </a:t>
            </a:r>
            <a:r>
              <a:rPr lang="en-US" sz="1800" b="0" i="0" dirty="0">
                <a:solidFill>
                  <a:srgbClr val="000000"/>
                </a:solidFill>
                <a:effectLst/>
              </a:rPr>
              <a:t>field well of the </a:t>
            </a:r>
            <a:r>
              <a:rPr lang="en-US" sz="1800" b="1" i="0" dirty="0">
                <a:solidFill>
                  <a:srgbClr val="000000"/>
                </a:solidFill>
                <a:effectLst/>
              </a:rPr>
              <a:t>Visualizations </a:t>
            </a:r>
            <a:r>
              <a:rPr lang="en-US" sz="1800" b="0" i="0" dirty="0">
                <a:solidFill>
                  <a:srgbClr val="000000"/>
                </a:solidFill>
                <a:effectLst/>
              </a:rPr>
              <a:t>pane, select the drop-down arrow next to </a:t>
            </a:r>
            <a:r>
              <a:rPr lang="en-US" sz="1800" b="1" i="0" dirty="0" err="1">
                <a:solidFill>
                  <a:srgbClr val="000000"/>
                </a:solidFill>
                <a:effectLst/>
              </a:rPr>
              <a:t>TotalBillableHours</a:t>
            </a:r>
            <a:r>
              <a:rPr lang="en-US" sz="1800" b="1" i="0" dirty="0">
                <a:solidFill>
                  <a:srgbClr val="000000"/>
                </a:solidFill>
                <a:effectLst/>
              </a:rPr>
              <a:t> </a:t>
            </a:r>
            <a:r>
              <a:rPr lang="en-US" sz="1800" b="0" i="0" dirty="0">
                <a:solidFill>
                  <a:srgbClr val="000000"/>
                </a:solidFill>
                <a:effectLst/>
              </a:rPr>
              <a:t>and choose </a:t>
            </a:r>
            <a:r>
              <a:rPr lang="en-US" sz="1800" b="1" i="0" dirty="0">
                <a:solidFill>
                  <a:srgbClr val="000000"/>
                </a:solidFill>
                <a:effectLst/>
              </a:rPr>
              <a:t>Average </a:t>
            </a:r>
            <a:r>
              <a:rPr lang="en-US" sz="1800" b="0" i="0" dirty="0">
                <a:solidFill>
                  <a:srgbClr val="000000"/>
                </a:solidFill>
                <a:effectLst/>
              </a:rPr>
              <a:t>instead of </a:t>
            </a:r>
            <a:r>
              <a:rPr lang="en-US" sz="1800" b="1" i="0" dirty="0">
                <a:solidFill>
                  <a:srgbClr val="000000"/>
                </a:solidFill>
                <a:effectLst/>
              </a:rPr>
              <a:t>Sum </a:t>
            </a:r>
            <a:r>
              <a:rPr lang="en-US" sz="1800" b="0" i="0" dirty="0">
                <a:solidFill>
                  <a:srgbClr val="000000"/>
                </a:solidFill>
                <a:effectLst/>
              </a:rPr>
              <a:t>as the aggregation.</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Repeat this procedure for </a:t>
            </a:r>
            <a:r>
              <a:rPr lang="en-US" sz="1800" b="1" i="0" dirty="0" err="1">
                <a:solidFill>
                  <a:srgbClr val="000000"/>
                </a:solidFill>
                <a:effectLst/>
              </a:rPr>
              <a:t>TotalHours</a:t>
            </a:r>
            <a:r>
              <a:rPr lang="en-US" sz="1800" b="1" i="0" dirty="0">
                <a:solidFill>
                  <a:srgbClr val="000000"/>
                </a:solidFill>
                <a:effectLst/>
              </a:rPr>
              <a:t> </a:t>
            </a:r>
            <a:r>
              <a:rPr lang="en-US" sz="1800" b="0" i="0" dirty="0">
                <a:solidFill>
                  <a:srgbClr val="000000"/>
                </a:solidFill>
                <a:effectLst/>
              </a:rPr>
              <a:t>and </a:t>
            </a:r>
            <a:r>
              <a:rPr lang="en-US" sz="1800" b="1" i="0" dirty="0">
                <a:solidFill>
                  <a:srgbClr val="000000"/>
                </a:solidFill>
                <a:effectLst/>
              </a:rPr>
              <a:t>% Utilization</a:t>
            </a:r>
            <a:r>
              <a:rPr lang="en-US" sz="1800" b="0" i="0" dirty="0">
                <a:solidFill>
                  <a:srgbClr val="000000"/>
                </a:solidFill>
                <a:effectLst/>
              </a:rPr>
              <a:t>.</a:t>
            </a:r>
            <a:endParaRPr lang="en-US" dirty="0"/>
          </a:p>
        </p:txBody>
      </p:sp>
      <p:pic>
        <p:nvPicPr>
          <p:cNvPr id="5" name="Picture 4"/>
          <p:cNvPicPr>
            <a:picLocks noChangeAspect="1"/>
          </p:cNvPicPr>
          <p:nvPr/>
        </p:nvPicPr>
        <p:blipFill>
          <a:blip r:embed="rId1"/>
          <a:stretch>
            <a:fillRect/>
          </a:stretch>
        </p:blipFill>
        <p:spPr>
          <a:xfrm>
            <a:off x="8141031" y="0"/>
            <a:ext cx="3949038" cy="6858000"/>
          </a:xfrm>
          <a:prstGeom prst="rect">
            <a:avLst/>
          </a:prstGeom>
        </p:spPr>
      </p:pic>
      <p:sp>
        <p:nvSpPr>
          <p:cNvPr id="7" name="Rectangle: Rounded Corners 6"/>
          <p:cNvSpPr/>
          <p:nvPr/>
        </p:nvSpPr>
        <p:spPr>
          <a:xfrm>
            <a:off x="8420100" y="4381500"/>
            <a:ext cx="1790699" cy="8763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10010775" y="2143124"/>
            <a:ext cx="2079294" cy="2667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5767"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Using calculated columns to resolve data granularity issues</a:t>
            </a:r>
            <a:endParaRPr lang="en-US" sz="3200" dirty="0"/>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We did not create a relationship for the </a:t>
            </a:r>
            <a:r>
              <a:rPr lang="en-US" sz="2000" b="1" i="0" dirty="0">
                <a:solidFill>
                  <a:srgbClr val="000000"/>
                </a:solidFill>
                <a:effectLst/>
              </a:rPr>
              <a:t>Budgets and Forecasts </a:t>
            </a:r>
            <a:r>
              <a:rPr lang="en-US" sz="2000" b="0" i="0" dirty="0">
                <a:solidFill>
                  <a:srgbClr val="000000"/>
                </a:solidFill>
                <a:effectLst/>
              </a:rPr>
              <a:t>table. The main issue here is that the </a:t>
            </a:r>
            <a:r>
              <a:rPr lang="en-US" sz="2000" b="1" i="0" dirty="0">
                <a:solidFill>
                  <a:srgbClr val="000000"/>
                </a:solidFill>
                <a:effectLst/>
              </a:rPr>
              <a:t>Budgets and Forecasts </a:t>
            </a:r>
            <a:r>
              <a:rPr lang="en-US" sz="2000" b="0" i="0" dirty="0">
                <a:solidFill>
                  <a:srgbClr val="000000"/>
                </a:solidFill>
                <a:effectLst/>
              </a:rPr>
              <a:t>table has a data </a:t>
            </a:r>
            <a:r>
              <a:rPr lang="en-US" sz="2000" b="1" i="0" dirty="0">
                <a:solidFill>
                  <a:srgbClr val="FF0000"/>
                </a:solidFill>
                <a:effectLst/>
              </a:rPr>
              <a:t>granularity</a:t>
            </a:r>
            <a:r>
              <a:rPr lang="en-US" sz="2000" b="1" i="0" dirty="0">
                <a:solidFill>
                  <a:srgbClr val="000000"/>
                </a:solidFill>
                <a:effectLst/>
              </a:rPr>
              <a:t> </a:t>
            </a:r>
            <a:r>
              <a:rPr lang="en-US" sz="2000" b="0" i="0" dirty="0">
                <a:solidFill>
                  <a:srgbClr val="000000"/>
                </a:solidFill>
                <a:effectLst/>
              </a:rPr>
              <a:t>of month while our </a:t>
            </a:r>
            <a:r>
              <a:rPr lang="en-US" sz="2000" b="1" i="0" dirty="0">
                <a:solidFill>
                  <a:srgbClr val="000000"/>
                </a:solidFill>
                <a:effectLst/>
              </a:rPr>
              <a:t>Hours </a:t>
            </a:r>
            <a:r>
              <a:rPr lang="en-US" sz="2000" b="0" i="0" dirty="0">
                <a:solidFill>
                  <a:srgbClr val="000000"/>
                </a:solidFill>
                <a:effectLst/>
              </a:rPr>
              <a:t>and </a:t>
            </a:r>
            <a:r>
              <a:rPr lang="en-US" sz="2000" b="1" i="0" dirty="0">
                <a:solidFill>
                  <a:srgbClr val="000000"/>
                </a:solidFill>
                <a:effectLst/>
              </a:rPr>
              <a:t>Calendar </a:t>
            </a:r>
            <a:r>
              <a:rPr lang="en-US" sz="2000" b="0" i="0" dirty="0">
                <a:solidFill>
                  <a:srgbClr val="000000"/>
                </a:solidFill>
                <a:effectLst/>
              </a:rPr>
              <a:t>tables have a data granularity of day. However, we can resolve this data granularity issue through the use of</a:t>
            </a:r>
            <a:r>
              <a:rPr lang="en-US" sz="2000" dirty="0">
                <a:solidFill>
                  <a:srgbClr val="000000"/>
                </a:solidFill>
              </a:rPr>
              <a:t> </a:t>
            </a:r>
            <a:r>
              <a:rPr lang="en-US" sz="2000" b="0" i="0" dirty="0">
                <a:solidFill>
                  <a:srgbClr val="000000"/>
                </a:solidFill>
                <a:effectLst/>
              </a:rPr>
              <a:t>calculated columns as well as a calculated table.</a:t>
            </a:r>
            <a:endParaRPr lang="en-US" sz="2000" b="0" i="0" dirty="0">
              <a:solidFill>
                <a:srgbClr val="000000"/>
              </a:solidFill>
              <a:effectLst/>
            </a:endParaRPr>
          </a:p>
          <a:p>
            <a:r>
              <a:rPr lang="en-US" sz="2000" b="0" i="0" dirty="0">
                <a:solidFill>
                  <a:srgbClr val="000000"/>
                </a:solidFill>
                <a:effectLst/>
              </a:rPr>
              <a:t>To resolve the data granularity issue, start by creating the following calculated column in the </a:t>
            </a:r>
            <a:r>
              <a:rPr lang="en-US" sz="2000" b="1" i="0" dirty="0">
                <a:solidFill>
                  <a:srgbClr val="000000"/>
                </a:solidFill>
                <a:effectLst/>
              </a:rPr>
              <a:t>Budgets and Forecasts </a:t>
            </a:r>
            <a:r>
              <a:rPr lang="en-US" sz="2000" b="0" i="0" dirty="0">
                <a:solidFill>
                  <a:srgbClr val="000000"/>
                </a:solidFill>
                <a:effectLst/>
              </a:rPr>
              <a:t>table:</a:t>
            </a:r>
            <a:endParaRPr lang="en-US" sz="2000" b="0" i="0" dirty="0">
              <a:solidFill>
                <a:srgbClr val="000000"/>
              </a:solidFill>
              <a:effectLst/>
            </a:endParaRPr>
          </a:p>
          <a:p>
            <a:pPr marL="0" indent="0">
              <a:buNone/>
            </a:pPr>
            <a:r>
              <a:rPr lang="en-US" sz="2000" b="0" i="0" dirty="0" err="1">
                <a:solidFill>
                  <a:srgbClr val="00B050"/>
                </a:solidFill>
                <a:effectLst/>
              </a:rPr>
              <a:t>MonthYear</a:t>
            </a:r>
            <a:r>
              <a:rPr lang="en-US" sz="2000" b="0" i="0" dirty="0">
                <a:solidFill>
                  <a:srgbClr val="00B050"/>
                </a:solidFill>
                <a:effectLst/>
              </a:rPr>
              <a:t> = [Month] &amp; "2017"</a:t>
            </a:r>
            <a:r>
              <a:rPr lang="en-US" sz="2000" dirty="0">
                <a:solidFill>
                  <a:srgbClr val="00B050"/>
                </a:solidFill>
              </a:rPr>
              <a:t> </a:t>
            </a:r>
            <a:endParaRPr lang="en-US" sz="2000" dirty="0">
              <a:solidFill>
                <a:srgbClr val="00B050"/>
              </a:solidFill>
            </a:endParaRPr>
          </a:p>
          <a:p>
            <a:r>
              <a:rPr lang="en-US" sz="2000" b="0" i="0" dirty="0">
                <a:solidFill>
                  <a:srgbClr val="000000"/>
                </a:solidFill>
                <a:effectLst/>
              </a:rPr>
              <a:t>Here, we use DAX's &amp; concatenation operator to concatenate each row's Month column value with the text value 2017 since the </a:t>
            </a:r>
            <a:r>
              <a:rPr lang="en-US" sz="2000" b="1" i="0" dirty="0">
                <a:solidFill>
                  <a:srgbClr val="000000"/>
                </a:solidFill>
                <a:effectLst/>
              </a:rPr>
              <a:t>Budgets and Forecasts </a:t>
            </a:r>
            <a:r>
              <a:rPr lang="en-US" sz="2000" b="0" i="0" dirty="0">
                <a:solidFill>
                  <a:srgbClr val="000000"/>
                </a:solidFill>
                <a:effectLst/>
              </a:rPr>
              <a:t>data is for the year </a:t>
            </a:r>
            <a:r>
              <a:rPr lang="en-US" sz="2000" b="1" i="0" dirty="0">
                <a:solidFill>
                  <a:srgbClr val="000000"/>
                </a:solidFill>
                <a:effectLst/>
              </a:rPr>
              <a:t>2017</a:t>
            </a:r>
            <a:r>
              <a:rPr lang="en-US" sz="2000" b="0" i="0" dirty="0">
                <a:solidFill>
                  <a:srgbClr val="000000"/>
                </a:solidFill>
                <a:effectLst/>
              </a:rPr>
              <a:t>.</a:t>
            </a:r>
            <a:endParaRPr lang="en-US" sz="2000" b="0" i="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Using calculated columns to resolve data granularity issues</a:t>
            </a:r>
            <a:endParaRPr lang="en-US" sz="3200" dirty="0"/>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Similarly, we can create a calculated column in the </a:t>
            </a:r>
            <a:r>
              <a:rPr lang="en-US" sz="2000" b="1" i="0" dirty="0">
                <a:solidFill>
                  <a:srgbClr val="000000"/>
                </a:solidFill>
                <a:effectLst/>
              </a:rPr>
              <a:t>Calendar </a:t>
            </a:r>
            <a:r>
              <a:rPr lang="en-US" sz="2000" b="0" i="0" dirty="0">
                <a:solidFill>
                  <a:srgbClr val="000000"/>
                </a:solidFill>
                <a:effectLst/>
              </a:rPr>
              <a:t>table using the following formula:</a:t>
            </a:r>
            <a:endParaRPr lang="en-US" sz="2000" b="0" i="0" dirty="0">
              <a:solidFill>
                <a:srgbClr val="000000"/>
              </a:solidFill>
              <a:effectLst/>
            </a:endParaRPr>
          </a:p>
          <a:p>
            <a:pPr marL="0" indent="0">
              <a:buNone/>
            </a:pPr>
            <a:r>
              <a:rPr lang="en-US" sz="2000" dirty="0" err="1">
                <a:solidFill>
                  <a:srgbClr val="00B050"/>
                </a:solidFill>
              </a:rPr>
              <a:t>MonthYear</a:t>
            </a:r>
            <a:r>
              <a:rPr lang="en-US" sz="2000" dirty="0">
                <a:solidFill>
                  <a:srgbClr val="00B050"/>
                </a:solidFill>
              </a:rPr>
              <a:t> = LEFT([Month], 3) &amp; [Year]</a:t>
            </a:r>
            <a:endParaRPr lang="en-US" sz="2000" dirty="0">
              <a:solidFill>
                <a:srgbClr val="00B050"/>
              </a:solidFill>
            </a:endParaRPr>
          </a:p>
          <a:p>
            <a:r>
              <a:rPr lang="en-US" sz="2000" b="0" i="0" dirty="0">
                <a:solidFill>
                  <a:srgbClr val="000000"/>
                </a:solidFill>
                <a:effectLst/>
              </a:rPr>
              <a:t>We can now use the </a:t>
            </a:r>
            <a:r>
              <a:rPr lang="en-US" sz="2000" b="0" i="0" dirty="0" err="1">
                <a:solidFill>
                  <a:srgbClr val="000000"/>
                </a:solidFill>
                <a:effectLst/>
              </a:rPr>
              <a:t>MonthYear</a:t>
            </a:r>
            <a:r>
              <a:rPr lang="en-US" sz="2000" b="0" i="0" dirty="0">
                <a:solidFill>
                  <a:srgbClr val="000000"/>
                </a:solidFill>
                <a:effectLst/>
              </a:rPr>
              <a:t> columns in the </a:t>
            </a:r>
            <a:r>
              <a:rPr lang="en-US" sz="2000" b="1" i="0" dirty="0">
                <a:solidFill>
                  <a:srgbClr val="000000"/>
                </a:solidFill>
                <a:effectLst/>
              </a:rPr>
              <a:t>Budgets and Forecasts </a:t>
            </a:r>
            <a:r>
              <a:rPr lang="en-US" sz="2000" b="0" i="0" dirty="0">
                <a:solidFill>
                  <a:srgbClr val="000000"/>
                </a:solidFill>
                <a:effectLst/>
              </a:rPr>
              <a:t>table and the </a:t>
            </a:r>
            <a:r>
              <a:rPr lang="en-US" sz="2000" b="1" i="0" dirty="0">
                <a:solidFill>
                  <a:srgbClr val="000000"/>
                </a:solidFill>
                <a:effectLst/>
              </a:rPr>
              <a:t>Calendar </a:t>
            </a:r>
            <a:r>
              <a:rPr lang="en-US" sz="2000" b="0" i="0" dirty="0">
                <a:solidFill>
                  <a:srgbClr val="000000"/>
                </a:solidFill>
                <a:effectLst/>
              </a:rPr>
              <a:t>table to create a relationship between the tables. However, if we do that, we receive a warning when creating the relationship:</a:t>
            </a:r>
            <a:endParaRPr lang="en-US" sz="2000" b="0" i="0" dirty="0">
              <a:solidFill>
                <a:srgbClr val="000000"/>
              </a:solidFill>
              <a:effectLst/>
            </a:endParaRPr>
          </a:p>
          <a:p>
            <a:pPr marL="0" indent="0">
              <a:buNone/>
            </a:pPr>
            <a:r>
              <a:rPr lang="en-US" sz="2000" b="1" dirty="0">
                <a:solidFill>
                  <a:srgbClr val="000000"/>
                </a:solidFill>
              </a:rPr>
              <a:t>“</a:t>
            </a:r>
            <a:r>
              <a:rPr lang="en-US" sz="2000" b="1" i="0" dirty="0">
                <a:solidFill>
                  <a:srgbClr val="000000"/>
                </a:solidFill>
                <a:effectLst/>
              </a:rPr>
              <a:t>This relationship has cardinality Many-Many. This should only be used if it is expected that neither column (</a:t>
            </a:r>
            <a:r>
              <a:rPr lang="en-US" sz="2000" b="1" i="0" dirty="0" err="1">
                <a:solidFill>
                  <a:srgbClr val="000000"/>
                </a:solidFill>
                <a:effectLst/>
              </a:rPr>
              <a:t>MonthYear</a:t>
            </a:r>
            <a:r>
              <a:rPr lang="en-US" sz="2000" b="1" i="0" dirty="0">
                <a:solidFill>
                  <a:srgbClr val="000000"/>
                </a:solidFill>
                <a:effectLst/>
              </a:rPr>
              <a:t> and </a:t>
            </a:r>
            <a:r>
              <a:rPr lang="en-US" sz="2000" b="1" i="0" dirty="0" err="1">
                <a:solidFill>
                  <a:srgbClr val="000000"/>
                </a:solidFill>
                <a:effectLst/>
              </a:rPr>
              <a:t>MonthYear</a:t>
            </a:r>
            <a:r>
              <a:rPr lang="en-US" sz="2000" b="1" i="0" dirty="0">
                <a:solidFill>
                  <a:srgbClr val="000000"/>
                </a:solidFill>
                <a:effectLst/>
              </a:rPr>
              <a:t>) contains unique values, and that the significantly different behavior of Many-many relationships is understood.”</a:t>
            </a:r>
            <a:endParaRPr lang="en-US" sz="2000" b="0" i="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Using calculated columns to resolve data granularity issues</a:t>
            </a:r>
            <a:endParaRPr lang="en-US" sz="3200" dirty="0"/>
          </a:p>
        </p:txBody>
      </p:sp>
      <p:sp>
        <p:nvSpPr>
          <p:cNvPr id="3" name="Content Placeholder 2"/>
          <p:cNvSpPr>
            <a:spLocks noGrp="1"/>
          </p:cNvSpPr>
          <p:nvPr>
            <p:ph idx="1"/>
          </p:nvPr>
        </p:nvSpPr>
        <p:spPr/>
        <p:txBody>
          <a:bodyPr>
            <a:normAutofit/>
          </a:bodyPr>
          <a:lstStyle/>
          <a:p>
            <a:r>
              <a:rPr lang="en-US" sz="1800" b="0" i="0" dirty="0">
                <a:solidFill>
                  <a:srgbClr val="FF0000"/>
                </a:solidFill>
                <a:effectLst/>
              </a:rPr>
              <a:t>Since the </a:t>
            </a:r>
            <a:r>
              <a:rPr lang="en-US" sz="1800" b="1" i="0" dirty="0">
                <a:solidFill>
                  <a:srgbClr val="FF0000"/>
                </a:solidFill>
                <a:effectLst/>
              </a:rPr>
              <a:t>Budgets and Forecasts </a:t>
            </a:r>
            <a:r>
              <a:rPr lang="en-US" sz="1800" b="0" i="0" dirty="0">
                <a:solidFill>
                  <a:srgbClr val="FF0000"/>
                </a:solidFill>
                <a:effectLst/>
              </a:rPr>
              <a:t>table contains a budget for each city for each month, there are multiple rows with duplicate </a:t>
            </a:r>
            <a:r>
              <a:rPr lang="en-US" sz="1800" b="0" i="0" dirty="0" err="1">
                <a:solidFill>
                  <a:srgbClr val="FF0000"/>
                </a:solidFill>
                <a:effectLst/>
              </a:rPr>
              <a:t>MonthYear</a:t>
            </a:r>
            <a:r>
              <a:rPr lang="en-US" sz="1800" b="0" i="0" dirty="0">
                <a:solidFill>
                  <a:srgbClr val="FF0000"/>
                </a:solidFill>
                <a:effectLst/>
              </a:rPr>
              <a:t> values.</a:t>
            </a:r>
            <a:r>
              <a:rPr lang="en-US" sz="1800" b="0" i="0" dirty="0">
                <a:solidFill>
                  <a:srgbClr val="000000"/>
                </a:solidFill>
                <a:effectLst/>
              </a:rPr>
              <a:t> The same is true for the </a:t>
            </a:r>
            <a:r>
              <a:rPr lang="en-US" sz="1800" b="1" i="0" dirty="0">
                <a:solidFill>
                  <a:srgbClr val="000000"/>
                </a:solidFill>
                <a:effectLst/>
              </a:rPr>
              <a:t>Calendar </a:t>
            </a:r>
            <a:r>
              <a:rPr lang="en-US" sz="1800" b="0" i="0" dirty="0">
                <a:solidFill>
                  <a:srgbClr val="000000"/>
                </a:solidFill>
                <a:effectLst/>
              </a:rPr>
              <a:t>table. While relationships with </a:t>
            </a:r>
            <a:r>
              <a:rPr lang="en-US" sz="1800" b="1" i="0" dirty="0">
                <a:solidFill>
                  <a:srgbClr val="000000"/>
                </a:solidFill>
                <a:effectLst/>
              </a:rPr>
              <a:t>Many-Many </a:t>
            </a:r>
            <a:r>
              <a:rPr lang="en-US" sz="1800" b="0" i="0" dirty="0">
                <a:solidFill>
                  <a:srgbClr val="000000"/>
                </a:solidFill>
                <a:effectLst/>
              </a:rPr>
              <a:t>cardinality are allowed in Power BI since the July 2018 release of Power BI Desktop, they are often best avoided. To resolve the </a:t>
            </a:r>
            <a:r>
              <a:rPr lang="en-US" sz="1800" b="1" i="0" dirty="0">
                <a:solidFill>
                  <a:srgbClr val="000000"/>
                </a:solidFill>
                <a:effectLst/>
              </a:rPr>
              <a:t>Many-Many </a:t>
            </a:r>
            <a:r>
              <a:rPr lang="en-US" sz="1800" b="0" i="0" dirty="0">
                <a:solidFill>
                  <a:srgbClr val="000000"/>
                </a:solidFill>
                <a:effectLst/>
              </a:rPr>
              <a:t>relationship issue, perform the following steps:</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Click </a:t>
            </a:r>
            <a:r>
              <a:rPr lang="en-US" sz="1800" b="1" i="0" dirty="0">
                <a:solidFill>
                  <a:srgbClr val="000000"/>
                </a:solidFill>
                <a:effectLst/>
              </a:rPr>
              <a:t>Cancel </a:t>
            </a:r>
            <a:r>
              <a:rPr lang="en-US" sz="1800" b="0" i="0" dirty="0">
                <a:solidFill>
                  <a:srgbClr val="000000"/>
                </a:solidFill>
                <a:effectLst/>
              </a:rPr>
              <a:t>to not create the relationship or otherwise delete the </a:t>
            </a:r>
            <a:r>
              <a:rPr lang="en-US" sz="1800" b="1" i="0" dirty="0">
                <a:solidFill>
                  <a:srgbClr val="000000"/>
                </a:solidFill>
                <a:effectLst/>
              </a:rPr>
              <a:t>Many-Many </a:t>
            </a:r>
            <a:r>
              <a:rPr lang="en-US" sz="1800" b="0" i="0" dirty="0">
                <a:solidFill>
                  <a:srgbClr val="000000"/>
                </a:solidFill>
                <a:effectLst/>
              </a:rPr>
              <a:t>relationship between the </a:t>
            </a:r>
            <a:r>
              <a:rPr lang="en-US" sz="1800" b="1" i="0" dirty="0">
                <a:solidFill>
                  <a:srgbClr val="000000"/>
                </a:solidFill>
                <a:effectLst/>
              </a:rPr>
              <a:t>Budgets and Forecast </a:t>
            </a:r>
            <a:r>
              <a:rPr lang="en-US" sz="1800" b="0" i="0" dirty="0">
                <a:solidFill>
                  <a:srgbClr val="000000"/>
                </a:solidFill>
                <a:effectLst/>
              </a:rPr>
              <a:t>table and </a:t>
            </a:r>
            <a:r>
              <a:rPr lang="en-US" sz="1800" b="1" i="0" dirty="0">
                <a:solidFill>
                  <a:srgbClr val="000000"/>
                </a:solidFill>
                <a:effectLst/>
              </a:rPr>
              <a:t>Calendar </a:t>
            </a:r>
            <a:r>
              <a:rPr lang="en-US" sz="1800" b="0" i="0" dirty="0">
                <a:solidFill>
                  <a:srgbClr val="000000"/>
                </a:solidFill>
                <a:effectLst/>
              </a:rPr>
              <a:t>table if already created.</a:t>
            </a:r>
            <a:endParaRPr lang="en-US" sz="1800" dirty="0">
              <a:solidFill>
                <a:srgbClr val="000000"/>
              </a:solidFill>
            </a:endParaRPr>
          </a:p>
          <a:p>
            <a:pPr marL="342900" indent="-342900">
              <a:buFont typeface="+mj-lt"/>
              <a:buAutoNum type="arabicPeriod"/>
            </a:pPr>
            <a:r>
              <a:rPr lang="en-US" sz="1800" b="0" i="0" dirty="0">
                <a:solidFill>
                  <a:srgbClr val="000000"/>
                </a:solidFill>
                <a:effectLst/>
              </a:rPr>
              <a:t>While in the </a:t>
            </a:r>
            <a:r>
              <a:rPr lang="en-US" sz="1800" b="1" i="0" dirty="0">
                <a:solidFill>
                  <a:srgbClr val="000000"/>
                </a:solidFill>
                <a:effectLst/>
              </a:rPr>
              <a:t>Data </a:t>
            </a:r>
            <a:r>
              <a:rPr lang="en-US" sz="1800" b="0" i="0" dirty="0">
                <a:solidFill>
                  <a:srgbClr val="000000"/>
                </a:solidFill>
                <a:effectLst/>
              </a:rPr>
              <a:t>view, choose the </a:t>
            </a:r>
            <a:r>
              <a:rPr lang="en-US" sz="1800" b="1" i="0" dirty="0">
                <a:solidFill>
                  <a:srgbClr val="000000"/>
                </a:solidFill>
                <a:effectLst/>
              </a:rPr>
              <a:t>Table tools </a:t>
            </a:r>
            <a:r>
              <a:rPr lang="en-US" sz="1800" b="0" i="0" dirty="0">
                <a:solidFill>
                  <a:srgbClr val="000000"/>
                </a:solidFill>
                <a:effectLst/>
              </a:rPr>
              <a:t>tab in the ribbon and then select </a:t>
            </a:r>
            <a:r>
              <a:rPr lang="en-US" sz="1800" b="1" i="0" dirty="0">
                <a:solidFill>
                  <a:srgbClr val="000000"/>
                </a:solidFill>
                <a:effectLst/>
              </a:rPr>
              <a:t>New table </a:t>
            </a:r>
            <a:r>
              <a:rPr lang="en-US" sz="1800" b="0" i="0" dirty="0">
                <a:solidFill>
                  <a:srgbClr val="000000"/>
                </a:solidFill>
                <a:effectLst/>
              </a:rPr>
              <a:t>from the </a:t>
            </a:r>
            <a:r>
              <a:rPr lang="en-US" sz="1800" b="1" i="0" dirty="0">
                <a:solidFill>
                  <a:srgbClr val="000000"/>
                </a:solidFill>
                <a:effectLst/>
              </a:rPr>
              <a:t>Calculations </a:t>
            </a:r>
            <a:r>
              <a:rPr lang="en-US" sz="1800" b="0" i="0" dirty="0">
                <a:solidFill>
                  <a:srgbClr val="000000"/>
                </a:solidFill>
                <a:effectLst/>
              </a:rPr>
              <a:t>section.</a:t>
            </a:r>
            <a:endParaRPr lang="en-US" sz="1800" b="0" i="0" dirty="0">
              <a:solidFill>
                <a:srgbClr val="000000"/>
              </a:solidFill>
              <a:effectLst/>
            </a:endParaRPr>
          </a:p>
          <a:p>
            <a:pPr marL="342900" indent="-342900">
              <a:buFont typeface="+mj-lt"/>
              <a:buAutoNum type="arabicPeriod"/>
            </a:pPr>
            <a:r>
              <a:rPr lang="en-US" sz="1800" b="0" i="0" dirty="0">
                <a:solidFill>
                  <a:srgbClr val="000000"/>
                </a:solidFill>
                <a:effectLst/>
              </a:rPr>
              <a:t>Enter the following formula: </a:t>
            </a:r>
            <a:r>
              <a:rPr lang="en-US" sz="1800" b="0" i="0" dirty="0" err="1">
                <a:solidFill>
                  <a:srgbClr val="00B050"/>
                </a:solidFill>
                <a:effectLst/>
              </a:rPr>
              <a:t>MonthYears</a:t>
            </a:r>
            <a:r>
              <a:rPr lang="en-US" sz="1800" b="0" i="0" dirty="0">
                <a:solidFill>
                  <a:srgbClr val="00B050"/>
                </a:solidFill>
                <a:effectLst/>
              </a:rPr>
              <a:t> = DISTINCT('Calendar'[</a:t>
            </a:r>
            <a:r>
              <a:rPr lang="en-US" sz="1800" b="0" i="0" dirty="0" err="1">
                <a:solidFill>
                  <a:srgbClr val="00B050"/>
                </a:solidFill>
                <a:effectLst/>
              </a:rPr>
              <a:t>MonthYear</a:t>
            </a:r>
            <a:r>
              <a:rPr lang="en-US" sz="1800" b="0" i="0" dirty="0">
                <a:solidFill>
                  <a:srgbClr val="00B050"/>
                </a:solidFill>
                <a:effectLst/>
              </a:rPr>
              <a:t>])</a:t>
            </a:r>
            <a:endParaRPr lang="en-US" sz="1800" dirty="0">
              <a:solidFill>
                <a:srgbClr val="00B050"/>
              </a:solidFill>
            </a:endParaRPr>
          </a:p>
          <a:p>
            <a:pPr marL="342900" indent="-342900">
              <a:buFont typeface="+mj-lt"/>
              <a:buAutoNum type="arabicPeriod"/>
            </a:pPr>
            <a:r>
              <a:rPr lang="en-US" sz="1800" b="0" i="0" dirty="0">
                <a:solidFill>
                  <a:srgbClr val="000000"/>
                </a:solidFill>
                <a:effectLst/>
              </a:rPr>
              <a:t>Switch to the </a:t>
            </a:r>
            <a:r>
              <a:rPr lang="en-US" sz="1800" b="1" i="0" dirty="0">
                <a:solidFill>
                  <a:srgbClr val="000000"/>
                </a:solidFill>
                <a:effectLst/>
              </a:rPr>
              <a:t>Model </a:t>
            </a:r>
            <a:r>
              <a:rPr lang="en-US" sz="1800" b="0" i="0" dirty="0">
                <a:solidFill>
                  <a:srgbClr val="000000"/>
                </a:solidFill>
                <a:effectLst/>
              </a:rPr>
              <a:t>view and create a relationship between the </a:t>
            </a:r>
            <a:r>
              <a:rPr lang="en-US" sz="1800" b="0" i="0" dirty="0" err="1">
                <a:solidFill>
                  <a:srgbClr val="000000"/>
                </a:solidFill>
                <a:effectLst/>
              </a:rPr>
              <a:t>MonthYear</a:t>
            </a:r>
            <a:r>
              <a:rPr lang="en-US" sz="1800" dirty="0">
                <a:solidFill>
                  <a:srgbClr val="000000"/>
                </a:solidFill>
              </a:rPr>
              <a:t> </a:t>
            </a:r>
            <a:r>
              <a:rPr lang="en-US" sz="1800" b="0" i="0" dirty="0">
                <a:solidFill>
                  <a:srgbClr val="000000"/>
                </a:solidFill>
                <a:effectLst/>
              </a:rPr>
              <a:t>column in the </a:t>
            </a:r>
            <a:r>
              <a:rPr lang="en-US" sz="1800" b="1" i="0" dirty="0" err="1">
                <a:solidFill>
                  <a:srgbClr val="000000"/>
                </a:solidFill>
                <a:effectLst/>
              </a:rPr>
              <a:t>MonthYears</a:t>
            </a:r>
            <a:r>
              <a:rPr lang="en-US" sz="1800" b="1" i="0" dirty="0">
                <a:solidFill>
                  <a:srgbClr val="000000"/>
                </a:solidFill>
                <a:effectLst/>
              </a:rPr>
              <a:t> </a:t>
            </a:r>
            <a:r>
              <a:rPr lang="en-US" sz="1800" b="0" i="0" dirty="0">
                <a:solidFill>
                  <a:srgbClr val="000000"/>
                </a:solidFill>
                <a:effectLst/>
              </a:rPr>
              <a:t>table and the </a:t>
            </a:r>
            <a:r>
              <a:rPr lang="en-US" sz="1800" b="0" i="0" dirty="0" err="1">
                <a:solidFill>
                  <a:srgbClr val="000000"/>
                </a:solidFill>
                <a:effectLst/>
              </a:rPr>
              <a:t>MonthYear</a:t>
            </a:r>
            <a:r>
              <a:rPr lang="en-US" sz="1800" b="0" i="0" dirty="0">
                <a:solidFill>
                  <a:srgbClr val="000000"/>
                </a:solidFill>
                <a:effectLst/>
              </a:rPr>
              <a:t> column in the </a:t>
            </a:r>
            <a:r>
              <a:rPr lang="en-US" sz="1800" b="1" i="0" dirty="0">
                <a:solidFill>
                  <a:srgbClr val="000000"/>
                </a:solidFill>
                <a:effectLst/>
              </a:rPr>
              <a:t>Calendar </a:t>
            </a:r>
            <a:r>
              <a:rPr lang="en-US" sz="1800" b="0" i="0" dirty="0">
                <a:solidFill>
                  <a:srgbClr val="000000"/>
                </a:solidFill>
                <a:effectLst/>
              </a:rPr>
              <a:t>table.</a:t>
            </a:r>
            <a:endParaRPr lang="en-US" sz="1800" dirty="0">
              <a:solidFill>
                <a:srgbClr val="000000"/>
              </a:solidFill>
            </a:endParaRPr>
          </a:p>
          <a:p>
            <a:pPr marL="342900" indent="-342900">
              <a:buFont typeface="+mj-lt"/>
              <a:buAutoNum type="arabicPeriod"/>
            </a:pPr>
            <a:r>
              <a:rPr lang="en-US" sz="1800" b="0" i="0" dirty="0">
                <a:solidFill>
                  <a:srgbClr val="000000"/>
                </a:solidFill>
                <a:effectLst/>
              </a:rPr>
              <a:t>Create a relationship between the </a:t>
            </a:r>
            <a:r>
              <a:rPr lang="en-US" sz="1800" b="0" i="0" dirty="0" err="1">
                <a:solidFill>
                  <a:srgbClr val="000000"/>
                </a:solidFill>
                <a:effectLst/>
              </a:rPr>
              <a:t>MonthYear</a:t>
            </a:r>
            <a:r>
              <a:rPr lang="en-US" sz="1800" b="0" i="0" dirty="0">
                <a:solidFill>
                  <a:srgbClr val="000000"/>
                </a:solidFill>
                <a:effectLst/>
              </a:rPr>
              <a:t> column in the </a:t>
            </a:r>
            <a:r>
              <a:rPr lang="en-US" sz="1800" b="1" i="0" dirty="0" err="1">
                <a:solidFill>
                  <a:srgbClr val="000000"/>
                </a:solidFill>
                <a:effectLst/>
              </a:rPr>
              <a:t>MonthYears</a:t>
            </a:r>
            <a:r>
              <a:rPr lang="en-US" sz="1800" b="1" i="0" dirty="0">
                <a:solidFill>
                  <a:srgbClr val="000000"/>
                </a:solidFill>
                <a:effectLst/>
              </a:rPr>
              <a:t> </a:t>
            </a:r>
            <a:r>
              <a:rPr lang="en-US" sz="1800" b="0" i="0" dirty="0">
                <a:solidFill>
                  <a:srgbClr val="000000"/>
                </a:solidFill>
                <a:effectLst/>
              </a:rPr>
              <a:t>table and the </a:t>
            </a:r>
            <a:r>
              <a:rPr lang="en-US" sz="1800" b="0" i="0" dirty="0" err="1">
                <a:solidFill>
                  <a:srgbClr val="000000"/>
                </a:solidFill>
                <a:effectLst/>
              </a:rPr>
              <a:t>MonthYear</a:t>
            </a:r>
            <a:r>
              <a:rPr lang="en-US" sz="1800" b="0" i="0" dirty="0">
                <a:solidFill>
                  <a:srgbClr val="000000"/>
                </a:solidFill>
                <a:effectLst/>
              </a:rPr>
              <a:t> column in the </a:t>
            </a:r>
            <a:r>
              <a:rPr lang="en-US" sz="1800" b="1" i="0" dirty="0">
                <a:solidFill>
                  <a:srgbClr val="000000"/>
                </a:solidFill>
                <a:effectLst/>
              </a:rPr>
              <a:t>Budgets and Forecasts </a:t>
            </a:r>
            <a:r>
              <a:rPr lang="en-US" sz="1800" b="0" i="0" dirty="0">
                <a:solidFill>
                  <a:srgbClr val="000000"/>
                </a:solidFill>
                <a:effectLst/>
              </a:rPr>
              <a:t>table.</a:t>
            </a:r>
            <a:endParaRPr lang="en-US" sz="1800" b="0" i="0" dirty="0">
              <a:solidFill>
                <a:srgbClr val="000000"/>
              </a:solidFill>
              <a:effectLst/>
            </a:endParaRPr>
          </a:p>
          <a:p>
            <a:pPr marL="0" indent="0">
              <a:buNone/>
            </a:pPr>
            <a:r>
              <a:rPr lang="en-US" sz="1800" b="0" i="0" dirty="0">
                <a:solidFill>
                  <a:srgbClr val="000000"/>
                </a:solidFill>
                <a:effectLst/>
              </a:rPr>
              <a:t>Note that both of the relationships have a </a:t>
            </a:r>
            <a:r>
              <a:rPr lang="en-US" sz="1800" b="1" i="0" dirty="0">
                <a:solidFill>
                  <a:srgbClr val="000000"/>
                </a:solidFill>
                <a:effectLst/>
              </a:rPr>
              <a:t>Cardinality </a:t>
            </a:r>
            <a:r>
              <a:rPr lang="en-US" sz="1800" b="0" i="0" dirty="0">
                <a:solidFill>
                  <a:srgbClr val="000000"/>
                </a:solidFill>
                <a:effectLst/>
              </a:rPr>
              <a:t>value of </a:t>
            </a:r>
            <a:r>
              <a:rPr lang="en-US" sz="1800" b="1" i="0" dirty="0">
                <a:solidFill>
                  <a:srgbClr val="000000"/>
                </a:solidFill>
                <a:effectLst/>
              </a:rPr>
              <a:t>Many-to-one (*:1) </a:t>
            </a:r>
            <a:r>
              <a:rPr lang="en-US" sz="1800" b="0" i="0" dirty="0">
                <a:solidFill>
                  <a:srgbClr val="000000"/>
                </a:solidFill>
                <a:effectLst/>
              </a:rPr>
              <a:t>with the </a:t>
            </a:r>
            <a:r>
              <a:rPr lang="en-US" sz="1800" b="1" i="0" dirty="0" err="1">
                <a:solidFill>
                  <a:srgbClr val="000000"/>
                </a:solidFill>
                <a:effectLst/>
              </a:rPr>
              <a:t>MonthYears</a:t>
            </a:r>
            <a:r>
              <a:rPr lang="en-US" sz="1800" b="1" i="0" dirty="0">
                <a:solidFill>
                  <a:srgbClr val="000000"/>
                </a:solidFill>
                <a:effectLst/>
              </a:rPr>
              <a:t> </a:t>
            </a:r>
            <a:r>
              <a:rPr lang="en-US" sz="1800" b="0" i="0" dirty="0">
                <a:solidFill>
                  <a:srgbClr val="000000"/>
                </a:solidFill>
                <a:effectLst/>
              </a:rPr>
              <a:t>table on the </a:t>
            </a:r>
            <a:r>
              <a:rPr lang="en-US" sz="1800" b="1" i="0" dirty="0">
                <a:solidFill>
                  <a:srgbClr val="000000"/>
                </a:solidFill>
                <a:effectLst/>
              </a:rPr>
              <a:t>1 </a:t>
            </a:r>
            <a:r>
              <a:rPr lang="en-US" sz="1800" b="0" i="0" dirty="0">
                <a:solidFill>
                  <a:srgbClr val="000000"/>
                </a:solidFill>
                <a:effectLst/>
              </a:rPr>
              <a:t>side of the relationships.</a:t>
            </a:r>
            <a:endParaRPr 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endParaRPr lang="en-US" dirty="0"/>
          </a:p>
        </p:txBody>
      </p:sp>
      <p:sp>
        <p:nvSpPr>
          <p:cNvPr id="3" name="Content Placeholder 2"/>
          <p:cNvSpPr>
            <a:spLocks noGrp="1"/>
          </p:cNvSpPr>
          <p:nvPr>
            <p:ph idx="1"/>
          </p:nvPr>
        </p:nvSpPr>
        <p:spPr/>
        <p:txBody>
          <a:bodyPr>
            <a:normAutofit/>
          </a:bodyPr>
          <a:lstStyle/>
          <a:p>
            <a:r>
              <a:rPr lang="en-US" sz="2200" b="0" i="0" dirty="0">
                <a:solidFill>
                  <a:srgbClr val="000000"/>
                </a:solidFill>
                <a:effectLst/>
              </a:rPr>
              <a:t>We observed implicit measures when we created our table visualizations in the previous section, </a:t>
            </a:r>
            <a:r>
              <a:rPr lang="en-US" sz="2200" b="0" i="1" dirty="0">
                <a:solidFill>
                  <a:srgbClr val="FF0000"/>
                </a:solidFill>
                <a:effectLst/>
              </a:rPr>
              <a:t>Calculated columns</a:t>
            </a:r>
            <a:r>
              <a:rPr lang="en-US" sz="2200" b="0" i="0" dirty="0">
                <a:solidFill>
                  <a:srgbClr val="000000"/>
                </a:solidFill>
                <a:effectLst/>
              </a:rPr>
              <a:t>. When we placed the </a:t>
            </a:r>
            <a:r>
              <a:rPr lang="en-US" sz="2200" b="0" i="0" dirty="0" err="1">
                <a:solidFill>
                  <a:srgbClr val="000000"/>
                </a:solidFill>
                <a:effectLst/>
              </a:rPr>
              <a:t>TotalBillableHours</a:t>
            </a:r>
            <a:r>
              <a:rPr lang="en-US" sz="2200" b="0" i="0" dirty="0">
                <a:solidFill>
                  <a:srgbClr val="000000"/>
                </a:solidFill>
                <a:effectLst/>
              </a:rPr>
              <a:t>, </a:t>
            </a:r>
            <a:r>
              <a:rPr lang="en-US" sz="2200" b="0" i="0" dirty="0" err="1">
                <a:solidFill>
                  <a:srgbClr val="000000"/>
                </a:solidFill>
                <a:effectLst/>
              </a:rPr>
              <a:t>TotalHours</a:t>
            </a:r>
            <a:r>
              <a:rPr lang="en-US" sz="2200" b="0" i="0" dirty="0">
                <a:solidFill>
                  <a:srgbClr val="000000"/>
                </a:solidFill>
                <a:effectLst/>
              </a:rPr>
              <a:t>, and % Utilization columns in our table, the values were calculated via an </a:t>
            </a:r>
            <a:r>
              <a:rPr lang="en-US" sz="2200" b="0" i="0" dirty="0">
                <a:solidFill>
                  <a:srgbClr val="FF0000"/>
                </a:solidFill>
                <a:effectLst/>
              </a:rPr>
              <a:t>implicit Sum measure </a:t>
            </a:r>
            <a:r>
              <a:rPr lang="en-US" sz="2200" b="0" i="0" dirty="0">
                <a:solidFill>
                  <a:srgbClr val="000000"/>
                </a:solidFill>
                <a:effectLst/>
              </a:rPr>
              <a:t>that we changed to Average.</a:t>
            </a:r>
            <a:endParaRPr lang="en-US" sz="2200" b="0" i="0" dirty="0">
              <a:solidFill>
                <a:srgbClr val="000000"/>
              </a:solidFill>
              <a:effectLst/>
            </a:endParaRPr>
          </a:p>
          <a:p>
            <a:r>
              <a:rPr lang="en-US" sz="2200" b="0" i="0" dirty="0">
                <a:solidFill>
                  <a:srgbClr val="000000"/>
                </a:solidFill>
                <a:effectLst/>
              </a:rPr>
              <a:t>Unlike calculated columns, measures are </a:t>
            </a:r>
            <a:r>
              <a:rPr lang="en-US" sz="2200" b="0" i="0" dirty="0">
                <a:solidFill>
                  <a:srgbClr val="FF0000"/>
                </a:solidFill>
                <a:effectLst/>
              </a:rPr>
              <a:t>dynamic</a:t>
            </a:r>
            <a:r>
              <a:rPr lang="en-US" sz="2200" b="0" i="0" dirty="0">
                <a:solidFill>
                  <a:srgbClr val="000000"/>
                </a:solidFill>
                <a:effectLst/>
              </a:rPr>
              <a:t> in their calculation so that measures are calculated just in time, every time there is an interaction with the end user. Measures are not recalculated during data refresh but rather every time a user views or interacts with a report. This makes measures truly dynamic, and hence they are perfect for a scenario where end users may change the evaluation context on the fly.</a:t>
            </a:r>
            <a:endParaRPr lang="en-US" sz="22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context for measures</a:t>
            </a:r>
            <a:endParaRPr lang="en-US" dirty="0"/>
          </a:p>
        </p:txBody>
      </p:sp>
      <p:sp>
        <p:nvSpPr>
          <p:cNvPr id="3" name="Content Placeholder 2"/>
          <p:cNvSpPr>
            <a:spLocks noGrp="1"/>
          </p:cNvSpPr>
          <p:nvPr>
            <p:ph idx="1"/>
          </p:nvPr>
        </p:nvSpPr>
        <p:spPr>
          <a:xfrm>
            <a:off x="6988484" y="1825625"/>
            <a:ext cx="4365315" cy="4351338"/>
          </a:xfrm>
        </p:spPr>
        <p:txBody>
          <a:bodyPr>
            <a:normAutofit/>
          </a:bodyPr>
          <a:lstStyle/>
          <a:p>
            <a:pPr marL="0" indent="0">
              <a:buNone/>
            </a:pPr>
            <a:r>
              <a:rPr lang="en-US" sz="2200" b="0" dirty="0">
                <a:solidFill>
                  <a:srgbClr val="000000"/>
                </a:solidFill>
                <a:effectLst/>
              </a:rPr>
              <a:t>Measure = </a:t>
            </a:r>
            <a:endParaRPr lang="en-US" sz="2200" b="0" dirty="0">
              <a:solidFill>
                <a:srgbClr val="000000"/>
              </a:solidFill>
              <a:effectLst/>
            </a:endParaRPr>
          </a:p>
          <a:p>
            <a:pPr marL="0" indent="0">
              <a:buNone/>
            </a:pPr>
            <a:r>
              <a:rPr lang="en-US" sz="2200" b="0" dirty="0">
                <a:solidFill>
                  <a:srgbClr val="3165BB"/>
                </a:solidFill>
                <a:effectLst/>
              </a:rPr>
              <a:t>SUMX</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'Hours'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'Hours'[Category]</a:t>
            </a:r>
            <a:r>
              <a:rPr lang="en-US" sz="2200" b="0" dirty="0">
                <a:solidFill>
                  <a:srgbClr val="000000"/>
                </a:solidFill>
                <a:effectLst/>
              </a:rPr>
              <a:t> = </a:t>
            </a:r>
            <a:r>
              <a:rPr lang="en-US" sz="2200" b="0" dirty="0">
                <a:solidFill>
                  <a:srgbClr val="A31515"/>
                </a:solidFill>
                <a:effectLst/>
              </a:rPr>
              <a:t>"Billable"</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'Hours'[Hours]</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239340" y="1825625"/>
            <a:ext cx="3353091" cy="1562235"/>
          </a:xfrm>
          <a:prstGeom prst="rect">
            <a:avLst/>
          </a:prstGeom>
        </p:spPr>
      </p:pic>
      <p:pic>
        <p:nvPicPr>
          <p:cNvPr id="7" name="Picture 6"/>
          <p:cNvPicPr>
            <a:picLocks noChangeAspect="1"/>
          </p:cNvPicPr>
          <p:nvPr/>
        </p:nvPicPr>
        <p:blipFill>
          <a:blip r:embed="rId2"/>
          <a:stretch>
            <a:fillRect/>
          </a:stretch>
        </p:blipFill>
        <p:spPr>
          <a:xfrm>
            <a:off x="3846343" y="1825625"/>
            <a:ext cx="2888230" cy="4084674"/>
          </a:xfrm>
          <a:prstGeom prst="rect">
            <a:avLst/>
          </a:prstGeom>
        </p:spPr>
      </p:pic>
      <p:sp>
        <p:nvSpPr>
          <p:cNvPr id="4" name="Rectangle: Rounded Corners 3"/>
          <p:cNvSpPr/>
          <p:nvPr/>
        </p:nvSpPr>
        <p:spPr>
          <a:xfrm>
            <a:off x="1703614" y="2068286"/>
            <a:ext cx="1790699" cy="3701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3846342" y="1815193"/>
            <a:ext cx="1790699" cy="3292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additive="base">
                                        <p:cTn id="3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additive="base">
                                        <p:cTn id="5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512314" y="108857"/>
            <a:ext cx="11167372" cy="66402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Understanding cloud and on-prem data sources</a:t>
            </a:r>
            <a:endParaRPr lang="en-US" sz="4000"/>
          </a:p>
        </p:txBody>
      </p:sp>
      <p:pic>
        <p:nvPicPr>
          <p:cNvPr id="5" name="Picture 4"/>
          <p:cNvPicPr>
            <a:picLocks noChangeAspect="1"/>
          </p:cNvPicPr>
          <p:nvPr/>
        </p:nvPicPr>
        <p:blipFill>
          <a:blip r:embed="rId1"/>
          <a:stretch>
            <a:fillRect/>
          </a:stretch>
        </p:blipFill>
        <p:spPr>
          <a:xfrm>
            <a:off x="182880" y="153322"/>
            <a:ext cx="9155747" cy="6551356"/>
          </a:xfrm>
          <a:prstGeom prst="rect">
            <a:avLst/>
          </a:prstGeom>
        </p:spPr>
      </p:pic>
      <p:sp>
        <p:nvSpPr>
          <p:cNvPr id="7" name="TextBox 6"/>
          <p:cNvSpPr txBox="1"/>
          <p:nvPr/>
        </p:nvSpPr>
        <p:spPr>
          <a:xfrm>
            <a:off x="9338627" y="4568686"/>
            <a:ext cx="2670494" cy="1200329"/>
          </a:xfrm>
          <a:prstGeom prst="rect">
            <a:avLst/>
          </a:prstGeom>
          <a:noFill/>
        </p:spPr>
        <p:txBody>
          <a:bodyPr wrap="square">
            <a:spAutoFit/>
          </a:bodyPr>
          <a:lstStyle/>
          <a:p>
            <a:r>
              <a:rPr lang="en-US" sz="1800" b="1" i="0">
                <a:solidFill>
                  <a:srgbClr val="000000"/>
                </a:solidFill>
                <a:effectLst/>
                <a:latin typeface="ArialNarrow"/>
              </a:rPr>
              <a:t>Figure. </a:t>
            </a:r>
            <a:r>
              <a:rPr lang="en-US" sz="1800" b="0" i="0">
                <a:solidFill>
                  <a:srgbClr val="000000"/>
                </a:solidFill>
                <a:effectLst/>
                <a:latin typeface="ArialNarrow"/>
              </a:rPr>
              <a:t>Power BI can import data or create live connections to some data sources.</a:t>
            </a:r>
            <a:endParaRPr lang="en-US"/>
          </a:p>
        </p:txBody>
      </p:sp>
      <p:sp>
        <p:nvSpPr>
          <p:cNvPr id="9" name="TextBox 8"/>
          <p:cNvSpPr txBox="1"/>
          <p:nvPr/>
        </p:nvSpPr>
        <p:spPr>
          <a:xfrm>
            <a:off x="8086495"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measures for utilization</a:t>
            </a:r>
            <a:endParaRPr lang="en-US" dirty="0"/>
          </a:p>
        </p:txBody>
      </p:sp>
      <p:pic>
        <p:nvPicPr>
          <p:cNvPr id="5" name="Picture 4"/>
          <p:cNvPicPr>
            <a:picLocks noChangeAspect="1"/>
          </p:cNvPicPr>
          <p:nvPr/>
        </p:nvPicPr>
        <p:blipFill>
          <a:blip r:embed="rId1"/>
          <a:stretch>
            <a:fillRect/>
          </a:stretch>
        </p:blipFill>
        <p:spPr>
          <a:xfrm>
            <a:off x="1056294" y="1353114"/>
            <a:ext cx="3787468" cy="5296359"/>
          </a:xfrm>
          <a:prstGeom prst="rect">
            <a:avLst/>
          </a:prstGeom>
        </p:spPr>
      </p:pic>
      <p:pic>
        <p:nvPicPr>
          <p:cNvPr id="7" name="Picture 6"/>
          <p:cNvPicPr>
            <a:picLocks noChangeAspect="1"/>
          </p:cNvPicPr>
          <p:nvPr/>
        </p:nvPicPr>
        <p:blipFill>
          <a:blip r:embed="rId2"/>
          <a:stretch>
            <a:fillRect/>
          </a:stretch>
        </p:blipFill>
        <p:spPr>
          <a:xfrm>
            <a:off x="4843762" y="1353114"/>
            <a:ext cx="2537680" cy="2560542"/>
          </a:xfrm>
          <a:prstGeom prst="rect">
            <a:avLst/>
          </a:prstGeom>
        </p:spPr>
      </p:pic>
      <p:pic>
        <p:nvPicPr>
          <p:cNvPr id="9" name="Picture 8"/>
          <p:cNvPicPr>
            <a:picLocks noChangeAspect="1"/>
          </p:cNvPicPr>
          <p:nvPr/>
        </p:nvPicPr>
        <p:blipFill>
          <a:blip r:embed="rId3"/>
          <a:stretch>
            <a:fillRect/>
          </a:stretch>
        </p:blipFill>
        <p:spPr>
          <a:xfrm>
            <a:off x="7381442" y="1353114"/>
            <a:ext cx="3124471" cy="2171888"/>
          </a:xfrm>
          <a:prstGeom prst="rect">
            <a:avLst/>
          </a:prstGeom>
        </p:spPr>
      </p:pic>
      <p:sp>
        <p:nvSpPr>
          <p:cNvPr id="10" name="Rectangle: Rounded Corners 9"/>
          <p:cNvSpPr/>
          <p:nvPr/>
        </p:nvSpPr>
        <p:spPr>
          <a:xfrm>
            <a:off x="2054678" y="5421086"/>
            <a:ext cx="1790699"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4958442" y="1690688"/>
            <a:ext cx="2269672" cy="8763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8631230" y="2552700"/>
            <a:ext cx="1790699"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measures for utilization</a:t>
            </a:r>
            <a:endParaRPr lang="en-US" dirty="0"/>
          </a:p>
        </p:txBody>
      </p:sp>
      <p:pic>
        <p:nvPicPr>
          <p:cNvPr id="5" name="Picture 4"/>
          <p:cNvPicPr>
            <a:picLocks noChangeAspect="1"/>
          </p:cNvPicPr>
          <p:nvPr/>
        </p:nvPicPr>
        <p:blipFill>
          <a:blip r:embed="rId1"/>
          <a:stretch>
            <a:fillRect/>
          </a:stretch>
        </p:blipFill>
        <p:spPr>
          <a:xfrm>
            <a:off x="1706691" y="1825625"/>
            <a:ext cx="4359018" cy="2674852"/>
          </a:xfrm>
          <a:prstGeom prst="rect">
            <a:avLst/>
          </a:prstGeom>
        </p:spPr>
      </p:pic>
      <p:sp>
        <p:nvSpPr>
          <p:cNvPr id="8" name="Rectangle: Rounded Corners 7"/>
          <p:cNvSpPr/>
          <p:nvPr/>
        </p:nvSpPr>
        <p:spPr>
          <a:xfrm>
            <a:off x="2541814" y="2154237"/>
            <a:ext cx="1790699" cy="6803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6065709" y="1825625"/>
            <a:ext cx="1676545" cy="1851820"/>
          </a:xfrm>
          <a:prstGeom prst="rect">
            <a:avLst/>
          </a:prstGeom>
        </p:spPr>
      </p:pic>
      <p:sp>
        <p:nvSpPr>
          <p:cNvPr id="11" name="Rectangle: Rounded Corners 10"/>
          <p:cNvSpPr/>
          <p:nvPr/>
        </p:nvSpPr>
        <p:spPr>
          <a:xfrm>
            <a:off x="6071151" y="2494415"/>
            <a:ext cx="1671103" cy="6803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7832061" y="1825625"/>
            <a:ext cx="2309060" cy="1729890"/>
          </a:xfrm>
          <a:prstGeom prst="rect">
            <a:avLst/>
          </a:prstGeom>
        </p:spPr>
      </p:pic>
      <p:sp>
        <p:nvSpPr>
          <p:cNvPr id="14" name="Rectangle: Rounded Corners 13"/>
          <p:cNvSpPr/>
          <p:nvPr/>
        </p:nvSpPr>
        <p:spPr>
          <a:xfrm>
            <a:off x="7832061" y="2482694"/>
            <a:ext cx="2008625" cy="6803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measures for utilization</a:t>
            </a:r>
            <a:endParaRPr lang="en-US" dirty="0"/>
          </a:p>
        </p:txBody>
      </p:sp>
      <p:sp>
        <p:nvSpPr>
          <p:cNvPr id="3" name="Content Placeholder 2"/>
          <p:cNvSpPr>
            <a:spLocks noGrp="1"/>
          </p:cNvSpPr>
          <p:nvPr>
            <p:ph idx="1"/>
          </p:nvPr>
        </p:nvSpPr>
        <p:spPr/>
        <p:txBody>
          <a:bodyPr>
            <a:normAutofit/>
          </a:bodyPr>
          <a:lstStyle/>
          <a:p>
            <a:r>
              <a:rPr lang="en-US" sz="2000" b="0" i="0" dirty="0">
                <a:solidFill>
                  <a:srgbClr val="000000"/>
                </a:solidFill>
                <a:effectLst/>
              </a:rPr>
              <a:t>We need to create a measure for the denominator of our utilization calculation—that is, the total potential billable hours available within a period. We know that we cannot simply use the total hours reported, though, and that we must calculate the number of potential billable hours for any period of time in a different way.</a:t>
            </a:r>
            <a:endParaRPr lang="en-US" sz="2000" b="0" i="0" dirty="0">
              <a:solidFill>
                <a:srgbClr val="000000"/>
              </a:solidFill>
              <a:effectLst/>
            </a:endParaRPr>
          </a:p>
          <a:p>
            <a:r>
              <a:rPr lang="en-US" sz="2000" b="0" i="0" dirty="0">
                <a:solidFill>
                  <a:srgbClr val="000000"/>
                </a:solidFill>
                <a:effectLst/>
              </a:rPr>
              <a:t>To do this, we must have an independent way of calculating the number of hours and thus utilization within any arbitrary period of days.</a:t>
            </a:r>
            <a:endParaRPr lang="en-US" sz="2000" dirty="0"/>
          </a:p>
        </p:txBody>
      </p:sp>
      <p:pic>
        <p:nvPicPr>
          <p:cNvPr id="5" name="Picture 4"/>
          <p:cNvPicPr>
            <a:picLocks noChangeAspect="1"/>
          </p:cNvPicPr>
          <p:nvPr/>
        </p:nvPicPr>
        <p:blipFill>
          <a:blip r:embed="rId1"/>
          <a:stretch>
            <a:fillRect/>
          </a:stretch>
        </p:blipFill>
        <p:spPr>
          <a:xfrm>
            <a:off x="1809378" y="4001294"/>
            <a:ext cx="8573243" cy="2232853"/>
          </a:xfrm>
          <a:prstGeom prst="rect">
            <a:avLst/>
          </a:prstGeom>
        </p:spPr>
      </p:pic>
      <p:sp>
        <p:nvSpPr>
          <p:cNvPr id="6" name="Rectangle: Rounded Corners 5"/>
          <p:cNvSpPr/>
          <p:nvPr/>
        </p:nvSpPr>
        <p:spPr>
          <a:xfrm>
            <a:off x="2922814" y="4833256"/>
            <a:ext cx="2324100" cy="4027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measures for utilization</a:t>
            </a:r>
            <a:endParaRPr lang="en-US" dirty="0"/>
          </a:p>
        </p:txBody>
      </p:sp>
      <p:pic>
        <p:nvPicPr>
          <p:cNvPr id="5" name="Picture 4"/>
          <p:cNvPicPr>
            <a:picLocks noChangeAspect="1"/>
          </p:cNvPicPr>
          <p:nvPr/>
        </p:nvPicPr>
        <p:blipFill>
          <a:blip r:embed="rId1"/>
          <a:stretch>
            <a:fillRect/>
          </a:stretch>
        </p:blipFill>
        <p:spPr>
          <a:xfrm>
            <a:off x="305153" y="1690688"/>
            <a:ext cx="4397121" cy="1600339"/>
          </a:xfrm>
          <a:prstGeom prst="rect">
            <a:avLst/>
          </a:prstGeom>
        </p:spPr>
      </p:pic>
      <p:sp>
        <p:nvSpPr>
          <p:cNvPr id="6" name="Rectangle: Rounded Corners 5"/>
          <p:cNvSpPr/>
          <p:nvPr/>
        </p:nvSpPr>
        <p:spPr>
          <a:xfrm>
            <a:off x="1110343" y="2100944"/>
            <a:ext cx="3189514" cy="11900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305153" y="3541400"/>
            <a:ext cx="5395428" cy="1508891"/>
          </a:xfrm>
          <a:prstGeom prst="rect">
            <a:avLst/>
          </a:prstGeom>
        </p:spPr>
      </p:pic>
      <p:sp>
        <p:nvSpPr>
          <p:cNvPr id="9" name="Rectangle: Rounded Corners 8"/>
          <p:cNvSpPr/>
          <p:nvPr/>
        </p:nvSpPr>
        <p:spPr>
          <a:xfrm>
            <a:off x="1111758" y="3840008"/>
            <a:ext cx="4495800" cy="11900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6304373" y="197840"/>
            <a:ext cx="5250635" cy="6462320"/>
          </a:xfrm>
          <a:prstGeom prst="rect">
            <a:avLst/>
          </a:prstGeom>
        </p:spPr>
      </p:pic>
      <p:sp>
        <p:nvSpPr>
          <p:cNvPr id="12" name="Rectangle: Rounded Corners 11"/>
          <p:cNvSpPr/>
          <p:nvPr/>
        </p:nvSpPr>
        <p:spPr>
          <a:xfrm>
            <a:off x="6585857" y="1027906"/>
            <a:ext cx="1382486" cy="29998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8852541" y="568073"/>
            <a:ext cx="378545" cy="3789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27160" y="632217"/>
            <a:ext cx="11537680" cy="5593565"/>
          </a:xfrm>
          <a:prstGeom prst="rect">
            <a:avLst/>
          </a:prstGeom>
        </p:spPr>
      </p:pic>
      <p:sp>
        <p:nvSpPr>
          <p:cNvPr id="6" name="Rectangle: Rounded Corners 5"/>
          <p:cNvSpPr/>
          <p:nvPr/>
        </p:nvSpPr>
        <p:spPr>
          <a:xfrm>
            <a:off x="5889170" y="681037"/>
            <a:ext cx="838201" cy="54959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9535590" y="1343592"/>
            <a:ext cx="1818209" cy="10186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324646" y="681037"/>
            <a:ext cx="1827530" cy="369332"/>
          </a:xfrm>
          <a:prstGeom prst="rect">
            <a:avLst/>
          </a:prstGeom>
          <a:noFill/>
        </p:spPr>
        <p:txBody>
          <a:bodyPr wrap="square" rtlCol="0">
            <a:spAutoFit/>
          </a:bodyPr>
          <a:lstStyle/>
          <a:p>
            <a:pPr algn="ctr"/>
            <a:r>
              <a:rPr lang="en-US" b="1" dirty="0">
                <a:solidFill>
                  <a:srgbClr val="FF0000"/>
                </a:solidFill>
              </a:rPr>
              <a:t>Error?</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326063" y="200844"/>
            <a:ext cx="7539874" cy="6428556"/>
          </a:xfrm>
          <a:prstGeom prst="rect">
            <a:avLst/>
          </a:prstGeom>
        </p:spPr>
      </p:pic>
      <p:sp>
        <p:nvSpPr>
          <p:cNvPr id="6" name="Rectangle: Rounded Corners 5"/>
          <p:cNvSpPr/>
          <p:nvPr/>
        </p:nvSpPr>
        <p:spPr>
          <a:xfrm>
            <a:off x="6096000" y="4685507"/>
            <a:ext cx="3461657" cy="8988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500303" y="4233070"/>
            <a:ext cx="1827530" cy="369332"/>
          </a:xfrm>
          <a:prstGeom prst="rect">
            <a:avLst/>
          </a:prstGeom>
          <a:noFill/>
        </p:spPr>
        <p:txBody>
          <a:bodyPr wrap="square" rtlCol="0">
            <a:spAutoFit/>
          </a:bodyPr>
          <a:lstStyle/>
          <a:p>
            <a:pPr algn="ctr"/>
            <a:r>
              <a:rPr lang="en-US" b="1" dirty="0">
                <a:solidFill>
                  <a:srgbClr val="FF0000"/>
                </a:solidFill>
              </a:rPr>
              <a:t>Fixed</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3282" y="636028"/>
            <a:ext cx="12185436" cy="5585944"/>
          </a:xfrm>
          <a:prstGeom prst="rect">
            <a:avLst/>
          </a:prstGeom>
        </p:spPr>
      </p:pic>
      <p:sp>
        <p:nvSpPr>
          <p:cNvPr id="8" name="Rectangle: Rounded Corners 7"/>
          <p:cNvSpPr/>
          <p:nvPr/>
        </p:nvSpPr>
        <p:spPr>
          <a:xfrm>
            <a:off x="10048110" y="2048387"/>
            <a:ext cx="2195037"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185793" y="1595950"/>
            <a:ext cx="1827530" cy="369332"/>
          </a:xfrm>
          <a:prstGeom prst="rect">
            <a:avLst/>
          </a:prstGeom>
          <a:noFill/>
        </p:spPr>
        <p:txBody>
          <a:bodyPr wrap="square" rtlCol="0">
            <a:spAutoFit/>
          </a:bodyPr>
          <a:lstStyle/>
          <a:p>
            <a:pPr algn="ctr"/>
            <a:r>
              <a:rPr lang="en-US" b="1" dirty="0">
                <a:solidFill>
                  <a:srgbClr val="FF0000"/>
                </a:solidFill>
              </a:rPr>
              <a:t>Renamed</a:t>
            </a:r>
            <a:endParaRPr lang="en-US" b="1" dirty="0">
              <a:solidFill>
                <a:srgbClr val="FF0000"/>
              </a:solidFill>
            </a:endParaRPr>
          </a:p>
        </p:txBody>
      </p:sp>
      <p:sp>
        <p:nvSpPr>
          <p:cNvPr id="12" name="Rectangle: Rounded Corners 11"/>
          <p:cNvSpPr/>
          <p:nvPr/>
        </p:nvSpPr>
        <p:spPr>
          <a:xfrm>
            <a:off x="4888281" y="5852640"/>
            <a:ext cx="275349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51261" y="5329750"/>
            <a:ext cx="1827530" cy="369332"/>
          </a:xfrm>
          <a:prstGeom prst="rect">
            <a:avLst/>
          </a:prstGeom>
          <a:noFill/>
        </p:spPr>
        <p:txBody>
          <a:bodyPr wrap="square" rtlCol="0">
            <a:spAutoFit/>
          </a:bodyPr>
          <a:lstStyle/>
          <a:p>
            <a:pPr algn="ctr"/>
            <a:r>
              <a:rPr lang="en-US" b="1" dirty="0">
                <a:solidFill>
                  <a:srgbClr val="FF0000"/>
                </a:solidFill>
              </a:rPr>
              <a:t>Problem?</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720047" y="958446"/>
            <a:ext cx="6751905" cy="3040643"/>
          </a:xfrm>
          <a:prstGeom prst="rect">
            <a:avLst/>
          </a:prstGeom>
        </p:spPr>
      </p:pic>
      <p:sp>
        <p:nvSpPr>
          <p:cNvPr id="6" name="Rectangle: Rounded Corners 5"/>
          <p:cNvSpPr/>
          <p:nvPr/>
        </p:nvSpPr>
        <p:spPr>
          <a:xfrm>
            <a:off x="3538453" y="1018267"/>
            <a:ext cx="3907376" cy="29808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2720047" y="4105399"/>
            <a:ext cx="5677392" cy="1165961"/>
          </a:xfrm>
          <a:prstGeom prst="rect">
            <a:avLst/>
          </a:prstGeom>
        </p:spPr>
      </p:pic>
      <p:sp>
        <p:nvSpPr>
          <p:cNvPr id="9" name="Rectangle: Rounded Corners 8"/>
          <p:cNvSpPr/>
          <p:nvPr/>
        </p:nvSpPr>
        <p:spPr>
          <a:xfrm>
            <a:off x="6890658" y="4865913"/>
            <a:ext cx="968828" cy="4054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795326"/>
            <a:ext cx="12192000" cy="5267348"/>
          </a:xfrm>
          <a:prstGeom prst="rect">
            <a:avLst/>
          </a:prstGeom>
        </p:spPr>
      </p:pic>
      <p:sp>
        <p:nvSpPr>
          <p:cNvPr id="6" name="Rectangle: Rounded Corners 5"/>
          <p:cNvSpPr/>
          <p:nvPr/>
        </p:nvSpPr>
        <p:spPr>
          <a:xfrm>
            <a:off x="9993086" y="1475468"/>
            <a:ext cx="2079171" cy="12133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332446" y="365125"/>
            <a:ext cx="4961050" cy="2301439"/>
          </a:xfrm>
          <a:prstGeom prst="rect">
            <a:avLst/>
          </a:prstGeom>
        </p:spPr>
      </p:pic>
      <p:pic>
        <p:nvPicPr>
          <p:cNvPr id="7" name="Picture 6"/>
          <p:cNvPicPr>
            <a:picLocks noChangeAspect="1"/>
          </p:cNvPicPr>
          <p:nvPr/>
        </p:nvPicPr>
        <p:blipFill>
          <a:blip r:embed="rId2"/>
          <a:stretch>
            <a:fillRect/>
          </a:stretch>
        </p:blipFill>
        <p:spPr>
          <a:xfrm>
            <a:off x="3317205" y="3091958"/>
            <a:ext cx="4976291" cy="2659610"/>
          </a:xfrm>
          <a:prstGeom prst="rect">
            <a:avLst/>
          </a:prstGeom>
        </p:spPr>
      </p:pic>
      <p:sp>
        <p:nvSpPr>
          <p:cNvPr id="8" name="Rectangle: Rounded Corners 7"/>
          <p:cNvSpPr/>
          <p:nvPr/>
        </p:nvSpPr>
        <p:spPr>
          <a:xfrm>
            <a:off x="3332446" y="699632"/>
            <a:ext cx="4961050" cy="183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3332446" y="3208720"/>
            <a:ext cx="4961050" cy="25428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Understanding cloud and on-prem data sources</a:t>
            </a:r>
            <a:endParaRPr lang="en-US" sz="4000"/>
          </a:p>
        </p:txBody>
      </p:sp>
      <p:sp>
        <p:nvSpPr>
          <p:cNvPr id="3" name="Content Placeholder 2"/>
          <p:cNvSpPr>
            <a:spLocks noGrp="1"/>
          </p:cNvSpPr>
          <p:nvPr>
            <p:ph idx="1"/>
          </p:nvPr>
        </p:nvSpPr>
        <p:spPr/>
        <p:txBody>
          <a:bodyPr>
            <a:normAutofit/>
          </a:bodyPr>
          <a:lstStyle/>
          <a:p>
            <a:r>
              <a:rPr lang="en-US" sz="2400" b="1" i="0">
                <a:solidFill>
                  <a:srgbClr val="FF0000"/>
                </a:solidFill>
                <a:effectLst/>
              </a:rPr>
              <a:t>Cloud (SaaS) services </a:t>
            </a:r>
            <a:r>
              <a:rPr lang="en-US" sz="2400" b="0" i="0">
                <a:solidFill>
                  <a:srgbClr val="000000"/>
                </a:solidFill>
                <a:effectLst/>
              </a:rPr>
              <a:t>– These data sources are hosted in the cloud and available as online services. Examples of Microsoft cloud data sources that Power BI supports include OneDrive, Dynamics CRM, Azure SQL Database, Azure Synapse Analytics, and Spark on Azure HDInsight. Power BI can also access many popular cloud data sources from other vendors, such as Salesforce, Google Analytics, Marketo, and many others (the list is growing every month!).</a:t>
            </a:r>
            <a:endParaRPr lang="en-US" sz="2400" b="0" i="0">
              <a:solidFill>
                <a:srgbClr val="000000"/>
              </a:solidFill>
              <a:effectLst/>
            </a:endParaRPr>
          </a:p>
          <a:p>
            <a:r>
              <a:rPr lang="en-US" sz="2400" b="1" i="0">
                <a:solidFill>
                  <a:srgbClr val="FF0000"/>
                </a:solidFill>
                <a:effectLst/>
              </a:rPr>
              <a:t>On-premises data sources </a:t>
            </a:r>
            <a:r>
              <a:rPr lang="en-US" sz="2400" b="0" i="0">
                <a:solidFill>
                  <a:srgbClr val="000000"/>
                </a:solidFill>
                <a:effectLst/>
              </a:rPr>
              <a:t>– This category encompasses all other data sources that are internal to your organization, such as databases, cubes, Excel, and other files. For Power BI to access onpremises data sources, it needs a special connectivity software called a </a:t>
            </a:r>
            <a:r>
              <a:rPr lang="en-US" sz="2400" b="0" i="1">
                <a:solidFill>
                  <a:srgbClr val="000000"/>
                </a:solidFill>
                <a:effectLst/>
              </a:rPr>
              <a:t>gateway</a:t>
            </a:r>
            <a:r>
              <a:rPr lang="en-US" sz="2400" b="0" i="0">
                <a:solidFill>
                  <a:srgbClr val="000000"/>
                </a:solidFill>
                <a:effectLst/>
              </a:rPr>
              <a:t>.</a:t>
            </a:r>
            <a:endParaRPr lang="en-US" sz="3600"/>
          </a:p>
        </p:txBody>
      </p:sp>
      <p:sp>
        <p:nvSpPr>
          <p:cNvPr id="5" name="TextBox 4"/>
          <p:cNvSpPr txBox="1"/>
          <p:nvPr/>
        </p:nvSpPr>
        <p:spPr>
          <a:xfrm>
            <a:off x="8086495"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325563"/>
          </a:xfrm>
        </p:spPr>
        <p:txBody>
          <a:bodyPr/>
          <a:lstStyle/>
          <a:p>
            <a:r>
              <a:rPr lang="en-US" dirty="0"/>
              <a:t>Boundary cases</a:t>
            </a:r>
            <a:endParaRPr lang="en-US" dirty="0"/>
          </a:p>
        </p:txBody>
      </p:sp>
      <p:pic>
        <p:nvPicPr>
          <p:cNvPr id="5" name="Picture 4"/>
          <p:cNvPicPr>
            <a:picLocks noChangeAspect="1"/>
          </p:cNvPicPr>
          <p:nvPr/>
        </p:nvPicPr>
        <p:blipFill>
          <a:blip r:embed="rId1"/>
          <a:stretch>
            <a:fillRect/>
          </a:stretch>
        </p:blipFill>
        <p:spPr>
          <a:xfrm>
            <a:off x="1828430" y="1256815"/>
            <a:ext cx="8535140" cy="5601185"/>
          </a:xfrm>
          <a:prstGeom prst="rect">
            <a:avLst/>
          </a:prstGeom>
        </p:spPr>
      </p:pic>
      <p:sp>
        <p:nvSpPr>
          <p:cNvPr id="6" name="Rectangle: Rounded Corners 5"/>
          <p:cNvSpPr/>
          <p:nvPr/>
        </p:nvSpPr>
        <p:spPr>
          <a:xfrm>
            <a:off x="1828430" y="1256815"/>
            <a:ext cx="8535140" cy="4522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cases</a:t>
            </a:r>
            <a:endParaRPr lang="en-US" dirty="0"/>
          </a:p>
        </p:txBody>
      </p:sp>
      <p:pic>
        <p:nvPicPr>
          <p:cNvPr id="5" name="Picture 4"/>
          <p:cNvPicPr>
            <a:picLocks noChangeAspect="1"/>
          </p:cNvPicPr>
          <p:nvPr/>
        </p:nvPicPr>
        <p:blipFill>
          <a:blip r:embed="rId1"/>
          <a:stretch>
            <a:fillRect/>
          </a:stretch>
        </p:blipFill>
        <p:spPr>
          <a:xfrm>
            <a:off x="734865" y="2756760"/>
            <a:ext cx="10722269" cy="1104996"/>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Boundary cases</a:t>
            </a:r>
            <a:endParaRPr lang="en-US" dirty="0"/>
          </a:p>
        </p:txBody>
      </p:sp>
      <p:pic>
        <p:nvPicPr>
          <p:cNvPr id="5" name="Picture 4"/>
          <p:cNvPicPr>
            <a:picLocks noChangeAspect="1"/>
          </p:cNvPicPr>
          <p:nvPr/>
        </p:nvPicPr>
        <p:blipFill>
          <a:blip r:embed="rId1"/>
          <a:stretch>
            <a:fillRect/>
          </a:stretch>
        </p:blipFill>
        <p:spPr>
          <a:xfrm>
            <a:off x="1828430" y="1256815"/>
            <a:ext cx="8535140" cy="5601185"/>
          </a:xfrm>
          <a:prstGeom prst="rect">
            <a:avLst/>
          </a:prstGeom>
        </p:spPr>
      </p:pic>
      <p:sp>
        <p:nvSpPr>
          <p:cNvPr id="6" name="Rectangle: Rounded Corners 5"/>
          <p:cNvSpPr/>
          <p:nvPr/>
        </p:nvSpPr>
        <p:spPr>
          <a:xfrm>
            <a:off x="1828430" y="1692244"/>
            <a:ext cx="8535140" cy="354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cases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734865" y="1690688"/>
            <a:ext cx="10722269" cy="4412362"/>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Boundary cases</a:t>
            </a:r>
            <a:endParaRPr lang="en-US" dirty="0"/>
          </a:p>
        </p:txBody>
      </p:sp>
      <p:pic>
        <p:nvPicPr>
          <p:cNvPr id="5" name="Picture 4"/>
          <p:cNvPicPr>
            <a:picLocks noChangeAspect="1"/>
          </p:cNvPicPr>
          <p:nvPr/>
        </p:nvPicPr>
        <p:blipFill>
          <a:blip r:embed="rId1"/>
          <a:stretch>
            <a:fillRect/>
          </a:stretch>
        </p:blipFill>
        <p:spPr>
          <a:xfrm>
            <a:off x="1797947" y="1208322"/>
            <a:ext cx="8596105" cy="5585944"/>
          </a:xfrm>
          <a:prstGeom prst="rect">
            <a:avLst/>
          </a:prstGeom>
        </p:spPr>
      </p:pic>
      <p:sp>
        <p:nvSpPr>
          <p:cNvPr id="6" name="Rectangle: Rounded Corners 5"/>
          <p:cNvSpPr/>
          <p:nvPr/>
        </p:nvSpPr>
        <p:spPr>
          <a:xfrm>
            <a:off x="1828430" y="2533885"/>
            <a:ext cx="8535140" cy="354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cases</a:t>
            </a:r>
            <a:endParaRPr lang="en-US" dirty="0"/>
          </a:p>
        </p:txBody>
      </p:sp>
      <p:pic>
        <p:nvPicPr>
          <p:cNvPr id="5" name="Picture 4"/>
          <p:cNvPicPr>
            <a:picLocks noChangeAspect="1"/>
          </p:cNvPicPr>
          <p:nvPr/>
        </p:nvPicPr>
        <p:blipFill>
          <a:blip r:embed="rId1"/>
          <a:stretch>
            <a:fillRect/>
          </a:stretch>
        </p:blipFill>
        <p:spPr>
          <a:xfrm>
            <a:off x="738675" y="3021294"/>
            <a:ext cx="10714649" cy="815411"/>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endParaRPr lang="en-US" dirty="0"/>
          </a:p>
        </p:txBody>
      </p:sp>
      <p:pic>
        <p:nvPicPr>
          <p:cNvPr id="5" name="Picture 4"/>
          <p:cNvPicPr>
            <a:picLocks noChangeAspect="1"/>
          </p:cNvPicPr>
          <p:nvPr/>
        </p:nvPicPr>
        <p:blipFill>
          <a:blip r:embed="rId1"/>
          <a:stretch>
            <a:fillRect/>
          </a:stretch>
        </p:blipFill>
        <p:spPr>
          <a:xfrm>
            <a:off x="1319875" y="1478610"/>
            <a:ext cx="9552250" cy="5379390"/>
          </a:xfrm>
          <a:prstGeom prst="rect">
            <a:avLst/>
          </a:prstGeom>
        </p:spPr>
      </p:pic>
      <p:sp>
        <p:nvSpPr>
          <p:cNvPr id="6" name="Rectangle: Rounded Corners 5"/>
          <p:cNvSpPr/>
          <p:nvPr/>
        </p:nvSpPr>
        <p:spPr>
          <a:xfrm>
            <a:off x="2602523" y="4943788"/>
            <a:ext cx="8269602" cy="2454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endParaRPr lang="en-US" dirty="0"/>
          </a:p>
        </p:txBody>
      </p:sp>
      <p:pic>
        <p:nvPicPr>
          <p:cNvPr id="5" name="Picture 4"/>
          <p:cNvPicPr>
            <a:picLocks noChangeAspect="1"/>
          </p:cNvPicPr>
          <p:nvPr/>
        </p:nvPicPr>
        <p:blipFill>
          <a:blip r:embed="rId1"/>
          <a:stretch>
            <a:fillRect/>
          </a:stretch>
        </p:blipFill>
        <p:spPr>
          <a:xfrm>
            <a:off x="1403911" y="1558161"/>
            <a:ext cx="9384178" cy="5299839"/>
          </a:xfrm>
          <a:prstGeom prst="rect">
            <a:avLst/>
          </a:prstGeom>
        </p:spPr>
      </p:pic>
      <p:sp>
        <p:nvSpPr>
          <p:cNvPr id="6" name="Rectangle: Rounded Corners 5"/>
          <p:cNvSpPr/>
          <p:nvPr/>
        </p:nvSpPr>
        <p:spPr>
          <a:xfrm>
            <a:off x="2602523" y="1755623"/>
            <a:ext cx="8185566" cy="2454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771721" y="1535563"/>
            <a:ext cx="10648557" cy="5146591"/>
          </a:xfrm>
          <a:prstGeom prst="rect">
            <a:avLst/>
          </a:prstGeom>
        </p:spPr>
      </p:pic>
      <p:sp>
        <p:nvSpPr>
          <p:cNvPr id="6" name="Rectangle: Rounded Corners 5"/>
          <p:cNvSpPr/>
          <p:nvPr/>
        </p:nvSpPr>
        <p:spPr>
          <a:xfrm>
            <a:off x="771721" y="4307904"/>
            <a:ext cx="1227901" cy="23742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0239269" y="3684906"/>
            <a:ext cx="1247487" cy="2454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731056" y="1434225"/>
            <a:ext cx="10729888" cy="5237880"/>
          </a:xfrm>
          <a:prstGeom prst="rect">
            <a:avLst/>
          </a:prstGeom>
        </p:spPr>
      </p:pic>
      <p:sp>
        <p:nvSpPr>
          <p:cNvPr id="2" name="Title 1"/>
          <p:cNvSpPr>
            <a:spLocks noGrp="1"/>
          </p:cNvSpPr>
          <p:nvPr>
            <p:ph type="title"/>
          </p:nvPr>
        </p:nvSpPr>
        <p:spPr/>
        <p:txBody>
          <a:bodyPr/>
          <a:lstStyle/>
          <a:p>
            <a:r>
              <a:rPr lang="en-US" dirty="0"/>
              <a:t>Slicing</a:t>
            </a:r>
            <a:endParaRPr lang="en-US" dirty="0"/>
          </a:p>
        </p:txBody>
      </p:sp>
      <p:sp>
        <p:nvSpPr>
          <p:cNvPr id="6" name="Rectangle: Rounded Corners 5"/>
          <p:cNvSpPr/>
          <p:nvPr/>
        </p:nvSpPr>
        <p:spPr>
          <a:xfrm>
            <a:off x="9999438" y="3802713"/>
            <a:ext cx="1407934" cy="25091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4160" y="357871"/>
            <a:ext cx="11673840" cy="830997"/>
          </a:xfrm>
          <a:prstGeom prst="rect">
            <a:avLst/>
          </a:prstGeom>
          <a:noFill/>
        </p:spPr>
        <p:txBody>
          <a:bodyPr wrap="square">
            <a:spAutoFit/>
          </a:bodyPr>
          <a:lstStyle/>
          <a:p>
            <a:pPr algn="ctr"/>
            <a:r>
              <a:rPr lang="en-US" sz="2400" b="1" i="0">
                <a:solidFill>
                  <a:srgbClr val="000000"/>
                </a:solidFill>
                <a:effectLst/>
                <a:latin typeface="ArialNarrow"/>
              </a:rPr>
              <a:t>Table. This table summarizes data refresh options when data is imported from cloud and on-premises data sources.</a:t>
            </a:r>
            <a:endParaRPr lang="en-US" sz="2400"/>
          </a:p>
        </p:txBody>
      </p:sp>
      <p:pic>
        <p:nvPicPr>
          <p:cNvPr id="7" name="Picture 6"/>
          <p:cNvPicPr>
            <a:picLocks noChangeAspect="1"/>
          </p:cNvPicPr>
          <p:nvPr/>
        </p:nvPicPr>
        <p:blipFill>
          <a:blip r:embed="rId1"/>
          <a:stretch>
            <a:fillRect/>
          </a:stretch>
        </p:blipFill>
        <p:spPr>
          <a:xfrm>
            <a:off x="132415" y="1513920"/>
            <a:ext cx="11927169" cy="4202606"/>
          </a:xfrm>
          <a:prstGeom prst="rect">
            <a:avLst/>
          </a:prstGeom>
        </p:spPr>
      </p:pic>
      <p:sp>
        <p:nvSpPr>
          <p:cNvPr id="9" name="TextBox 8"/>
          <p:cNvSpPr txBox="1"/>
          <p:nvPr/>
        </p:nvSpPr>
        <p:spPr>
          <a:xfrm>
            <a:off x="8086495" y="6488668"/>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endParaRPr lang="en-US" dirty="0"/>
          </a:p>
        </p:txBody>
      </p:sp>
      <p:pic>
        <p:nvPicPr>
          <p:cNvPr id="5" name="Picture 4"/>
          <p:cNvPicPr>
            <a:picLocks noChangeAspect="1"/>
          </p:cNvPicPr>
          <p:nvPr/>
        </p:nvPicPr>
        <p:blipFill>
          <a:blip r:embed="rId1"/>
          <a:stretch>
            <a:fillRect/>
          </a:stretch>
        </p:blipFill>
        <p:spPr>
          <a:xfrm>
            <a:off x="1325717" y="1483746"/>
            <a:ext cx="9540566" cy="5374254"/>
          </a:xfrm>
          <a:prstGeom prst="rect">
            <a:avLst/>
          </a:prstGeom>
        </p:spPr>
      </p:pic>
      <p:sp>
        <p:nvSpPr>
          <p:cNvPr id="6" name="Rectangle: Rounded Corners 5"/>
          <p:cNvSpPr/>
          <p:nvPr/>
        </p:nvSpPr>
        <p:spPr>
          <a:xfrm>
            <a:off x="1325717" y="4348813"/>
            <a:ext cx="1286854" cy="10254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endParaRPr lang="en-US" dirty="0"/>
          </a:p>
        </p:txBody>
      </p:sp>
      <p:pic>
        <p:nvPicPr>
          <p:cNvPr id="5" name="Picture 4"/>
          <p:cNvPicPr>
            <a:picLocks noChangeAspect="1"/>
          </p:cNvPicPr>
          <p:nvPr/>
        </p:nvPicPr>
        <p:blipFill>
          <a:blip r:embed="rId1"/>
          <a:stretch>
            <a:fillRect/>
          </a:stretch>
        </p:blipFill>
        <p:spPr>
          <a:xfrm>
            <a:off x="2060788" y="1690687"/>
            <a:ext cx="8070423" cy="5011563"/>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Grouping</a:t>
            </a:r>
            <a:endParaRPr lang="en-US" dirty="0"/>
          </a:p>
        </p:txBody>
      </p:sp>
      <p:pic>
        <p:nvPicPr>
          <p:cNvPr id="5" name="Picture 4"/>
          <p:cNvPicPr>
            <a:picLocks noChangeAspect="1"/>
          </p:cNvPicPr>
          <p:nvPr/>
        </p:nvPicPr>
        <p:blipFill>
          <a:blip r:embed="rId1"/>
          <a:stretch>
            <a:fillRect/>
          </a:stretch>
        </p:blipFill>
        <p:spPr>
          <a:xfrm>
            <a:off x="2300911" y="1475045"/>
            <a:ext cx="7590178" cy="5052498"/>
          </a:xfrm>
          <a:prstGeom prst="rect">
            <a:avLst/>
          </a:prstGeom>
        </p:spPr>
      </p:pic>
      <p:sp>
        <p:nvSpPr>
          <p:cNvPr id="6" name="Rectangle: Rounded Corners 5"/>
          <p:cNvSpPr/>
          <p:nvPr/>
        </p:nvSpPr>
        <p:spPr>
          <a:xfrm>
            <a:off x="2300911" y="4870234"/>
            <a:ext cx="2238432" cy="16226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Grouping</a:t>
            </a:r>
            <a:endParaRPr lang="en-US" dirty="0"/>
          </a:p>
        </p:txBody>
      </p:sp>
      <p:pic>
        <p:nvPicPr>
          <p:cNvPr id="5" name="Picture 4"/>
          <p:cNvPicPr>
            <a:picLocks noChangeAspect="1"/>
          </p:cNvPicPr>
          <p:nvPr/>
        </p:nvPicPr>
        <p:blipFill>
          <a:blip r:embed="rId1"/>
          <a:stretch>
            <a:fillRect/>
          </a:stretch>
        </p:blipFill>
        <p:spPr>
          <a:xfrm>
            <a:off x="2659792" y="1581704"/>
            <a:ext cx="6872415" cy="5193065"/>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Unlocking Insights</a:t>
            </a:r>
            <a:endParaRPr lang="en-US"/>
          </a:p>
        </p:txBody>
      </p:sp>
      <p:sp>
        <p:nvSpPr>
          <p:cNvPr id="3" name="Content Placeholder 2"/>
          <p:cNvSpPr>
            <a:spLocks noGrp="1"/>
          </p:cNvSpPr>
          <p:nvPr>
            <p:ph idx="1"/>
          </p:nvPr>
        </p:nvSpPr>
        <p:spPr/>
        <p:txBody>
          <a:bodyPr/>
          <a:lstStyle/>
          <a:p>
            <a:r>
              <a:rPr lang="en-US"/>
              <a:t>Segmenting data</a:t>
            </a:r>
            <a:endParaRPr lang="en-US"/>
          </a:p>
          <a:p>
            <a:r>
              <a:rPr lang="en-US"/>
              <a:t>Using report navigating features</a:t>
            </a:r>
            <a:endParaRPr lang="en-US"/>
          </a:p>
          <a:p>
            <a:r>
              <a:rPr lang="en-US"/>
              <a:t>Advanced analysis techniques</a:t>
            </a:r>
            <a:endParaRPr lang="en-US"/>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Segmenting data</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Power BI provides several mechanisms for </a:t>
            </a:r>
            <a:r>
              <a:rPr lang="en-US" sz="2400" b="1" i="0">
                <a:solidFill>
                  <a:srgbClr val="FF0000"/>
                </a:solidFill>
                <a:effectLst/>
              </a:rPr>
              <a:t>segmenting data</a:t>
            </a:r>
            <a:r>
              <a:rPr lang="en-US" sz="2400" b="0" i="0">
                <a:solidFill>
                  <a:srgbClr val="000000"/>
                </a:solidFill>
                <a:effectLst/>
              </a:rPr>
              <a:t>. These include the ability to use </a:t>
            </a:r>
            <a:r>
              <a:rPr lang="en-US" sz="2400" b="1" i="0">
                <a:solidFill>
                  <a:srgbClr val="FF0000"/>
                </a:solidFill>
                <a:effectLst/>
              </a:rPr>
              <a:t>groups</a:t>
            </a:r>
            <a:r>
              <a:rPr lang="en-US" sz="2400" b="0" i="0">
                <a:solidFill>
                  <a:srgbClr val="FF0000"/>
                </a:solidFill>
                <a:effectLst/>
              </a:rPr>
              <a:t>, </a:t>
            </a:r>
            <a:r>
              <a:rPr lang="en-US" sz="2400" b="1" i="0">
                <a:solidFill>
                  <a:srgbClr val="FF0000"/>
                </a:solidFill>
                <a:effectLst/>
              </a:rPr>
              <a:t>hierarchies</a:t>
            </a:r>
            <a:r>
              <a:rPr lang="en-US" sz="2400" b="0" i="0">
                <a:solidFill>
                  <a:srgbClr val="FF0000"/>
                </a:solidFill>
                <a:effectLst/>
              </a:rPr>
              <a:t>, and </a:t>
            </a:r>
            <a:r>
              <a:rPr lang="en-US" sz="2400" b="1" i="0">
                <a:solidFill>
                  <a:srgbClr val="FF0000"/>
                </a:solidFill>
                <a:effectLst/>
              </a:rPr>
              <a:t>Row-Level Security </a:t>
            </a:r>
            <a:r>
              <a:rPr lang="en-US" sz="2400" b="0" i="0">
                <a:solidFill>
                  <a:srgbClr val="FF0000"/>
                </a:solidFill>
                <a:effectLst/>
              </a:rPr>
              <a:t>(</a:t>
            </a:r>
            <a:r>
              <a:rPr lang="en-US" sz="2400" b="1" i="0">
                <a:solidFill>
                  <a:srgbClr val="FF0000"/>
                </a:solidFill>
                <a:effectLst/>
              </a:rPr>
              <a:t>RLS</a:t>
            </a:r>
            <a:r>
              <a:rPr lang="en-US" sz="2400" b="0" i="0">
                <a:solidFill>
                  <a:srgbClr val="FF0000"/>
                </a:solidFill>
                <a:effectLst/>
              </a:rPr>
              <a:t>)</a:t>
            </a:r>
            <a:r>
              <a:rPr lang="en-US" sz="2400" b="0" i="0">
                <a:solidFill>
                  <a:srgbClr val="000000"/>
                </a:solidFill>
                <a:effectLst/>
              </a:rPr>
              <a:t>. Segmenting data allows you to partition or group individual rows of data into logical units that make sense to an organization. This helps ensure that business rules are enforced or that metrics can be shown in a manner that is more easily digestible by business users versus looking at individual rows of data.</a:t>
            </a:r>
            <a:endParaRPr lang="en-US" sz="360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groups</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3165476" y="6123541"/>
            <a:ext cx="100965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41750" y="5754209"/>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1" name="Rectangle: Rounded Corners 10"/>
          <p:cNvSpPr/>
          <p:nvPr/>
        </p:nvSpPr>
        <p:spPr>
          <a:xfrm>
            <a:off x="10978516" y="2984101"/>
            <a:ext cx="100965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1654790" y="2614769"/>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5" name="Rectangle: Rounded Corners 14"/>
          <p:cNvSpPr/>
          <p:nvPr/>
        </p:nvSpPr>
        <p:spPr>
          <a:xfrm>
            <a:off x="10978516" y="5992297"/>
            <a:ext cx="100965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1654790" y="5622965"/>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19" name="Rectangle: Rounded Corners 18"/>
          <p:cNvSpPr/>
          <p:nvPr/>
        </p:nvSpPr>
        <p:spPr>
          <a:xfrm>
            <a:off x="9997440" y="2262760"/>
            <a:ext cx="32512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896475" y="1893428"/>
            <a:ext cx="852170" cy="369332"/>
          </a:xfrm>
          <a:prstGeom prst="rect">
            <a:avLst/>
          </a:prstGeom>
          <a:noFill/>
        </p:spPr>
        <p:txBody>
          <a:bodyPr wrap="square" rtlCol="0">
            <a:spAutoFit/>
          </a:bodyPr>
          <a:lstStyle/>
          <a:p>
            <a:pPr algn="ctr"/>
            <a:r>
              <a:rPr lang="en-US" b="1">
                <a:solidFill>
                  <a:srgbClr val="FF0000"/>
                </a:solidFill>
              </a:rPr>
              <a:t>4</a:t>
            </a:r>
            <a:endParaRPr 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animBg="1"/>
      <p:bldP spid="13" grpId="0"/>
      <p:bldP spid="15" grpId="0" animBg="1"/>
      <p:bldP spid="17" grpId="0"/>
      <p:bldP spid="19" grpId="0" animBg="1"/>
      <p:bldP spid="21"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349039" y="445511"/>
            <a:ext cx="2347163" cy="5966977"/>
          </a:xfrm>
          <a:prstGeom prst="rect">
            <a:avLst/>
          </a:prstGeom>
        </p:spPr>
      </p:pic>
      <p:sp>
        <p:nvSpPr>
          <p:cNvPr id="4" name="Rectangle: Rounded Corners 3"/>
          <p:cNvSpPr/>
          <p:nvPr/>
        </p:nvSpPr>
        <p:spPr>
          <a:xfrm>
            <a:off x="1601371" y="5425710"/>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77645" y="5056378"/>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pic>
        <p:nvPicPr>
          <p:cNvPr id="8" name="Picture 7"/>
          <p:cNvPicPr>
            <a:picLocks noChangeAspect="1"/>
          </p:cNvPicPr>
          <p:nvPr/>
        </p:nvPicPr>
        <p:blipFill>
          <a:blip r:embed="rId2"/>
          <a:stretch>
            <a:fillRect/>
          </a:stretch>
        </p:blipFill>
        <p:spPr>
          <a:xfrm>
            <a:off x="3696202" y="533148"/>
            <a:ext cx="7323455" cy="5791702"/>
          </a:xfrm>
          <a:prstGeom prst="rect">
            <a:avLst/>
          </a:prstGeom>
        </p:spPr>
      </p:pic>
      <p:sp>
        <p:nvSpPr>
          <p:cNvPr id="9" name="Rectangle: Rounded Corners 8"/>
          <p:cNvSpPr/>
          <p:nvPr/>
        </p:nvSpPr>
        <p:spPr>
          <a:xfrm>
            <a:off x="7504865" y="2598821"/>
            <a:ext cx="1731376" cy="10148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14276" y="2098178"/>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1" name="Rectangle: Rounded Corners 10"/>
          <p:cNvSpPr/>
          <p:nvPr/>
        </p:nvSpPr>
        <p:spPr>
          <a:xfrm>
            <a:off x="9270365" y="5337478"/>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946639" y="4968146"/>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animBg="1"/>
      <p:bldP spid="10" grpId="0"/>
      <p:bldP spid="11" grpId="0" animBg="1"/>
      <p:bldP spid="12"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5218902" y="1121980"/>
            <a:ext cx="1882303" cy="4244708"/>
          </a:xfrm>
          <a:prstGeom prst="rect">
            <a:avLst/>
          </a:prstGeom>
        </p:spPr>
      </p:pic>
      <p:pic>
        <p:nvPicPr>
          <p:cNvPr id="5" name="Picture 4"/>
          <p:cNvPicPr>
            <a:picLocks noChangeAspect="1"/>
          </p:cNvPicPr>
          <p:nvPr/>
        </p:nvPicPr>
        <p:blipFill>
          <a:blip r:embed="rId2"/>
          <a:stretch>
            <a:fillRect/>
          </a:stretch>
        </p:blipFill>
        <p:spPr>
          <a:xfrm>
            <a:off x="3164420" y="1121980"/>
            <a:ext cx="1988992" cy="3680779"/>
          </a:xfrm>
          <a:prstGeom prst="rect">
            <a:avLst/>
          </a:prstGeom>
        </p:spPr>
      </p:pic>
      <p:sp>
        <p:nvSpPr>
          <p:cNvPr id="6" name="Rectangle: Rounded Corners 5"/>
          <p:cNvSpPr/>
          <p:nvPr/>
        </p:nvSpPr>
        <p:spPr>
          <a:xfrm>
            <a:off x="4547937" y="3147037"/>
            <a:ext cx="22860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01242" y="2777704"/>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0" name="Rectangle: Rounded Corners 9"/>
          <p:cNvSpPr/>
          <p:nvPr/>
        </p:nvSpPr>
        <p:spPr>
          <a:xfrm>
            <a:off x="5403006" y="3429000"/>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079280" y="3059668"/>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pic>
        <p:nvPicPr>
          <p:cNvPr id="17" name="Picture 16"/>
          <p:cNvPicPr>
            <a:picLocks noChangeAspect="1"/>
          </p:cNvPicPr>
          <p:nvPr/>
        </p:nvPicPr>
        <p:blipFill>
          <a:blip r:embed="rId3"/>
          <a:stretch>
            <a:fillRect/>
          </a:stretch>
        </p:blipFill>
        <p:spPr>
          <a:xfrm>
            <a:off x="7166695" y="1121980"/>
            <a:ext cx="1882303" cy="4686706"/>
          </a:xfrm>
          <a:prstGeom prst="rect">
            <a:avLst/>
          </a:prstGeom>
        </p:spPr>
      </p:pic>
      <p:sp>
        <p:nvSpPr>
          <p:cNvPr id="18" name="Rectangle: Rounded Corners 17"/>
          <p:cNvSpPr/>
          <p:nvPr/>
        </p:nvSpPr>
        <p:spPr>
          <a:xfrm>
            <a:off x="7240145" y="4303295"/>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916419" y="3933963"/>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P spid="18" grpId="0" animBg="1"/>
      <p:bldP spid="19"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hierarchies</a:t>
            </a:r>
            <a:endParaRPr lang="en-US"/>
          </a:p>
        </p:txBody>
      </p:sp>
      <p:sp>
        <p:nvSpPr>
          <p:cNvPr id="3" name="Content Placeholder 2"/>
          <p:cNvSpPr>
            <a:spLocks noGrp="1"/>
          </p:cNvSpPr>
          <p:nvPr>
            <p:ph idx="1"/>
          </p:nvPr>
        </p:nvSpPr>
        <p:spPr/>
        <p:txBody>
          <a:bodyPr>
            <a:normAutofit/>
          </a:bodyPr>
          <a:lstStyle/>
          <a:p>
            <a:r>
              <a:rPr lang="en-US" sz="2400" b="1" i="0">
                <a:solidFill>
                  <a:srgbClr val="FF0000"/>
                </a:solidFill>
                <a:effectLst/>
              </a:rPr>
              <a:t>Hierarchies</a:t>
            </a:r>
            <a:r>
              <a:rPr lang="en-US" sz="2400" b="1" i="0">
                <a:solidFill>
                  <a:srgbClr val="000000"/>
                </a:solidFill>
                <a:effectLst/>
              </a:rPr>
              <a:t> </a:t>
            </a:r>
            <a:r>
              <a:rPr lang="en-US" sz="2400" b="0" i="0">
                <a:solidFill>
                  <a:srgbClr val="000000"/>
                </a:solidFill>
                <a:effectLst/>
              </a:rPr>
              <a:t>are a powerful feature of Power BI that allows data to be summarized but also allows report viewers to drill down into the data to obtain additional details. Similar to</a:t>
            </a:r>
            <a:r>
              <a:rPr lang="en-US" sz="2400">
                <a:solidFill>
                  <a:srgbClr val="000000"/>
                </a:solidFill>
              </a:rPr>
              <a:t> </a:t>
            </a:r>
            <a:r>
              <a:rPr lang="en-US" sz="2400" b="0" i="0">
                <a:solidFill>
                  <a:srgbClr val="000000"/>
                </a:solidFill>
                <a:effectLst/>
              </a:rPr>
              <a:t>groups, we can create ad hoc hierarchies as well as define hierarchies within our data model. The easiest way to see an ad hoc hierarchy is to use a </a:t>
            </a:r>
            <a:r>
              <a:rPr lang="en-US" sz="2400" b="1" i="0">
                <a:solidFill>
                  <a:srgbClr val="FF0000"/>
                </a:solidFill>
                <a:effectLst/>
              </a:rPr>
              <a:t>Matrix</a:t>
            </a:r>
            <a:r>
              <a:rPr lang="en-US" sz="2400" b="1" i="0">
                <a:solidFill>
                  <a:srgbClr val="000000"/>
                </a:solidFill>
                <a:effectLst/>
              </a:rPr>
              <a:t> </a:t>
            </a:r>
            <a:r>
              <a:rPr lang="en-US" sz="2400" b="0" i="0">
                <a:solidFill>
                  <a:srgbClr val="000000"/>
                </a:solidFill>
                <a:effectLst/>
              </a:rPr>
              <a:t>visualization.</a:t>
            </a:r>
            <a:endParaRPr lang="en-US" sz="3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star schemas</a:t>
            </a:r>
            <a:endParaRPr lang="en-US" dirty="0"/>
          </a:p>
        </p:txBody>
      </p:sp>
      <p:pic>
        <p:nvPicPr>
          <p:cNvPr id="5" name="Picture 4"/>
          <p:cNvPicPr>
            <a:picLocks noChangeAspect="1"/>
          </p:cNvPicPr>
          <p:nvPr/>
        </p:nvPicPr>
        <p:blipFill>
          <a:blip r:embed="rId1"/>
          <a:stretch>
            <a:fillRect/>
          </a:stretch>
        </p:blipFill>
        <p:spPr>
          <a:xfrm>
            <a:off x="1007908" y="1385887"/>
            <a:ext cx="10176184" cy="4486275"/>
          </a:xfrm>
          <a:prstGeom prst="rect">
            <a:avLst/>
          </a:prstGeom>
        </p:spPr>
      </p:pic>
      <p:sp>
        <p:nvSpPr>
          <p:cNvPr id="7" name="TextBox 6"/>
          <p:cNvSpPr txBox="1"/>
          <p:nvPr/>
        </p:nvSpPr>
        <p:spPr>
          <a:xfrm>
            <a:off x="2037080" y="5983922"/>
            <a:ext cx="8117840"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Power BI models support both star and snowflake schema types.</a:t>
            </a:r>
            <a:r>
              <a:rPr lang="en-US"/>
              <a:t> </a:t>
            </a:r>
            <a:endParaRPr lang="en-US"/>
          </a:p>
        </p:txBody>
      </p:sp>
      <p:sp>
        <p:nvSpPr>
          <p:cNvPr id="9" name="TextBox 8"/>
          <p:cNvSpPr txBox="1"/>
          <p:nvPr/>
        </p:nvSpPr>
        <p:spPr>
          <a:xfrm>
            <a:off x="7833360" y="6376271"/>
            <a:ext cx="4034385"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1098561" y="1464858"/>
            <a:ext cx="7468247" cy="4313294"/>
          </a:xfrm>
          <a:prstGeom prst="rect">
            <a:avLst/>
          </a:prstGeom>
        </p:spPr>
      </p:pic>
      <p:sp>
        <p:nvSpPr>
          <p:cNvPr id="7" name="TextBox 6"/>
          <p:cNvSpPr txBox="1"/>
          <p:nvPr/>
        </p:nvSpPr>
        <p:spPr>
          <a:xfrm>
            <a:off x="7174822" y="4106415"/>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6" name="Rectangle: Rounded Corners 15"/>
          <p:cNvSpPr/>
          <p:nvPr/>
        </p:nvSpPr>
        <p:spPr>
          <a:xfrm>
            <a:off x="6835432" y="4475747"/>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5535354" y="3542675"/>
            <a:ext cx="336057"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535354" y="3173343"/>
            <a:ext cx="639888"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pic>
        <p:nvPicPr>
          <p:cNvPr id="21" name="Picture 20"/>
          <p:cNvPicPr>
            <a:picLocks noChangeAspect="1"/>
          </p:cNvPicPr>
          <p:nvPr/>
        </p:nvPicPr>
        <p:blipFill>
          <a:blip r:embed="rId2"/>
          <a:stretch>
            <a:fillRect/>
          </a:stretch>
        </p:blipFill>
        <p:spPr>
          <a:xfrm>
            <a:off x="9138109" y="809481"/>
            <a:ext cx="1760373" cy="5624047"/>
          </a:xfrm>
          <a:prstGeom prst="rect">
            <a:avLst/>
          </a:prstGeom>
        </p:spPr>
      </p:pic>
      <p:sp>
        <p:nvSpPr>
          <p:cNvPr id="22" name="TextBox 21"/>
          <p:cNvSpPr txBox="1"/>
          <p:nvPr/>
        </p:nvSpPr>
        <p:spPr>
          <a:xfrm>
            <a:off x="9477499" y="5679187"/>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23" name="Rectangle: Rounded Corners 22"/>
          <p:cNvSpPr/>
          <p:nvPr/>
        </p:nvSpPr>
        <p:spPr>
          <a:xfrm>
            <a:off x="9138109" y="6048519"/>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18" grpId="0" animBg="1"/>
      <p:bldP spid="19" grpId="0"/>
      <p:bldP spid="22" grpId="0"/>
      <p:bldP spid="23"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1680415" y="365125"/>
            <a:ext cx="8831169" cy="6127750"/>
          </a:xfrm>
          <a:prstGeom prst="rect">
            <a:avLst/>
          </a:prstGeom>
        </p:spPr>
      </p:pic>
      <p:sp>
        <p:nvSpPr>
          <p:cNvPr id="6" name="TextBox 5"/>
          <p:cNvSpPr txBox="1"/>
          <p:nvPr/>
        </p:nvSpPr>
        <p:spPr>
          <a:xfrm>
            <a:off x="6585274" y="3829689"/>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7" name="Rectangle: Rounded Corners 6"/>
          <p:cNvSpPr/>
          <p:nvPr/>
        </p:nvSpPr>
        <p:spPr>
          <a:xfrm>
            <a:off x="6245884" y="4199021"/>
            <a:ext cx="2031842" cy="6978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85274" y="5569544"/>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9" name="Rectangle: Rounded Corners 8"/>
          <p:cNvSpPr/>
          <p:nvPr/>
        </p:nvSpPr>
        <p:spPr>
          <a:xfrm>
            <a:off x="6245884" y="5938876"/>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320660" y="3252788"/>
            <a:ext cx="3390900" cy="2924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a hierarchy within the data model</a:t>
            </a:r>
            <a:endParaRPr lang="en-US"/>
          </a:p>
        </p:txBody>
      </p:sp>
      <p:sp>
        <p:nvSpPr>
          <p:cNvPr id="3" name="Content Placeholder 2"/>
          <p:cNvSpPr>
            <a:spLocks noGrp="1"/>
          </p:cNvSpPr>
          <p:nvPr>
            <p:ph idx="1"/>
          </p:nvPr>
        </p:nvSpPr>
        <p:spPr>
          <a:xfrm>
            <a:off x="838200" y="1825625"/>
            <a:ext cx="4955155" cy="4351338"/>
          </a:xfrm>
        </p:spPr>
        <p:txBody>
          <a:bodyPr>
            <a:normAutofit/>
          </a:bodyPr>
          <a:lstStyle/>
          <a:p>
            <a:r>
              <a:rPr lang="en-US" sz="2400" b="0" i="0">
                <a:solidFill>
                  <a:srgbClr val="000000"/>
                </a:solidFill>
                <a:effectLst/>
              </a:rPr>
              <a:t>We can also define hierarchies as part of our data model. However, unlike the previous case, where we created an ad hoc hierarchy from columns in separate tables, hierarchies that are created as part of the data model must have all of the columns in the hierarchy come from the same table.</a:t>
            </a:r>
            <a:endParaRPr lang="en-US" sz="3600"/>
          </a:p>
        </p:txBody>
      </p:sp>
      <p:pic>
        <p:nvPicPr>
          <p:cNvPr id="5" name="Picture 4"/>
          <p:cNvPicPr>
            <a:picLocks noChangeAspect="1"/>
          </p:cNvPicPr>
          <p:nvPr/>
        </p:nvPicPr>
        <p:blipFill>
          <a:blip r:embed="rId1"/>
          <a:stretch>
            <a:fillRect/>
          </a:stretch>
        </p:blipFill>
        <p:spPr>
          <a:xfrm>
            <a:off x="8288570" y="1592790"/>
            <a:ext cx="3759624" cy="5121691"/>
          </a:xfrm>
          <a:prstGeom prst="rect">
            <a:avLst/>
          </a:prstGeom>
        </p:spPr>
      </p:pic>
      <p:sp>
        <p:nvSpPr>
          <p:cNvPr id="6" name="TextBox 5"/>
          <p:cNvSpPr txBox="1"/>
          <p:nvPr/>
        </p:nvSpPr>
        <p:spPr>
          <a:xfrm>
            <a:off x="11053650" y="3669002"/>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7" name="Rectangle: Rounded Corners 6"/>
          <p:cNvSpPr/>
          <p:nvPr/>
        </p:nvSpPr>
        <p:spPr>
          <a:xfrm>
            <a:off x="9105961" y="4038334"/>
            <a:ext cx="2657485" cy="6978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398646" y="1444562"/>
            <a:ext cx="1889924" cy="5113463"/>
          </a:xfrm>
          <a:prstGeom prst="rect">
            <a:avLst/>
          </a:prstGeom>
        </p:spPr>
      </p:pic>
      <p:sp>
        <p:nvSpPr>
          <p:cNvPr id="10" name="TextBox 9"/>
          <p:cNvSpPr txBox="1"/>
          <p:nvPr/>
        </p:nvSpPr>
        <p:spPr>
          <a:xfrm>
            <a:off x="7419011" y="3638473"/>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1" name="Rectangle: Rounded Corners 10"/>
          <p:cNvSpPr/>
          <p:nvPr/>
        </p:nvSpPr>
        <p:spPr>
          <a:xfrm>
            <a:off x="6398646" y="4007804"/>
            <a:ext cx="1747550" cy="7283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552991" y="232379"/>
            <a:ext cx="9086018" cy="6372958"/>
          </a:xfrm>
          <a:prstGeom prst="rect">
            <a:avLst/>
          </a:prstGeom>
        </p:spPr>
      </p:pic>
      <p:sp>
        <p:nvSpPr>
          <p:cNvPr id="6" name="TextBox 5"/>
          <p:cNvSpPr txBox="1"/>
          <p:nvPr/>
        </p:nvSpPr>
        <p:spPr>
          <a:xfrm>
            <a:off x="9786839" y="2952673"/>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7" name="Rectangle: Rounded Corners 6"/>
          <p:cNvSpPr/>
          <p:nvPr/>
        </p:nvSpPr>
        <p:spPr>
          <a:xfrm>
            <a:off x="8766474" y="3322005"/>
            <a:ext cx="174755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394948" y="5535584"/>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9" name="Rectangle: Rounded Corners 8"/>
          <p:cNvSpPr/>
          <p:nvPr/>
        </p:nvSpPr>
        <p:spPr>
          <a:xfrm>
            <a:off x="6374583" y="6039853"/>
            <a:ext cx="1747550" cy="5012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968863" y="2316446"/>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1" name="Rectangle: Rounded Corners 10"/>
          <p:cNvSpPr/>
          <p:nvPr/>
        </p:nvSpPr>
        <p:spPr>
          <a:xfrm>
            <a:off x="7018924" y="2685778"/>
            <a:ext cx="376024" cy="490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p:bldP spid="11"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hierarchies</a:t>
            </a:r>
            <a:endParaRPr lang="en-US"/>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1"/>
          <a:stretch>
            <a:fillRect/>
          </a:stretch>
        </p:blipFill>
        <p:spPr>
          <a:xfrm>
            <a:off x="558171" y="1605335"/>
            <a:ext cx="11075657" cy="4791917"/>
          </a:xfrm>
          <a:prstGeom prst="rect">
            <a:avLst/>
          </a:prstGeom>
        </p:spPr>
      </p:pic>
      <p:sp>
        <p:nvSpPr>
          <p:cNvPr id="8" name="TextBox 7"/>
          <p:cNvSpPr txBox="1"/>
          <p:nvPr/>
        </p:nvSpPr>
        <p:spPr>
          <a:xfrm>
            <a:off x="7762947" y="2746232"/>
            <a:ext cx="852170"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9" name="Rectangle: Rounded Corners 8"/>
          <p:cNvSpPr/>
          <p:nvPr/>
        </p:nvSpPr>
        <p:spPr>
          <a:xfrm>
            <a:off x="7813008" y="3115564"/>
            <a:ext cx="376024" cy="490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69642" y="4265562"/>
            <a:ext cx="852170"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1" name="Rectangle: Rounded Corners 10"/>
          <p:cNvSpPr/>
          <p:nvPr/>
        </p:nvSpPr>
        <p:spPr>
          <a:xfrm>
            <a:off x="1219703" y="4634894"/>
            <a:ext cx="376024" cy="490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164495" y="1825625"/>
            <a:ext cx="852170"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13" name="Rectangle: Rounded Corners 12"/>
          <p:cNvSpPr/>
          <p:nvPr/>
        </p:nvSpPr>
        <p:spPr>
          <a:xfrm>
            <a:off x="722640" y="2316447"/>
            <a:ext cx="1852118"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P spid="12" grpId="0"/>
      <p:bldP spid="13"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RLS</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RLS is used to restrict data access for users viewing reports. Roles are created within Power BI Desktop by using DAX expressions to define filters. These filters restrict the data that's available to that role at the row level of the data. Users are added to roles from within the Power BI Service, but Desktop provides the ability to test role definitions by allowing the report author to view reports as a particular role.</a:t>
            </a:r>
            <a:endParaRPr lang="en-US" sz="360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roles</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You knows that when she creates and publishes the final report, various job functions within the organization will look at the report. Two of these job functions are branch managers and division managers. You wants to ensure that each of these managers only sees the information that pertains to their area of management, without having to create separate reports for each job function and each user within those job functions. You can do this by creating roles for each using RLS.</a:t>
            </a:r>
            <a:endParaRPr lang="en-US" sz="360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Skills cover how to:</a:t>
            </a:r>
            <a:endParaRPr lang="en-US" dirty="0"/>
          </a:p>
        </p:txBody>
      </p:sp>
      <p:sp>
        <p:nvSpPr>
          <p:cNvPr id="3" name="Content Placeholder 2"/>
          <p:cNvSpPr>
            <a:spLocks noGrp="1"/>
          </p:cNvSpPr>
          <p:nvPr>
            <p:ph idx="1"/>
          </p:nvPr>
        </p:nvSpPr>
        <p:spPr/>
        <p:txBody>
          <a:bodyPr>
            <a:normAutofit/>
          </a:bodyPr>
          <a:lstStyle/>
          <a:p>
            <a:r>
              <a:rPr lang="en-US" sz="2200" dirty="0"/>
              <a:t>Apply conditional formatting</a:t>
            </a:r>
            <a:endParaRPr lang="en-US" sz="2200" dirty="0"/>
          </a:p>
          <a:p>
            <a:r>
              <a:rPr lang="en-US" sz="2200" dirty="0"/>
              <a:t>Perform top N analysis</a:t>
            </a:r>
            <a:endParaRPr lang="en-US" sz="2200" dirty="0"/>
          </a:p>
          <a:p>
            <a:r>
              <a:rPr lang="en-US" sz="2200" dirty="0"/>
              <a:t>Explore statistical summary</a:t>
            </a:r>
            <a:endParaRPr lang="en-US" sz="2200" dirty="0"/>
          </a:p>
          <a:p>
            <a:r>
              <a:rPr lang="en-US" sz="2200" dirty="0">
                <a:solidFill>
                  <a:srgbClr val="FF0000"/>
                </a:solidFill>
              </a:rPr>
              <a:t>Add a Quick Insights result to a dashboard</a:t>
            </a:r>
            <a:endParaRPr lang="en-US" sz="2200" dirty="0">
              <a:solidFill>
                <a:srgbClr val="FF0000"/>
              </a:solidFill>
            </a:endParaRPr>
          </a:p>
          <a:p>
            <a:r>
              <a:rPr lang="en-US" sz="2200" dirty="0"/>
              <a:t>Create reference lines by using the Analytics pane</a:t>
            </a:r>
            <a:endParaRPr lang="en-US" sz="2200" dirty="0"/>
          </a:p>
          <a:p>
            <a:r>
              <a:rPr lang="en-US" sz="2200" dirty="0"/>
              <a:t>Use the Play Axis feature of a visualization and conduct time-series analysis</a:t>
            </a:r>
            <a:endParaRPr lang="en-US" sz="2200" dirty="0"/>
          </a:p>
          <a:p>
            <a:r>
              <a:rPr lang="en-US" sz="2200" dirty="0"/>
              <a:t>Personalize visuals</a:t>
            </a:r>
            <a:endParaRPr lang="en-US" sz="22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conditional formatting: </a:t>
            </a:r>
            <a:endParaRPr lang="en-US" dirty="0"/>
          </a:p>
        </p:txBody>
      </p:sp>
      <p:sp>
        <p:nvSpPr>
          <p:cNvPr id="3" name="Content Placeholder 2"/>
          <p:cNvSpPr>
            <a:spLocks noGrp="1"/>
          </p:cNvSpPr>
          <p:nvPr>
            <p:ph idx="1"/>
          </p:nvPr>
        </p:nvSpPr>
        <p:spPr/>
        <p:txBody>
          <a:bodyPr>
            <a:normAutofit/>
          </a:bodyPr>
          <a:lstStyle/>
          <a:p>
            <a:r>
              <a:rPr lang="en-US" sz="2200" dirty="0"/>
              <a:t>Tables and matrixes</a:t>
            </a:r>
            <a:endParaRPr lang="en-US" sz="2200" dirty="0"/>
          </a:p>
          <a:p>
            <a:pPr lvl="1"/>
            <a:r>
              <a:rPr lang="en-US" sz="2200" b="1" i="0" dirty="0">
                <a:solidFill>
                  <a:srgbClr val="000000"/>
                </a:solidFill>
                <a:effectLst/>
              </a:rPr>
              <a:t>Background color </a:t>
            </a:r>
            <a:r>
              <a:rPr lang="en-US" sz="2200" b="0" i="0" dirty="0">
                <a:solidFill>
                  <a:srgbClr val="000000"/>
                </a:solidFill>
                <a:effectLst/>
              </a:rPr>
              <a:t>Changes the background color of cells</a:t>
            </a:r>
            <a:endParaRPr lang="en-US" sz="2200" b="0" i="0" dirty="0">
              <a:solidFill>
                <a:srgbClr val="000000"/>
              </a:solidFill>
              <a:effectLst/>
            </a:endParaRPr>
          </a:p>
          <a:p>
            <a:pPr lvl="1"/>
            <a:r>
              <a:rPr lang="en-US" sz="2200" b="1" i="0" dirty="0">
                <a:solidFill>
                  <a:srgbClr val="000000"/>
                </a:solidFill>
                <a:effectLst/>
              </a:rPr>
              <a:t>Font color </a:t>
            </a:r>
            <a:r>
              <a:rPr lang="en-US" sz="2200" b="0" i="0" dirty="0">
                <a:solidFill>
                  <a:srgbClr val="000000"/>
                </a:solidFill>
                <a:effectLst/>
              </a:rPr>
              <a:t>Changes the font color of values</a:t>
            </a:r>
            <a:endParaRPr lang="en-US" sz="2200" b="0" i="0" dirty="0">
              <a:solidFill>
                <a:srgbClr val="000000"/>
              </a:solidFill>
              <a:effectLst/>
            </a:endParaRPr>
          </a:p>
          <a:p>
            <a:pPr lvl="1"/>
            <a:r>
              <a:rPr lang="en-US" sz="2200" b="1" i="0" dirty="0">
                <a:solidFill>
                  <a:srgbClr val="000000"/>
                </a:solidFill>
                <a:effectLst/>
              </a:rPr>
              <a:t>Data bars </a:t>
            </a:r>
            <a:r>
              <a:rPr lang="en-US" sz="2200" b="0" i="0" dirty="0">
                <a:solidFill>
                  <a:srgbClr val="000000"/>
                </a:solidFill>
                <a:effectLst/>
              </a:rPr>
              <a:t>Displays bars in cells</a:t>
            </a:r>
            <a:endParaRPr lang="en-US" sz="2200" b="0" i="0" dirty="0">
              <a:solidFill>
                <a:srgbClr val="000000"/>
              </a:solidFill>
              <a:effectLst/>
            </a:endParaRPr>
          </a:p>
          <a:p>
            <a:pPr lvl="1"/>
            <a:r>
              <a:rPr lang="en-US" sz="2200" b="1" i="0" dirty="0">
                <a:solidFill>
                  <a:srgbClr val="000000"/>
                </a:solidFill>
                <a:effectLst/>
              </a:rPr>
              <a:t>Icons </a:t>
            </a:r>
            <a:r>
              <a:rPr lang="en-US" sz="2200" b="0" i="0" dirty="0">
                <a:solidFill>
                  <a:srgbClr val="000000"/>
                </a:solidFill>
                <a:effectLst/>
              </a:rPr>
              <a:t>Displays icons in cells</a:t>
            </a:r>
            <a:endParaRPr lang="en-US" sz="2200" b="0" i="0" dirty="0">
              <a:solidFill>
                <a:srgbClr val="000000"/>
              </a:solidFill>
              <a:effectLst/>
            </a:endParaRPr>
          </a:p>
          <a:p>
            <a:pPr lvl="1"/>
            <a:r>
              <a:rPr lang="en-US" sz="2200" b="1" i="0" dirty="0">
                <a:solidFill>
                  <a:srgbClr val="000000"/>
                </a:solidFill>
                <a:effectLst/>
              </a:rPr>
              <a:t>Web URL </a:t>
            </a:r>
            <a:r>
              <a:rPr lang="en-US" sz="2200" b="0" i="0" dirty="0">
                <a:solidFill>
                  <a:srgbClr val="000000"/>
                </a:solidFill>
                <a:effectLst/>
              </a:rPr>
              <a:t>Underlines values and turns cells into hyperlinks; otherwise doesn’t change the appearance of values</a:t>
            </a:r>
            <a:endParaRPr lang="en-US" sz="22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924967" y="1579063"/>
            <a:ext cx="10342066" cy="423718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68881"/>
          </a:xfrm>
        </p:spPr>
        <p:txBody>
          <a:bodyPr/>
          <a:lstStyle/>
          <a:p>
            <a:r>
              <a:rPr lang="en-US"/>
              <a:t>Introducing Relationships</a:t>
            </a:r>
            <a:endParaRPr lang="en-US"/>
          </a:p>
        </p:txBody>
      </p:sp>
      <p:pic>
        <p:nvPicPr>
          <p:cNvPr id="5" name="Picture 4"/>
          <p:cNvPicPr>
            <a:picLocks noChangeAspect="1"/>
          </p:cNvPicPr>
          <p:nvPr/>
        </p:nvPicPr>
        <p:blipFill>
          <a:blip r:embed="rId1"/>
          <a:stretch>
            <a:fillRect/>
          </a:stretch>
        </p:blipFill>
        <p:spPr>
          <a:xfrm>
            <a:off x="1623623" y="917718"/>
            <a:ext cx="8944753" cy="5022563"/>
          </a:xfrm>
          <a:prstGeom prst="rect">
            <a:avLst/>
          </a:prstGeom>
        </p:spPr>
      </p:pic>
      <p:sp>
        <p:nvSpPr>
          <p:cNvPr id="7" name="TextBox 6"/>
          <p:cNvSpPr txBox="1"/>
          <p:nvPr/>
        </p:nvSpPr>
        <p:spPr>
          <a:xfrm>
            <a:off x="2167180" y="6130057"/>
            <a:ext cx="7857638"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Date column (primary key) in the Date table is related to the matching OrderDate column (foreign key) in the ResellerSales table.</a:t>
            </a:r>
            <a:r>
              <a:rPr lang="en-US"/>
              <a:t> </a:t>
            </a:r>
            <a:endParaRPr lang="en-US"/>
          </a:p>
        </p:txBody>
      </p:sp>
      <p:sp>
        <p:nvSpPr>
          <p:cNvPr id="9" name="TextBox 8"/>
          <p:cNvSpPr txBox="1"/>
          <p:nvPr/>
        </p:nvSpPr>
        <p:spPr>
          <a:xfrm>
            <a:off x="10024818" y="6142274"/>
            <a:ext cx="2035102" cy="646331"/>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108569" y="1599681"/>
            <a:ext cx="9974861" cy="4037444"/>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top N analysis</a:t>
            </a:r>
            <a:endParaRPr lang="en-US" dirty="0"/>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1"/>
          <a:stretch>
            <a:fillRect/>
          </a:stretch>
        </p:blipFill>
        <p:spPr>
          <a:xfrm>
            <a:off x="637413" y="1710212"/>
            <a:ext cx="10917174" cy="4582164"/>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statistical summary</a:t>
            </a:r>
            <a:endParaRPr lang="en-US" dirty="0"/>
          </a:p>
        </p:txBody>
      </p:sp>
      <p:sp>
        <p:nvSpPr>
          <p:cNvPr id="3" name="Content Placeholder 2"/>
          <p:cNvSpPr>
            <a:spLocks noGrp="1"/>
          </p:cNvSpPr>
          <p:nvPr>
            <p:ph idx="1"/>
          </p:nvPr>
        </p:nvSpPr>
        <p:spPr>
          <a:xfrm>
            <a:off x="838200" y="1363400"/>
            <a:ext cx="10515600" cy="4351338"/>
          </a:xfrm>
        </p:spPr>
        <p:txBody>
          <a:bodyPr>
            <a:normAutofit/>
          </a:bodyPr>
          <a:lstStyle/>
          <a:p>
            <a:pPr marL="0" indent="0">
              <a:buNone/>
            </a:pPr>
            <a:r>
              <a:rPr lang="en-US" sz="2200" b="0" dirty="0">
                <a:solidFill>
                  <a:srgbClr val="000000"/>
                </a:solidFill>
                <a:effectLst/>
              </a:rPr>
              <a:t>Sale Rows = </a:t>
            </a:r>
            <a:r>
              <a:rPr lang="en-US" sz="2200" b="0" dirty="0">
                <a:solidFill>
                  <a:srgbClr val="3165BB"/>
                </a:solidFill>
                <a:effectLst/>
              </a:rPr>
              <a:t>COUNTROWS</a:t>
            </a:r>
            <a:r>
              <a:rPr lang="en-US" sz="2200" b="0" dirty="0">
                <a:solidFill>
                  <a:srgbClr val="000000"/>
                </a:solidFill>
                <a:effectLst/>
              </a:rPr>
              <a:t>(</a:t>
            </a:r>
            <a:r>
              <a:rPr lang="en-US" sz="2200" b="0" dirty="0">
                <a:solidFill>
                  <a:srgbClr val="001080"/>
                </a:solidFill>
                <a:effectLst/>
              </a:rPr>
              <a:t>Sale</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pic>
        <p:nvPicPr>
          <p:cNvPr id="5" name="Picture 4"/>
          <p:cNvPicPr>
            <a:picLocks noChangeAspect="1"/>
          </p:cNvPicPr>
          <p:nvPr/>
        </p:nvPicPr>
        <p:blipFill>
          <a:blip r:embed="rId1"/>
          <a:stretch>
            <a:fillRect/>
          </a:stretch>
        </p:blipFill>
        <p:spPr>
          <a:xfrm>
            <a:off x="2009204" y="1825625"/>
            <a:ext cx="8173591" cy="4896533"/>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Create reference lines by using the Analytics pane</a:t>
            </a:r>
            <a:endParaRPr lang="en-US" sz="4000" dirty="0"/>
          </a:p>
        </p:txBody>
      </p:sp>
      <p:sp>
        <p:nvSpPr>
          <p:cNvPr id="3" name="Content Placeholder 2"/>
          <p:cNvSpPr>
            <a:spLocks noGrp="1"/>
          </p:cNvSpPr>
          <p:nvPr>
            <p:ph idx="1"/>
          </p:nvPr>
        </p:nvSpPr>
        <p:spPr/>
        <p:txBody>
          <a:bodyPr>
            <a:normAutofit/>
          </a:bodyPr>
          <a:lstStyle/>
          <a:p>
            <a:r>
              <a:rPr lang="en-US" sz="1800" b="1" i="0" dirty="0">
                <a:solidFill>
                  <a:srgbClr val="000000"/>
                </a:solidFill>
                <a:effectLst/>
              </a:rPr>
              <a:t>Trend line </a:t>
            </a:r>
            <a:r>
              <a:rPr lang="en-US" sz="1800" b="0" i="0" dirty="0">
                <a:solidFill>
                  <a:srgbClr val="000000"/>
                </a:solidFill>
                <a:effectLst/>
              </a:rPr>
              <a:t>Fitted straight trend line</a:t>
            </a:r>
            <a:endParaRPr lang="en-US" sz="1800" b="0" i="0" dirty="0">
              <a:solidFill>
                <a:srgbClr val="000000"/>
              </a:solidFill>
              <a:effectLst/>
            </a:endParaRPr>
          </a:p>
          <a:p>
            <a:r>
              <a:rPr lang="en-US" sz="1800" b="1" i="0" dirty="0">
                <a:solidFill>
                  <a:srgbClr val="000000"/>
                </a:solidFill>
                <a:effectLst/>
              </a:rPr>
              <a:t>X-axis constant line </a:t>
            </a:r>
            <a:r>
              <a:rPr lang="en-US" sz="1800" b="0" i="0" dirty="0">
                <a:solidFill>
                  <a:srgbClr val="000000"/>
                </a:solidFill>
                <a:effectLst/>
              </a:rPr>
              <a:t>Static vertical line</a:t>
            </a:r>
            <a:endParaRPr lang="en-US" sz="1800" b="0" i="0" dirty="0">
              <a:solidFill>
                <a:srgbClr val="000000"/>
              </a:solidFill>
              <a:effectLst/>
            </a:endParaRPr>
          </a:p>
          <a:p>
            <a:r>
              <a:rPr lang="en-US" sz="1800" b="1" i="0" dirty="0">
                <a:solidFill>
                  <a:srgbClr val="000000"/>
                </a:solidFill>
                <a:effectLst/>
              </a:rPr>
              <a:t>Y-axis constant line </a:t>
            </a:r>
            <a:r>
              <a:rPr lang="en-US" sz="1800" b="0" i="0" dirty="0">
                <a:solidFill>
                  <a:srgbClr val="000000"/>
                </a:solidFill>
                <a:effectLst/>
              </a:rPr>
              <a:t>Static horizontal line</a:t>
            </a:r>
            <a:endParaRPr lang="en-US" sz="1800" b="0" i="0" dirty="0">
              <a:solidFill>
                <a:srgbClr val="000000"/>
              </a:solidFill>
              <a:effectLst/>
            </a:endParaRPr>
          </a:p>
          <a:p>
            <a:r>
              <a:rPr lang="en-US" sz="1800" b="1" i="0" dirty="0">
                <a:solidFill>
                  <a:srgbClr val="000000"/>
                </a:solidFill>
                <a:effectLst/>
              </a:rPr>
              <a:t>Min line </a:t>
            </a:r>
            <a:r>
              <a:rPr lang="en-US" sz="1800" b="0" i="0" dirty="0">
                <a:solidFill>
                  <a:srgbClr val="000000"/>
                </a:solidFill>
                <a:effectLst/>
              </a:rPr>
              <a:t>Dynamic minimum line</a:t>
            </a:r>
            <a:endParaRPr lang="en-US" sz="1800" b="0" i="0" dirty="0">
              <a:solidFill>
                <a:srgbClr val="000000"/>
              </a:solidFill>
              <a:effectLst/>
            </a:endParaRPr>
          </a:p>
          <a:p>
            <a:r>
              <a:rPr lang="en-US" sz="1800" b="1" i="0" dirty="0">
                <a:solidFill>
                  <a:srgbClr val="000000"/>
                </a:solidFill>
                <a:effectLst/>
              </a:rPr>
              <a:t>Max line </a:t>
            </a:r>
            <a:r>
              <a:rPr lang="en-US" sz="1800" b="0" i="0" dirty="0">
                <a:solidFill>
                  <a:srgbClr val="000000"/>
                </a:solidFill>
                <a:effectLst/>
              </a:rPr>
              <a:t>Dynamic maximum line</a:t>
            </a:r>
            <a:endParaRPr lang="en-US" sz="1800" b="0" i="0" dirty="0">
              <a:solidFill>
                <a:srgbClr val="000000"/>
              </a:solidFill>
              <a:effectLst/>
            </a:endParaRPr>
          </a:p>
          <a:p>
            <a:r>
              <a:rPr lang="en-US" sz="1800" b="1" i="0" dirty="0">
                <a:solidFill>
                  <a:srgbClr val="000000"/>
                </a:solidFill>
                <a:effectLst/>
              </a:rPr>
              <a:t>Average line </a:t>
            </a:r>
            <a:r>
              <a:rPr lang="en-US" sz="1800" b="0" i="0" dirty="0">
                <a:solidFill>
                  <a:srgbClr val="000000"/>
                </a:solidFill>
                <a:effectLst/>
              </a:rPr>
              <a:t>Dynamic average (mean) line</a:t>
            </a:r>
            <a:endParaRPr lang="en-US" sz="1800" b="0" i="0" dirty="0">
              <a:solidFill>
                <a:srgbClr val="000000"/>
              </a:solidFill>
              <a:effectLst/>
            </a:endParaRPr>
          </a:p>
          <a:p>
            <a:r>
              <a:rPr lang="en-US" sz="1800" b="1" i="0" dirty="0">
                <a:solidFill>
                  <a:srgbClr val="000000"/>
                </a:solidFill>
                <a:effectLst/>
              </a:rPr>
              <a:t>Median line </a:t>
            </a:r>
            <a:r>
              <a:rPr lang="en-US" sz="1800" b="0" i="0" dirty="0">
                <a:solidFill>
                  <a:srgbClr val="000000"/>
                </a:solidFill>
                <a:effectLst/>
              </a:rPr>
              <a:t>Dynamic median line</a:t>
            </a:r>
            <a:endParaRPr lang="en-US" sz="1800" b="0" i="0" dirty="0">
              <a:solidFill>
                <a:srgbClr val="000000"/>
              </a:solidFill>
              <a:effectLst/>
            </a:endParaRPr>
          </a:p>
          <a:p>
            <a:r>
              <a:rPr lang="en-US" sz="1800" b="1" i="0" dirty="0">
                <a:solidFill>
                  <a:srgbClr val="000000"/>
                </a:solidFill>
                <a:effectLst/>
              </a:rPr>
              <a:t>Percentile line </a:t>
            </a:r>
            <a:r>
              <a:rPr lang="en-US" sz="1800" b="0" i="0" dirty="0">
                <a:solidFill>
                  <a:srgbClr val="000000"/>
                </a:solidFill>
                <a:effectLst/>
              </a:rPr>
              <a:t>Dynamic line for which you need to enter the percentile value</a:t>
            </a:r>
            <a:endParaRPr lang="en-US" sz="1800" b="0" i="0" dirty="0">
              <a:solidFill>
                <a:srgbClr val="000000"/>
              </a:solidFill>
              <a:effectLst/>
            </a:endParaRPr>
          </a:p>
          <a:p>
            <a:r>
              <a:rPr lang="en-US" sz="1800" b="1" i="0" dirty="0">
                <a:solidFill>
                  <a:srgbClr val="000000"/>
                </a:solidFill>
                <a:effectLst/>
              </a:rPr>
              <a:t>Forecast </a:t>
            </a:r>
            <a:r>
              <a:rPr lang="en-US" sz="1800" b="0" i="0" dirty="0">
                <a:solidFill>
                  <a:srgbClr val="000000"/>
                </a:solidFill>
                <a:effectLst/>
              </a:rPr>
              <a:t>Forecast line of a set length</a:t>
            </a:r>
            <a:endParaRPr lang="en-US" sz="1800" b="0" i="0" dirty="0">
              <a:solidFill>
                <a:srgbClr val="000000"/>
              </a:solidFill>
              <a:effectLst/>
            </a:endParaRPr>
          </a:p>
          <a:p>
            <a:r>
              <a:rPr lang="en-US" sz="1800" b="1" i="0" dirty="0">
                <a:solidFill>
                  <a:srgbClr val="000000"/>
                </a:solidFill>
                <a:effectLst/>
              </a:rPr>
              <a:t>Symmetry shading </a:t>
            </a:r>
            <a:r>
              <a:rPr lang="en-US" sz="1800" b="0" i="0" dirty="0">
                <a:solidFill>
                  <a:srgbClr val="000000"/>
                </a:solidFill>
                <a:effectLst/>
              </a:rPr>
              <a:t>Shades the regions across the symmetry line</a:t>
            </a:r>
            <a:endParaRPr lang="en-US" sz="1800" b="0" i="0" dirty="0">
              <a:solidFill>
                <a:srgbClr val="000000"/>
              </a:solidFill>
              <a:effectLst/>
            </a:endParaRPr>
          </a:p>
          <a:p>
            <a:r>
              <a:rPr lang="en-US" sz="1800" b="1" i="0" dirty="0">
                <a:solidFill>
                  <a:srgbClr val="000000"/>
                </a:solidFill>
                <a:effectLst/>
              </a:rPr>
              <a:t>Ratio line </a:t>
            </a:r>
            <a:r>
              <a:rPr lang="en-US" sz="1800" b="0" i="0" dirty="0">
                <a:solidFill>
                  <a:srgbClr val="000000"/>
                </a:solidFill>
                <a:effectLst/>
              </a:rPr>
              <a:t>Ratio of total for all points of Y values over X values</a:t>
            </a:r>
            <a:endParaRPr lang="en-US" sz="18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761851" y="751375"/>
            <a:ext cx="8668298" cy="5590498"/>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dirty="0"/>
              <a:t>Use the Play Axis feature of a visualization and conduct time-series analysis</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Total Profit = </a:t>
            </a:r>
            <a:r>
              <a:rPr lang="en-US" sz="2200" b="0" dirty="0">
                <a:solidFill>
                  <a:srgbClr val="3165BB"/>
                </a:solidFill>
                <a:effectLst/>
              </a:rPr>
              <a:t>SUM</a:t>
            </a:r>
            <a:r>
              <a:rPr lang="en-US" sz="2200" b="0" dirty="0">
                <a:solidFill>
                  <a:srgbClr val="000000"/>
                </a:solidFill>
                <a:effectLst/>
              </a:rPr>
              <a:t>(</a:t>
            </a:r>
            <a:r>
              <a:rPr lang="en-US" sz="2200" b="0" dirty="0">
                <a:solidFill>
                  <a:srgbClr val="001080"/>
                </a:solidFill>
                <a:effectLst/>
              </a:rPr>
              <a:t>Sale[Profit]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Profit % =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68349C"/>
                </a:solidFill>
                <a:effectLst/>
              </a:rPr>
              <a:t>[Total Profit]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a:t>
            </a:r>
            <a:r>
              <a:rPr lang="en-US" sz="2200" b="0" dirty="0">
                <a:solidFill>
                  <a:srgbClr val="001080"/>
                </a:solidFill>
                <a:effectLst/>
              </a:rPr>
              <a:t>Sale[Total Excluding Tax]</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Month Year = </a:t>
            </a:r>
            <a:r>
              <a:rPr lang="en-US" sz="2200" b="0" dirty="0">
                <a:solidFill>
                  <a:srgbClr val="3165BB"/>
                </a:solidFill>
                <a:effectLst/>
              </a:rPr>
              <a:t>EOMONTH</a:t>
            </a:r>
            <a:r>
              <a:rPr lang="en-US" sz="2200" b="0" dirty="0">
                <a:solidFill>
                  <a:srgbClr val="000000"/>
                </a:solidFill>
                <a:effectLst/>
              </a:rPr>
              <a:t>(</a:t>
            </a:r>
            <a:r>
              <a:rPr lang="en-US" sz="2200" b="0" dirty="0">
                <a:solidFill>
                  <a:srgbClr val="001080"/>
                </a:solidFill>
                <a:effectLst/>
              </a:rPr>
              <a:t>'Date'[Date]</a:t>
            </a:r>
            <a:r>
              <a:rPr lang="en-US" sz="2200" b="0" dirty="0">
                <a:solidFill>
                  <a:srgbClr val="000000"/>
                </a:solidFill>
                <a:effectLst/>
              </a:rPr>
              <a:t>, </a:t>
            </a:r>
            <a:r>
              <a:rPr lang="en-US" sz="2200" b="0" dirty="0">
                <a:solidFill>
                  <a:srgbClr val="09885A"/>
                </a:solidFill>
                <a:effectLst/>
              </a:rPr>
              <a:t>0</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937492" y="375811"/>
            <a:ext cx="10317015" cy="6106377"/>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Identify outliers</a:t>
            </a:r>
            <a:endParaRPr lang="en-US" dirty="0"/>
          </a:p>
        </p:txBody>
      </p:sp>
      <p:pic>
        <p:nvPicPr>
          <p:cNvPr id="5" name="Picture 4"/>
          <p:cNvPicPr>
            <a:picLocks noChangeAspect="1"/>
          </p:cNvPicPr>
          <p:nvPr/>
        </p:nvPicPr>
        <p:blipFill>
          <a:blip r:embed="rId1"/>
          <a:stretch>
            <a:fillRect/>
          </a:stretch>
        </p:blipFill>
        <p:spPr>
          <a:xfrm>
            <a:off x="2209257" y="1041346"/>
            <a:ext cx="7773485" cy="5658640"/>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28310" y="580627"/>
            <a:ext cx="7735380" cy="5696745"/>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16" y="365125"/>
            <a:ext cx="10515600" cy="1325563"/>
          </a:xfrm>
        </p:spPr>
        <p:txBody>
          <a:bodyPr/>
          <a:lstStyle/>
          <a:p>
            <a:r>
              <a:rPr lang="en-US" dirty="0"/>
              <a:t>Groupings</a:t>
            </a:r>
            <a:endParaRPr lang="en-US" dirty="0"/>
          </a:p>
        </p:txBody>
      </p:sp>
      <p:sp>
        <p:nvSpPr>
          <p:cNvPr id="3" name="Content Placeholder 2"/>
          <p:cNvSpPr>
            <a:spLocks noGrp="1"/>
          </p:cNvSpPr>
          <p:nvPr>
            <p:ph idx="1"/>
          </p:nvPr>
        </p:nvSpPr>
        <p:spPr>
          <a:xfrm>
            <a:off x="221064" y="1825625"/>
            <a:ext cx="2709896" cy="4351338"/>
          </a:xfrm>
        </p:spPr>
        <p:txBody>
          <a:bodyPr>
            <a:normAutofit/>
          </a:bodyPr>
          <a:lstStyle/>
          <a:p>
            <a:pPr algn="l"/>
            <a:r>
              <a:rPr lang="en-US" sz="2000" b="1" i="0" dirty="0">
                <a:solidFill>
                  <a:srgbClr val="000000"/>
                </a:solidFill>
                <a:effectLst/>
              </a:rPr>
              <a:t>West</a:t>
            </a:r>
            <a:r>
              <a:rPr lang="en-US" sz="2000" dirty="0">
                <a:solidFill>
                  <a:srgbClr val="000000"/>
                </a:solidFill>
              </a:rPr>
              <a:t>: </a:t>
            </a:r>
            <a:r>
              <a:rPr lang="en-US" sz="2000" b="0" i="0" dirty="0">
                <a:solidFill>
                  <a:srgbClr val="000000"/>
                </a:solidFill>
                <a:effectLst/>
              </a:rPr>
              <a:t>Far West, Plains, and Rocky Mountain</a:t>
            </a:r>
            <a:endParaRPr lang="en-US" sz="2000" dirty="0">
              <a:solidFill>
                <a:srgbClr val="000000"/>
              </a:solidFill>
            </a:endParaRPr>
          </a:p>
          <a:p>
            <a:pPr algn="l"/>
            <a:r>
              <a:rPr lang="en-US" sz="2000" b="1" i="0" dirty="0">
                <a:solidFill>
                  <a:srgbClr val="000000"/>
                </a:solidFill>
                <a:effectLst/>
              </a:rPr>
              <a:t>East</a:t>
            </a:r>
            <a:r>
              <a:rPr lang="en-US" sz="2000" dirty="0">
                <a:solidFill>
                  <a:srgbClr val="000000"/>
                </a:solidFill>
              </a:rPr>
              <a:t>: </a:t>
            </a:r>
            <a:r>
              <a:rPr lang="en-US" sz="2000" b="0" i="0" dirty="0">
                <a:solidFill>
                  <a:srgbClr val="000000"/>
                </a:solidFill>
                <a:effectLst/>
              </a:rPr>
              <a:t>Great Lakes, Mideast, and New England</a:t>
            </a:r>
            <a:endParaRPr lang="en-US" sz="2000" b="0" i="0" dirty="0">
              <a:solidFill>
                <a:srgbClr val="000000"/>
              </a:solidFill>
              <a:effectLst/>
            </a:endParaRPr>
          </a:p>
          <a:p>
            <a:pPr algn="l"/>
            <a:r>
              <a:rPr lang="en-US" sz="2000" b="1" dirty="0"/>
              <a:t>South</a:t>
            </a:r>
            <a:r>
              <a:rPr lang="en-US" sz="2000" dirty="0"/>
              <a:t>: Southeast, Southwest</a:t>
            </a:r>
            <a:endParaRPr lang="en-US" sz="2000" dirty="0"/>
          </a:p>
          <a:p>
            <a:pPr algn="l"/>
            <a:r>
              <a:rPr lang="en-US" sz="2000" b="1" dirty="0"/>
              <a:t>North: </a:t>
            </a:r>
            <a:r>
              <a:rPr lang="en-US" sz="2000" dirty="0"/>
              <a:t>the others</a:t>
            </a:r>
            <a:endParaRPr lang="en-US" sz="2000" dirty="0"/>
          </a:p>
        </p:txBody>
      </p:sp>
      <p:pic>
        <p:nvPicPr>
          <p:cNvPr id="7" name="Picture 6"/>
          <p:cNvPicPr>
            <a:picLocks noChangeAspect="1"/>
          </p:cNvPicPr>
          <p:nvPr/>
        </p:nvPicPr>
        <p:blipFill>
          <a:blip r:embed="rId1"/>
          <a:stretch>
            <a:fillRect/>
          </a:stretch>
        </p:blipFill>
        <p:spPr>
          <a:xfrm>
            <a:off x="2930960" y="237679"/>
            <a:ext cx="9126224" cy="638264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relationship cross filter direction</a:t>
            </a:r>
            <a:endParaRPr lang="en-US"/>
          </a:p>
        </p:txBody>
      </p:sp>
      <p:pic>
        <p:nvPicPr>
          <p:cNvPr id="7" name="Picture 6"/>
          <p:cNvPicPr>
            <a:picLocks noChangeAspect="1"/>
          </p:cNvPicPr>
          <p:nvPr/>
        </p:nvPicPr>
        <p:blipFill>
          <a:blip r:embed="rId1"/>
          <a:stretch>
            <a:fillRect/>
          </a:stretch>
        </p:blipFill>
        <p:spPr>
          <a:xfrm>
            <a:off x="0" y="1403363"/>
            <a:ext cx="12192000" cy="4660873"/>
          </a:xfrm>
          <a:prstGeom prst="rect">
            <a:avLst/>
          </a:prstGeom>
        </p:spPr>
      </p:pic>
      <p:sp>
        <p:nvSpPr>
          <p:cNvPr id="9" name="TextBox 8"/>
          <p:cNvSpPr txBox="1"/>
          <p:nvPr/>
        </p:nvSpPr>
        <p:spPr>
          <a:xfrm>
            <a:off x="2217981" y="6169709"/>
            <a:ext cx="7756038"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relationship between the ResellerSales and Product table has a cross filtering direction set to Both.</a:t>
            </a:r>
            <a:endParaRPr lang="en-US"/>
          </a:p>
        </p:txBody>
      </p:sp>
      <p:sp>
        <p:nvSpPr>
          <p:cNvPr id="11" name="TextBox 10"/>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Binnings</a:t>
            </a:r>
            <a:endParaRPr lang="en-US" dirty="0"/>
          </a:p>
        </p:txBody>
      </p:sp>
      <p:pic>
        <p:nvPicPr>
          <p:cNvPr id="5" name="Picture 4"/>
          <p:cNvPicPr>
            <a:picLocks noChangeAspect="1"/>
          </p:cNvPicPr>
          <p:nvPr/>
        </p:nvPicPr>
        <p:blipFill>
          <a:blip r:embed="rId1"/>
          <a:stretch>
            <a:fillRect/>
          </a:stretch>
        </p:blipFill>
        <p:spPr>
          <a:xfrm>
            <a:off x="1718651" y="1501078"/>
            <a:ext cx="8754697" cy="4991797"/>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Use the Key influencers to explore dimensional variances</a:t>
            </a:r>
            <a:endParaRPr lang="en-US" dirty="0"/>
          </a:p>
        </p:txBody>
      </p:sp>
      <p:sp>
        <p:nvSpPr>
          <p:cNvPr id="3" name="Content Placeholder 2"/>
          <p:cNvSpPr>
            <a:spLocks noGrp="1"/>
          </p:cNvSpPr>
          <p:nvPr>
            <p:ph idx="1"/>
          </p:nvPr>
        </p:nvSpPr>
        <p:spPr/>
        <p:txBody>
          <a:bodyPr>
            <a:normAutofit/>
          </a:bodyPr>
          <a:lstStyle/>
          <a:p>
            <a:r>
              <a:rPr lang="en-US" sz="2200" b="1" i="0" dirty="0">
                <a:solidFill>
                  <a:srgbClr val="000000"/>
                </a:solidFill>
                <a:effectLst/>
              </a:rPr>
              <a:t>Analyze </a:t>
            </a:r>
            <a:r>
              <a:rPr lang="en-US" sz="2200" b="0" i="0" dirty="0">
                <a:solidFill>
                  <a:srgbClr val="000000"/>
                </a:solidFill>
                <a:effectLst/>
              </a:rPr>
              <a:t>The metric you want to analyze. It can be continuous or categorical.</a:t>
            </a:r>
            <a:endParaRPr lang="en-US" sz="2200" b="0" i="0" dirty="0">
              <a:solidFill>
                <a:srgbClr val="000000"/>
              </a:solidFill>
              <a:effectLst/>
            </a:endParaRPr>
          </a:p>
          <a:p>
            <a:r>
              <a:rPr lang="en-US" sz="2200" b="1" i="0" dirty="0">
                <a:solidFill>
                  <a:srgbClr val="000000"/>
                </a:solidFill>
                <a:effectLst/>
              </a:rPr>
              <a:t>Explain by </a:t>
            </a:r>
            <a:r>
              <a:rPr lang="en-US" sz="2200" b="0" i="0" dirty="0">
                <a:solidFill>
                  <a:srgbClr val="000000"/>
                </a:solidFill>
                <a:effectLst/>
              </a:rPr>
              <a:t>The factors you want to check in terms of influence.</a:t>
            </a:r>
            <a:endParaRPr lang="en-US" sz="2200" b="0" i="0" dirty="0">
              <a:solidFill>
                <a:srgbClr val="000000"/>
              </a:solidFill>
              <a:effectLst/>
            </a:endParaRPr>
          </a:p>
          <a:p>
            <a:r>
              <a:rPr lang="en-US" sz="2200" b="1" i="0" dirty="0">
                <a:solidFill>
                  <a:srgbClr val="000000"/>
                </a:solidFill>
                <a:effectLst/>
              </a:rPr>
              <a:t>Expand by </a:t>
            </a:r>
            <a:r>
              <a:rPr lang="en-US" sz="2200" b="0" i="0" dirty="0">
                <a:solidFill>
                  <a:srgbClr val="000000"/>
                </a:solidFill>
                <a:effectLst/>
              </a:rPr>
              <a:t>When analyzing a measure or a summarized field, you can increase the detail level without considering these factors as influencers.</a:t>
            </a:r>
            <a:endParaRPr lang="en-US" sz="2200"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75571" y="518706"/>
            <a:ext cx="10440857" cy="5820587"/>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70808" y="518706"/>
            <a:ext cx="10450383" cy="5820587"/>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80334" y="523469"/>
            <a:ext cx="10431331" cy="5811061"/>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dirty="0"/>
              <a:t>Use the Decomposition tree visual to break down a measure</a:t>
            </a:r>
            <a:endParaRPr lang="en-US" sz="4000" dirty="0"/>
          </a:p>
        </p:txBody>
      </p:sp>
      <p:sp>
        <p:nvSpPr>
          <p:cNvPr id="3" name="Content Placeholder 2"/>
          <p:cNvSpPr>
            <a:spLocks noGrp="1"/>
          </p:cNvSpPr>
          <p:nvPr>
            <p:ph idx="1"/>
          </p:nvPr>
        </p:nvSpPr>
        <p:spPr/>
        <p:txBody>
          <a:bodyPr>
            <a:normAutofit/>
          </a:bodyPr>
          <a:lstStyle/>
          <a:p>
            <a:r>
              <a:rPr lang="en-US" sz="2200" b="1" i="0" dirty="0">
                <a:solidFill>
                  <a:srgbClr val="000000"/>
                </a:solidFill>
                <a:effectLst/>
              </a:rPr>
              <a:t>Analyze </a:t>
            </a:r>
            <a:r>
              <a:rPr lang="en-US" sz="2200" b="0" i="0" dirty="0">
                <a:solidFill>
                  <a:srgbClr val="000000"/>
                </a:solidFill>
                <a:effectLst/>
              </a:rPr>
              <a:t>The measure or aggregated field you want to analyze</a:t>
            </a:r>
            <a:endParaRPr lang="en-US" sz="2200" b="0" i="0" dirty="0">
              <a:solidFill>
                <a:srgbClr val="000000"/>
              </a:solidFill>
              <a:effectLst/>
            </a:endParaRPr>
          </a:p>
          <a:p>
            <a:r>
              <a:rPr lang="en-US" sz="2200" b="1" i="0" dirty="0">
                <a:solidFill>
                  <a:srgbClr val="000000"/>
                </a:solidFill>
                <a:effectLst/>
              </a:rPr>
              <a:t>Explain by </a:t>
            </a:r>
            <a:r>
              <a:rPr lang="en-US" sz="2200" b="0" i="0" dirty="0">
                <a:solidFill>
                  <a:srgbClr val="000000"/>
                </a:solidFill>
                <a:effectLst/>
              </a:rPr>
              <a:t>The dimensions you want to analyze by</a:t>
            </a:r>
            <a:endParaRPr lang="en-US" sz="2200" b="0" i="0" dirty="0">
              <a:solidFill>
                <a:srgbClr val="000000"/>
              </a:solidFill>
              <a:effectLst/>
            </a:endParaRPr>
          </a:p>
          <a:p>
            <a:r>
              <a:rPr lang="en-US" sz="2200" b="1" i="0" dirty="0">
                <a:solidFill>
                  <a:srgbClr val="000000"/>
                </a:solidFill>
                <a:effectLst/>
              </a:rPr>
              <a:t>Tooltips </a:t>
            </a:r>
            <a:r>
              <a:rPr lang="en-US" sz="2200" b="0" i="0" dirty="0">
                <a:solidFill>
                  <a:srgbClr val="000000"/>
                </a:solidFill>
                <a:effectLst/>
              </a:rPr>
              <a:t>The measures or aggregated fields you want to show when hovering over a bar</a:t>
            </a:r>
            <a:endParaRPr lang="en-US" sz="2200"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718278" y="0"/>
            <a:ext cx="10755443" cy="6858000"/>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AI Insights</a:t>
            </a:r>
            <a:endParaRPr lang="en-US" dirty="0"/>
          </a:p>
        </p:txBody>
      </p:sp>
      <p:pic>
        <p:nvPicPr>
          <p:cNvPr id="5" name="Picture 4"/>
          <p:cNvPicPr>
            <a:picLocks noChangeAspect="1"/>
          </p:cNvPicPr>
          <p:nvPr/>
        </p:nvPicPr>
        <p:blipFill>
          <a:blip r:embed="rId1"/>
          <a:stretch>
            <a:fillRect/>
          </a:stretch>
        </p:blipFill>
        <p:spPr>
          <a:xfrm>
            <a:off x="2167845" y="1615842"/>
            <a:ext cx="7856310" cy="4877033"/>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Reports</a:t>
            </a:r>
            <a:endParaRPr lang="en-US"/>
          </a:p>
        </p:txBody>
      </p:sp>
      <p:sp>
        <p:nvSpPr>
          <p:cNvPr id="3" name="Content Placeholder 2"/>
          <p:cNvSpPr>
            <a:spLocks noGrp="1"/>
          </p:cNvSpPr>
          <p:nvPr>
            <p:ph idx="1"/>
          </p:nvPr>
        </p:nvSpPr>
        <p:spPr/>
        <p:txBody>
          <a:bodyPr>
            <a:normAutofit/>
          </a:bodyPr>
          <a:lstStyle/>
          <a:p>
            <a:r>
              <a:rPr lang="en-US" sz="2000" b="1" i="0" dirty="0">
                <a:solidFill>
                  <a:srgbClr val="FF0000"/>
                </a:solidFill>
                <a:effectLst/>
              </a:rPr>
              <a:t>Power BI native reports </a:t>
            </a:r>
            <a:r>
              <a:rPr lang="en-US" sz="2000" b="0" i="0" dirty="0">
                <a:solidFill>
                  <a:srgbClr val="000000"/>
                </a:solidFill>
                <a:effectLst/>
              </a:rPr>
              <a:t>– This report type delivers a highly visual and interactive report that has its roots in Power View. This is the report type I'll mean when I refer to Power BI reports.</a:t>
            </a:r>
            <a:endParaRPr lang="en-US" sz="2000" b="0" i="0" dirty="0">
              <a:solidFill>
                <a:srgbClr val="000000"/>
              </a:solidFill>
              <a:effectLst/>
            </a:endParaRPr>
          </a:p>
          <a:p>
            <a:r>
              <a:rPr lang="en-US" sz="2000" b="1" i="0" dirty="0">
                <a:solidFill>
                  <a:srgbClr val="FF0000"/>
                </a:solidFill>
                <a:effectLst/>
              </a:rPr>
              <a:t>Excel reports </a:t>
            </a:r>
            <a:r>
              <a:rPr lang="en-US" sz="2000" b="0" i="0" dirty="0">
                <a:solidFill>
                  <a:srgbClr val="000000"/>
                </a:solidFill>
                <a:effectLst/>
              </a:rPr>
              <a:t>– Power BI allows you to connect to Excel 2013 (or later) files and view the included table, pivot, and Power View reports.</a:t>
            </a:r>
            <a:endParaRPr lang="en-US" sz="2000" b="0" i="0" dirty="0">
              <a:solidFill>
                <a:srgbClr val="000000"/>
              </a:solidFill>
              <a:effectLst/>
            </a:endParaRPr>
          </a:p>
          <a:p>
            <a:r>
              <a:rPr lang="en-US" sz="2000" b="1" i="0" dirty="0">
                <a:solidFill>
                  <a:srgbClr val="FF0000"/>
                </a:solidFill>
                <a:effectLst/>
              </a:rPr>
              <a:t>Paginated (Reporting Services) reports </a:t>
            </a:r>
            <a:r>
              <a:rPr lang="en-US" sz="2000" b="0" i="0" dirty="0">
                <a:solidFill>
                  <a:srgbClr val="000000"/>
                </a:solidFill>
                <a:effectLst/>
              </a:rPr>
              <a:t>– SSRS is Microsoft's most customizable reporting tool for creating paper-oriented (paginated) reports. As a business user, you can view published paginated reports in Power BI Service.</a:t>
            </a:r>
            <a:endParaRPr lang="en-US" sz="3200" dirty="0"/>
          </a:p>
        </p:txBody>
      </p:sp>
      <p:sp>
        <p:nvSpPr>
          <p:cNvPr id="5" name="TextBox 4"/>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Reading View</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609965"/>
            <a:ext cx="12192000" cy="5638069"/>
          </a:xfrm>
          <a:prstGeom prst="rect">
            <a:avLst/>
          </a:prstGeom>
        </p:spPr>
      </p:pic>
      <p:sp>
        <p:nvSpPr>
          <p:cNvPr id="7" name="TextBox 6"/>
          <p:cNvSpPr txBox="1"/>
          <p:nvPr/>
        </p:nvSpPr>
        <p:spPr>
          <a:xfrm>
            <a:off x="2273300" y="6176963"/>
            <a:ext cx="7645400"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Reading View allows you to analyze and interact with the report without changing it.</a:t>
            </a:r>
            <a:r>
              <a:rPr lang="en-US"/>
              <a:t> </a:t>
            </a:r>
            <a:br>
              <a:rPr lang="en-US"/>
            </a:b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365125"/>
            <a:ext cx="2707640" cy="3063875"/>
          </a:xfrm>
        </p:spPr>
        <p:txBody>
          <a:bodyPr>
            <a:normAutofit/>
          </a:bodyPr>
          <a:lstStyle/>
          <a:p>
            <a:r>
              <a:rPr lang="en-US" sz="3200"/>
              <a:t>Understanding Data Connectivity</a:t>
            </a:r>
            <a:endParaRPr lang="en-US" sz="3200"/>
          </a:p>
        </p:txBody>
      </p:sp>
      <p:pic>
        <p:nvPicPr>
          <p:cNvPr id="5" name="Picture 4"/>
          <p:cNvPicPr>
            <a:picLocks noChangeAspect="1"/>
          </p:cNvPicPr>
          <p:nvPr/>
        </p:nvPicPr>
        <p:blipFill>
          <a:blip r:embed="rId1"/>
          <a:stretch>
            <a:fillRect/>
          </a:stretch>
        </p:blipFill>
        <p:spPr>
          <a:xfrm>
            <a:off x="3048000" y="161925"/>
            <a:ext cx="9144000" cy="6534150"/>
          </a:xfrm>
          <a:prstGeom prst="rect">
            <a:avLst/>
          </a:prstGeom>
        </p:spPr>
      </p:pic>
      <p:sp>
        <p:nvSpPr>
          <p:cNvPr id="7" name="TextBox 6"/>
          <p:cNvSpPr txBox="1"/>
          <p:nvPr/>
        </p:nvSpPr>
        <p:spPr>
          <a:xfrm>
            <a:off x="0" y="3058775"/>
            <a:ext cx="2707640" cy="1754326"/>
          </a:xfrm>
          <a:prstGeom prst="rect">
            <a:avLst/>
          </a:prstGeom>
          <a:noFill/>
        </p:spPr>
        <p:txBody>
          <a:bodyPr wrap="square">
            <a:spAutoFit/>
          </a:bodyPr>
          <a:lstStyle/>
          <a:p>
            <a:r>
              <a:rPr lang="en-US" sz="1800" b="1" i="0" dirty="0">
                <a:solidFill>
                  <a:srgbClr val="000000"/>
                </a:solidFill>
                <a:effectLst/>
                <a:latin typeface="ArialNarrow"/>
              </a:rPr>
              <a:t>Figure. </a:t>
            </a:r>
            <a:r>
              <a:rPr lang="en-US" sz="1800" b="0" i="0" dirty="0">
                <a:solidFill>
                  <a:srgbClr val="000000"/>
                </a:solidFill>
                <a:effectLst/>
                <a:latin typeface="ArialNarrow"/>
              </a:rPr>
              <a:t>Power BI supports three main connectivity options: import, </a:t>
            </a:r>
            <a:r>
              <a:rPr lang="en-US" sz="1800" b="0" i="0" dirty="0" err="1">
                <a:solidFill>
                  <a:srgbClr val="000000"/>
                </a:solidFill>
                <a:effectLst/>
                <a:latin typeface="ArialNarrow"/>
              </a:rPr>
              <a:t>DirectQuery</a:t>
            </a:r>
            <a:r>
              <a:rPr lang="en-US" sz="1800" b="0" i="0" dirty="0">
                <a:solidFill>
                  <a:srgbClr val="000000"/>
                </a:solidFill>
                <a:effectLst/>
                <a:latin typeface="ArialNarrow"/>
              </a:rPr>
              <a:t>, and live connections.</a:t>
            </a:r>
            <a:r>
              <a:rPr lang="en-US" dirty="0"/>
              <a:t> </a:t>
            </a:r>
            <a:br>
              <a:rPr lang="en-US" dirty="0"/>
            </a:br>
            <a:endParaRPr lang="en-US" dirty="0"/>
          </a:p>
        </p:txBody>
      </p:sp>
      <p:sp>
        <p:nvSpPr>
          <p:cNvPr id="9" name="TextBox 8"/>
          <p:cNvSpPr txBox="1"/>
          <p:nvPr/>
        </p:nvSpPr>
        <p:spPr>
          <a:xfrm>
            <a:off x="-174833" y="6142274"/>
            <a:ext cx="2035102" cy="646331"/>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the Filters pane</a:t>
            </a:r>
            <a:endParaRPr lang="en-US"/>
          </a:p>
        </p:txBody>
      </p:sp>
      <p:pic>
        <p:nvPicPr>
          <p:cNvPr id="5" name="Picture 4"/>
          <p:cNvPicPr>
            <a:picLocks noChangeAspect="1"/>
          </p:cNvPicPr>
          <p:nvPr/>
        </p:nvPicPr>
        <p:blipFill>
          <a:blip r:embed="rId1"/>
          <a:stretch>
            <a:fillRect/>
          </a:stretch>
        </p:blipFill>
        <p:spPr>
          <a:xfrm>
            <a:off x="1394375" y="1432560"/>
            <a:ext cx="5063271" cy="5313680"/>
          </a:xfrm>
          <a:prstGeom prst="rect">
            <a:avLst/>
          </a:prstGeom>
        </p:spPr>
      </p:pic>
      <p:sp>
        <p:nvSpPr>
          <p:cNvPr id="7" name="TextBox 6"/>
          <p:cNvSpPr txBox="1"/>
          <p:nvPr/>
        </p:nvSpPr>
        <p:spPr>
          <a:xfrm>
            <a:off x="6457646" y="2434957"/>
            <a:ext cx="5452329"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Filters pane lets you apply visual and</a:t>
            </a:r>
            <a:br>
              <a:rPr lang="en-US" sz="1800" b="0" i="0">
                <a:solidFill>
                  <a:srgbClr val="000000"/>
                </a:solidFill>
                <a:effectLst/>
                <a:latin typeface="ArialNarrow"/>
              </a:rPr>
            </a:br>
            <a:r>
              <a:rPr lang="en-US" sz="1800" b="0" i="0">
                <a:solidFill>
                  <a:srgbClr val="000000"/>
                </a:solidFill>
                <a:effectLst/>
                <a:latin typeface="ArialNarrow"/>
              </a:rPr>
              <a:t>page-level filters and shows the currently active filters.</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Interacting with visualizations</a:t>
            </a:r>
            <a:endParaRPr lang="en-US"/>
          </a:p>
        </p:txBody>
      </p:sp>
      <p:pic>
        <p:nvPicPr>
          <p:cNvPr id="5" name="Picture 4"/>
          <p:cNvPicPr>
            <a:picLocks noChangeAspect="1"/>
          </p:cNvPicPr>
          <p:nvPr/>
        </p:nvPicPr>
        <p:blipFill>
          <a:blip r:embed="rId1"/>
          <a:stretch>
            <a:fillRect/>
          </a:stretch>
        </p:blipFill>
        <p:spPr>
          <a:xfrm>
            <a:off x="0" y="1411896"/>
            <a:ext cx="12192000" cy="4765067"/>
          </a:xfrm>
          <a:prstGeom prst="rect">
            <a:avLst/>
          </a:prstGeom>
        </p:spPr>
      </p:pic>
      <p:sp>
        <p:nvSpPr>
          <p:cNvPr id="7" name="TextBox 6"/>
          <p:cNvSpPr txBox="1"/>
          <p:nvPr/>
        </p:nvSpPr>
        <p:spPr>
          <a:xfrm>
            <a:off x="3053080" y="6176963"/>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You can see how the visualization is sorted and change or remove the sort.</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comments</a:t>
            </a:r>
            <a:endParaRPr lang="en-US"/>
          </a:p>
        </p:txBody>
      </p:sp>
      <p:pic>
        <p:nvPicPr>
          <p:cNvPr id="5" name="Picture 4"/>
          <p:cNvPicPr>
            <a:picLocks noChangeAspect="1"/>
          </p:cNvPicPr>
          <p:nvPr/>
        </p:nvPicPr>
        <p:blipFill>
          <a:blip r:embed="rId1"/>
          <a:stretch>
            <a:fillRect/>
          </a:stretch>
        </p:blipFill>
        <p:spPr>
          <a:xfrm>
            <a:off x="0" y="1416421"/>
            <a:ext cx="12192000" cy="4309638"/>
          </a:xfrm>
          <a:prstGeom prst="rect">
            <a:avLst/>
          </a:prstGeom>
        </p:spPr>
      </p:pic>
      <p:sp>
        <p:nvSpPr>
          <p:cNvPr id="7" name="TextBox 6"/>
          <p:cNvSpPr txBox="1"/>
          <p:nvPr/>
        </p:nvSpPr>
        <p:spPr>
          <a:xfrm>
            <a:off x="3053080" y="5934670"/>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You can start or participate in a discussion thread for a given report or visual.</a:t>
            </a:r>
            <a:r>
              <a:rPr lang="en-US"/>
              <a:t> </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Explain increase/decrease</a:t>
            </a:r>
            <a:endParaRPr lang="en-US"/>
          </a:p>
        </p:txBody>
      </p:sp>
      <p:pic>
        <p:nvPicPr>
          <p:cNvPr id="5" name="Picture 4"/>
          <p:cNvPicPr>
            <a:picLocks noChangeAspect="1"/>
          </p:cNvPicPr>
          <p:nvPr/>
        </p:nvPicPr>
        <p:blipFill>
          <a:blip r:embed="rId1"/>
          <a:stretch>
            <a:fillRect/>
          </a:stretch>
        </p:blipFill>
        <p:spPr>
          <a:xfrm>
            <a:off x="0" y="674920"/>
            <a:ext cx="12192000" cy="5508160"/>
          </a:xfrm>
          <a:prstGeom prst="rect">
            <a:avLst/>
          </a:prstGeom>
        </p:spPr>
      </p:pic>
      <p:sp>
        <p:nvSpPr>
          <p:cNvPr id="7" name="TextBox 6"/>
          <p:cNvSpPr txBox="1"/>
          <p:nvPr/>
        </p:nvSpPr>
        <p:spPr>
          <a:xfrm>
            <a:off x="3042920" y="6169709"/>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"Explain the increase" feature autogenerates reports to help identify the most likely cause.</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Editing View</a:t>
            </a:r>
            <a:endParaRPr lang="en-US"/>
          </a:p>
        </p:txBody>
      </p:sp>
      <p:pic>
        <p:nvPicPr>
          <p:cNvPr id="5" name="Picture 4"/>
          <p:cNvPicPr>
            <a:picLocks noChangeAspect="1"/>
          </p:cNvPicPr>
          <p:nvPr/>
        </p:nvPicPr>
        <p:blipFill>
          <a:blip r:embed="rId1"/>
          <a:stretch>
            <a:fillRect/>
          </a:stretch>
        </p:blipFill>
        <p:spPr>
          <a:xfrm>
            <a:off x="0" y="623473"/>
            <a:ext cx="12192000" cy="5611054"/>
          </a:xfrm>
          <a:prstGeom prst="rect">
            <a:avLst/>
          </a:prstGeom>
        </p:spPr>
      </p:pic>
      <p:sp>
        <p:nvSpPr>
          <p:cNvPr id="7" name="TextBox 6"/>
          <p:cNvSpPr txBox="1"/>
          <p:nvPr/>
        </p:nvSpPr>
        <p:spPr>
          <a:xfrm>
            <a:off x="3042920" y="6234527"/>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Editing View menu adds more menus to make changes to the report layout.</a:t>
            </a:r>
            <a:endParaRPr lang="en-US"/>
          </a:p>
        </p:txBody>
      </p:sp>
      <p:sp>
        <p:nvSpPr>
          <p:cNvPr id="6" name="TextBox 5"/>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the Visualizations pane</a:t>
            </a:r>
            <a:endParaRPr lang="en-US"/>
          </a:p>
        </p:txBody>
      </p:sp>
      <p:pic>
        <p:nvPicPr>
          <p:cNvPr id="5" name="Picture 4"/>
          <p:cNvPicPr>
            <a:picLocks noChangeAspect="1"/>
          </p:cNvPicPr>
          <p:nvPr/>
        </p:nvPicPr>
        <p:blipFill>
          <a:blip r:embed="rId1"/>
          <a:stretch>
            <a:fillRect/>
          </a:stretch>
        </p:blipFill>
        <p:spPr>
          <a:xfrm>
            <a:off x="1367186" y="168910"/>
            <a:ext cx="9986614" cy="6115151"/>
          </a:xfrm>
          <a:prstGeom prst="rect">
            <a:avLst/>
          </a:prstGeom>
        </p:spPr>
      </p:pic>
      <p:sp>
        <p:nvSpPr>
          <p:cNvPr id="7" name="TextBox 6"/>
          <p:cNvSpPr txBox="1"/>
          <p:nvPr/>
        </p:nvSpPr>
        <p:spPr>
          <a:xfrm>
            <a:off x="2655252" y="6211669"/>
            <a:ext cx="6881495"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Visualizations pane allows you to switch visualizations and to make changes to the active visualization.</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the Fields pane</a:t>
            </a:r>
            <a:endParaRPr lang="en-US"/>
          </a:p>
        </p:txBody>
      </p:sp>
      <p:pic>
        <p:nvPicPr>
          <p:cNvPr id="5" name="Picture 4"/>
          <p:cNvPicPr>
            <a:picLocks noChangeAspect="1"/>
          </p:cNvPicPr>
          <p:nvPr/>
        </p:nvPicPr>
        <p:blipFill>
          <a:blip r:embed="rId1"/>
          <a:stretch>
            <a:fillRect/>
          </a:stretch>
        </p:blipFill>
        <p:spPr>
          <a:xfrm>
            <a:off x="219075" y="180975"/>
            <a:ext cx="7254204" cy="6483985"/>
          </a:xfrm>
          <a:prstGeom prst="rect">
            <a:avLst/>
          </a:prstGeom>
        </p:spPr>
      </p:pic>
      <p:sp>
        <p:nvSpPr>
          <p:cNvPr id="7" name="TextBox 6"/>
          <p:cNvSpPr txBox="1"/>
          <p:nvPr/>
        </p:nvSpPr>
        <p:spPr>
          <a:xfrm>
            <a:off x="7715250" y="2700496"/>
            <a:ext cx="4257675" cy="923330"/>
          </a:xfrm>
          <a:prstGeom prst="rect">
            <a:avLst/>
          </a:prstGeom>
          <a:noFill/>
        </p:spPr>
        <p:txBody>
          <a:bodyPr wrap="square">
            <a:spAutoFit/>
          </a:bodyPr>
          <a:lstStyle/>
          <a:p>
            <a:r>
              <a:rPr lang="en-US" sz="1800" b="1" i="0">
                <a:solidFill>
                  <a:srgbClr val="000000"/>
                </a:solidFill>
                <a:effectLst/>
                <a:latin typeface="ArialNarrow"/>
              </a:rPr>
              <a:t>Figure. </a:t>
            </a:r>
            <a:r>
              <a:rPr lang="en-US" sz="1800" b="0" i="0">
                <a:solidFill>
                  <a:srgbClr val="000000"/>
                </a:solidFill>
                <a:effectLst/>
                <a:latin typeface="ArialNarrow"/>
              </a:rPr>
              <a:t>The Fields pane shows the dataset tables and fields and allows you to search the model metadata.</a:t>
            </a:r>
            <a:endParaRPr lang="en-US"/>
          </a:p>
        </p:txBody>
      </p:sp>
      <p:sp>
        <p:nvSpPr>
          <p:cNvPr id="9" name="TextBox 8"/>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We’ve imported six tables into Power BI Desktop as follows:</a:t>
            </a:r>
            <a:endParaRPr lang="en-US" sz="2200" b="0" i="0" dirty="0">
              <a:solidFill>
                <a:srgbClr val="242021"/>
              </a:solidFill>
              <a:effectLst/>
            </a:endParaRPr>
          </a:p>
          <a:p>
            <a:pPr lvl="1"/>
            <a:r>
              <a:rPr lang="en-US" sz="2200" b="1" i="0" dirty="0" err="1">
                <a:solidFill>
                  <a:srgbClr val="242021"/>
                </a:solidFill>
                <a:effectLst/>
              </a:rPr>
              <a:t>Winesales</a:t>
            </a:r>
            <a:r>
              <a:rPr lang="en-US" sz="2200" b="1" i="0" dirty="0">
                <a:solidFill>
                  <a:srgbClr val="242021"/>
                </a:solidFill>
                <a:effectLst/>
              </a:rPr>
              <a:t> </a:t>
            </a:r>
            <a:r>
              <a:rPr lang="en-US" sz="2200" b="0" i="0" dirty="0">
                <a:solidFill>
                  <a:srgbClr val="242021"/>
                </a:solidFill>
                <a:effectLst/>
              </a:rPr>
              <a:t>– Records our sales transactions.</a:t>
            </a:r>
            <a:endParaRPr lang="en-US" sz="2200" b="0" i="0" dirty="0">
              <a:solidFill>
                <a:srgbClr val="242021"/>
              </a:solidFill>
              <a:effectLst/>
            </a:endParaRPr>
          </a:p>
          <a:p>
            <a:pPr lvl="1"/>
            <a:r>
              <a:rPr lang="en-US" sz="2200" b="1" i="0" dirty="0">
                <a:solidFill>
                  <a:srgbClr val="242021"/>
                </a:solidFill>
                <a:effectLst/>
              </a:rPr>
              <a:t>Wines </a:t>
            </a:r>
            <a:r>
              <a:rPr lang="en-US" sz="2200" b="0" i="0" dirty="0">
                <a:solidFill>
                  <a:srgbClr val="242021"/>
                </a:solidFill>
                <a:effectLst/>
              </a:rPr>
              <a:t>– Records the names and details of the wines we sell.</a:t>
            </a:r>
            <a:endParaRPr lang="en-US" sz="2200" b="0" i="0" dirty="0">
              <a:solidFill>
                <a:srgbClr val="242021"/>
              </a:solidFill>
              <a:effectLst/>
            </a:endParaRPr>
          </a:p>
          <a:p>
            <a:pPr lvl="1"/>
            <a:r>
              <a:rPr lang="en-US" sz="2200" b="1" i="0" dirty="0">
                <a:solidFill>
                  <a:srgbClr val="242021"/>
                </a:solidFill>
                <a:effectLst/>
              </a:rPr>
              <a:t>Customers </a:t>
            </a:r>
            <a:r>
              <a:rPr lang="en-US" sz="2200" b="0" i="0" dirty="0">
                <a:solidFill>
                  <a:srgbClr val="242021"/>
                </a:solidFill>
                <a:effectLst/>
              </a:rPr>
              <a:t>– Who we sell our wines to.</a:t>
            </a:r>
            <a:endParaRPr lang="en-US" sz="2200" b="0" i="0" dirty="0">
              <a:solidFill>
                <a:srgbClr val="242021"/>
              </a:solidFill>
              <a:effectLst/>
            </a:endParaRPr>
          </a:p>
          <a:p>
            <a:pPr lvl="1"/>
            <a:r>
              <a:rPr lang="en-US" sz="2200" b="1" i="0" dirty="0" err="1">
                <a:solidFill>
                  <a:srgbClr val="242021"/>
                </a:solidFill>
                <a:effectLst/>
              </a:rPr>
              <a:t>SalesPeople</a:t>
            </a:r>
            <a:r>
              <a:rPr lang="en-US" sz="2200" b="1" i="0" dirty="0">
                <a:solidFill>
                  <a:srgbClr val="242021"/>
                </a:solidFill>
                <a:effectLst/>
              </a:rPr>
              <a:t> </a:t>
            </a:r>
            <a:r>
              <a:rPr lang="en-US" sz="2200" b="0" i="0" dirty="0">
                <a:solidFill>
                  <a:srgbClr val="242021"/>
                </a:solidFill>
                <a:effectLst/>
              </a:rPr>
              <a:t>– The people making the sales.</a:t>
            </a:r>
            <a:endParaRPr lang="en-US" sz="2200" b="0" i="0" dirty="0">
              <a:solidFill>
                <a:srgbClr val="242021"/>
              </a:solidFill>
              <a:effectLst/>
            </a:endParaRPr>
          </a:p>
          <a:p>
            <a:pPr lvl="1"/>
            <a:r>
              <a:rPr lang="en-US" sz="2200" b="1" i="0" dirty="0">
                <a:solidFill>
                  <a:srgbClr val="242021"/>
                </a:solidFill>
                <a:effectLst/>
              </a:rPr>
              <a:t>Regions </a:t>
            </a:r>
            <a:r>
              <a:rPr lang="en-US" sz="2200" b="0" i="0" dirty="0">
                <a:solidFill>
                  <a:srgbClr val="242021"/>
                </a:solidFill>
                <a:effectLst/>
              </a:rPr>
              <a:t>– Our customers are grouped into these regions.</a:t>
            </a:r>
            <a:endParaRPr lang="en-US" sz="2200" b="0" i="0" dirty="0">
              <a:solidFill>
                <a:srgbClr val="242021"/>
              </a:solidFill>
              <a:effectLst/>
            </a:endParaRPr>
          </a:p>
          <a:p>
            <a:pPr lvl="1"/>
            <a:r>
              <a:rPr lang="en-US" sz="2200" b="1" i="0" dirty="0" err="1">
                <a:solidFill>
                  <a:srgbClr val="242021"/>
                </a:solidFill>
                <a:effectLst/>
              </a:rPr>
              <a:t>DateTable</a:t>
            </a:r>
            <a:r>
              <a:rPr lang="en-US" sz="2200" b="1" i="0" dirty="0">
                <a:solidFill>
                  <a:srgbClr val="242021"/>
                </a:solidFill>
                <a:effectLst/>
              </a:rPr>
              <a:t> </a:t>
            </a:r>
            <a:r>
              <a:rPr lang="en-US" sz="2200" b="0" i="0" dirty="0">
                <a:solidFill>
                  <a:srgbClr val="242021"/>
                </a:solidFill>
                <a:effectLst/>
              </a:rPr>
              <a:t>– Records every date, starting from the first day of the month when sales start and ending with the last date in the current financial year, categorizing these dates into year, quarter, and month.</a:t>
            </a:r>
            <a:endParaRPr lang="en-US" sz="2200"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endParaRPr lang="en-US" dirty="0"/>
          </a:p>
        </p:txBody>
      </p:sp>
      <p:sp>
        <p:nvSpPr>
          <p:cNvPr id="3" name="Content Placeholder 2"/>
          <p:cNvSpPr>
            <a:spLocks noGrp="1"/>
          </p:cNvSpPr>
          <p:nvPr>
            <p:ph idx="1"/>
          </p:nvPr>
        </p:nvSpPr>
        <p:spPr>
          <a:xfrm>
            <a:off x="290456" y="1825624"/>
            <a:ext cx="3388659" cy="4745711"/>
          </a:xfrm>
        </p:spPr>
        <p:txBody>
          <a:bodyPr>
            <a:noAutofit/>
          </a:bodyPr>
          <a:lstStyle/>
          <a:p>
            <a:pPr algn="l"/>
            <a:r>
              <a:rPr lang="en-US" sz="1600" b="0" i="0" dirty="0">
                <a:solidFill>
                  <a:srgbClr val="242021"/>
                </a:solidFill>
                <a:effectLst/>
              </a:rPr>
              <a:t>You will observe that the </a:t>
            </a:r>
            <a:r>
              <a:rPr lang="en-US" sz="1600" b="0" i="0" dirty="0" err="1">
                <a:solidFill>
                  <a:srgbClr val="242021"/>
                </a:solidFill>
                <a:effectLst/>
              </a:rPr>
              <a:t>DateTable</a:t>
            </a:r>
            <a:r>
              <a:rPr lang="en-US" sz="1600" b="0" i="0" dirty="0">
                <a:solidFill>
                  <a:srgbClr val="242021"/>
                </a:solidFill>
                <a:effectLst/>
              </a:rPr>
              <a:t>, </a:t>
            </a:r>
            <a:r>
              <a:rPr lang="en-US" sz="1600" b="0" i="0" dirty="0" err="1">
                <a:solidFill>
                  <a:srgbClr val="242021"/>
                </a:solidFill>
                <a:effectLst/>
              </a:rPr>
              <a:t>SalesPeople</a:t>
            </a:r>
            <a:r>
              <a:rPr lang="en-US" sz="1600" b="0" i="0" dirty="0">
                <a:solidFill>
                  <a:srgbClr val="242021"/>
                </a:solidFill>
                <a:effectLst/>
              </a:rPr>
              <a:t>, Customers, and Wines tables are all related to the </a:t>
            </a:r>
            <a:r>
              <a:rPr lang="en-US" sz="1600" b="0" i="0" dirty="0" err="1">
                <a:solidFill>
                  <a:srgbClr val="242021"/>
                </a:solidFill>
                <a:effectLst/>
              </a:rPr>
              <a:t>Winesales</a:t>
            </a:r>
            <a:r>
              <a:rPr lang="en-US" sz="1600" b="0" i="0" dirty="0">
                <a:solidFill>
                  <a:srgbClr val="242021"/>
                </a:solidFill>
                <a:effectLst/>
              </a:rPr>
              <a:t> table. Notice the “1” and “*” to denote the one side and the many side, respectively. The columns used to create the relationships have the same column names in both tables; for example, WINE ID in the Wines table is related to WINE ID in the </a:t>
            </a:r>
            <a:r>
              <a:rPr lang="en-US" sz="1600" b="0" i="0" dirty="0" err="1">
                <a:solidFill>
                  <a:srgbClr val="242021"/>
                </a:solidFill>
                <a:effectLst/>
              </a:rPr>
              <a:t>Winesales</a:t>
            </a:r>
            <a:r>
              <a:rPr lang="en-US" sz="1600" b="0" i="0" dirty="0">
                <a:solidFill>
                  <a:srgbClr val="242021"/>
                </a:solidFill>
                <a:effectLst/>
              </a:rPr>
              <a:t> table. The Regions table is the odd one out in that it’s not directly related to the </a:t>
            </a:r>
            <a:r>
              <a:rPr lang="en-US" sz="1600" b="0" i="0" dirty="0" err="1">
                <a:solidFill>
                  <a:srgbClr val="242021"/>
                </a:solidFill>
                <a:effectLst/>
              </a:rPr>
              <a:t>Winesales</a:t>
            </a:r>
            <a:r>
              <a:rPr lang="en-US" sz="1600" b="0" i="0" dirty="0">
                <a:solidFill>
                  <a:srgbClr val="242021"/>
                </a:solidFill>
                <a:effectLst/>
              </a:rPr>
              <a:t> table but </a:t>
            </a:r>
            <a:r>
              <a:rPr lang="en-US" sz="1600" b="0" i="1" dirty="0">
                <a:solidFill>
                  <a:srgbClr val="242021"/>
                </a:solidFill>
                <a:effectLst/>
              </a:rPr>
              <a:t>indirectly </a:t>
            </a:r>
            <a:r>
              <a:rPr lang="en-US" sz="1600" b="0" i="0" dirty="0">
                <a:solidFill>
                  <a:srgbClr val="242021"/>
                </a:solidFill>
                <a:effectLst/>
              </a:rPr>
              <a:t>via the Customers table.</a:t>
            </a:r>
            <a:endParaRPr lang="en-US" sz="1600" b="0" i="0" dirty="0">
              <a:solidFill>
                <a:srgbClr val="242021"/>
              </a:solidFill>
              <a:effectLst/>
            </a:endParaRPr>
          </a:p>
          <a:p>
            <a:pPr algn="l"/>
            <a:r>
              <a:rPr lang="en-US" sz="1600" b="0" i="0" dirty="0">
                <a:solidFill>
                  <a:srgbClr val="242021"/>
                </a:solidFill>
                <a:effectLst/>
              </a:rPr>
              <a:t>In a Power BI data model, a table should be either one of two types, either a </a:t>
            </a:r>
            <a:r>
              <a:rPr lang="en-US" sz="1600" b="0" i="1" dirty="0">
                <a:solidFill>
                  <a:srgbClr val="242021"/>
                </a:solidFill>
                <a:effectLst/>
              </a:rPr>
              <a:t>fact table </a:t>
            </a:r>
            <a:r>
              <a:rPr lang="en-US" sz="1600" b="0" i="0" dirty="0">
                <a:solidFill>
                  <a:srgbClr val="242021"/>
                </a:solidFill>
                <a:effectLst/>
              </a:rPr>
              <a:t>or a </a:t>
            </a:r>
            <a:r>
              <a:rPr lang="en-US" sz="1600" b="0" i="1" dirty="0">
                <a:solidFill>
                  <a:srgbClr val="242021"/>
                </a:solidFill>
                <a:effectLst/>
              </a:rPr>
              <a:t>dimension </a:t>
            </a:r>
            <a:r>
              <a:rPr lang="en-US" sz="1600" b="0" i="0" dirty="0">
                <a:solidFill>
                  <a:srgbClr val="242021"/>
                </a:solidFill>
                <a:effectLst/>
              </a:rPr>
              <a:t>as described in the following sections.</a:t>
            </a:r>
            <a:endParaRPr lang="en-US" sz="1600" dirty="0"/>
          </a:p>
        </p:txBody>
      </p:sp>
      <p:pic>
        <p:nvPicPr>
          <p:cNvPr id="6" name="Picture 5"/>
          <p:cNvPicPr>
            <a:picLocks noChangeAspect="1"/>
          </p:cNvPicPr>
          <p:nvPr/>
        </p:nvPicPr>
        <p:blipFill>
          <a:blip r:embed="rId1"/>
          <a:stretch>
            <a:fillRect/>
          </a:stretch>
        </p:blipFill>
        <p:spPr>
          <a:xfrm>
            <a:off x="3871353" y="286663"/>
            <a:ext cx="8115425" cy="6284673"/>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Tables</a:t>
            </a:r>
            <a:endParaRPr lang="en-US" dirty="0"/>
          </a:p>
        </p:txBody>
      </p:sp>
      <p:sp>
        <p:nvSpPr>
          <p:cNvPr id="3" name="Content Placeholder 2"/>
          <p:cNvSpPr>
            <a:spLocks noGrp="1"/>
          </p:cNvSpPr>
          <p:nvPr>
            <p:ph idx="1"/>
          </p:nvPr>
        </p:nvSpPr>
        <p:spPr/>
        <p:txBody>
          <a:bodyPr/>
          <a:lstStyle/>
          <a:p>
            <a:r>
              <a:rPr lang="en-US" sz="1800" b="0" i="0" dirty="0">
                <a:solidFill>
                  <a:srgbClr val="242021"/>
                </a:solidFill>
                <a:effectLst/>
              </a:rPr>
              <a:t>This type of table stores </a:t>
            </a:r>
            <a:r>
              <a:rPr lang="en-US" sz="1800" b="0" i="0" dirty="0">
                <a:solidFill>
                  <a:srgbClr val="FF0000"/>
                </a:solidFill>
                <a:effectLst/>
              </a:rPr>
              <a:t>“events.” </a:t>
            </a:r>
            <a:r>
              <a:rPr lang="en-US" sz="1800" b="0" i="0" dirty="0">
                <a:solidFill>
                  <a:srgbClr val="242021"/>
                </a:solidFill>
                <a:effectLst/>
              </a:rPr>
              <a:t>The term “event” is used loosely here to describe activities such as sales, orders, or survey results. Fact tables answer the question </a:t>
            </a:r>
            <a:r>
              <a:rPr lang="en-US" sz="1800" b="0" i="1" dirty="0">
                <a:solidFill>
                  <a:srgbClr val="FF0000"/>
                </a:solidFill>
                <a:effectLst/>
              </a:rPr>
              <a:t>what</a:t>
            </a:r>
            <a:r>
              <a:rPr lang="en-US" sz="1800" b="0" i="0" dirty="0">
                <a:solidFill>
                  <a:srgbClr val="242021"/>
                </a:solidFill>
                <a:effectLst/>
              </a:rPr>
              <a:t>? That is, what are you analyzing in your report? You can identify the fact table by asking yourself these three questions:</a:t>
            </a:r>
            <a:endParaRPr lang="en-US" sz="1800" b="0" i="0" dirty="0">
              <a:solidFill>
                <a:srgbClr val="242021"/>
              </a:solidFill>
              <a:effectLst/>
            </a:endParaRPr>
          </a:p>
          <a:p>
            <a:pPr marL="342900" indent="-342900">
              <a:buFont typeface="+mj-lt"/>
              <a:buAutoNum type="arabicPeriod"/>
            </a:pPr>
            <a:r>
              <a:rPr lang="en-US" sz="1800" b="0" i="0" dirty="0">
                <a:solidFill>
                  <a:srgbClr val="242021"/>
                </a:solidFill>
                <a:effectLst/>
              </a:rPr>
              <a:t>Which table holds the data that you want to analyze in your report?</a:t>
            </a:r>
            <a:endParaRPr lang="en-US" sz="1800" b="0" i="0" dirty="0">
              <a:solidFill>
                <a:srgbClr val="242021"/>
              </a:solidFill>
              <a:effectLst/>
            </a:endParaRPr>
          </a:p>
          <a:p>
            <a:pPr marL="342900" indent="-342900">
              <a:buFont typeface="+mj-lt"/>
              <a:buAutoNum type="arabicPeriod"/>
            </a:pPr>
            <a:r>
              <a:rPr lang="en-US" sz="1800" b="0" i="0" dirty="0">
                <a:solidFill>
                  <a:srgbClr val="242021"/>
                </a:solidFill>
                <a:effectLst/>
              </a:rPr>
              <a:t>If you delete this table, will the remaining tables still be related to other tables in the data model?</a:t>
            </a:r>
            <a:endParaRPr lang="en-US" sz="1800" b="0" i="0" dirty="0">
              <a:solidFill>
                <a:srgbClr val="242021"/>
              </a:solidFill>
              <a:effectLst/>
            </a:endParaRPr>
          </a:p>
          <a:p>
            <a:pPr marL="342900" indent="-342900">
              <a:buFont typeface="+mj-lt"/>
              <a:buAutoNum type="arabicPeriod"/>
            </a:pPr>
            <a:r>
              <a:rPr lang="en-US" sz="1800" b="0" i="0" dirty="0">
                <a:solidFill>
                  <a:srgbClr val="242021"/>
                </a:solidFill>
                <a:effectLst/>
              </a:rPr>
              <a:t>Which table sits on the many side of all the other relationships?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513075" y="0"/>
            <a:ext cx="9165849" cy="6858000"/>
          </a:xfrm>
          <a:prstGeom prst="rect">
            <a:avLst/>
          </a:prstGeom>
        </p:spPr>
      </p:pic>
      <p:sp>
        <p:nvSpPr>
          <p:cNvPr id="7" name="TextBox 6"/>
          <p:cNvSpPr txBox="1"/>
          <p:nvPr/>
        </p:nvSpPr>
        <p:spPr>
          <a:xfrm>
            <a:off x="10156898" y="6169709"/>
            <a:ext cx="2035102" cy="646331"/>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These tables store </a:t>
            </a:r>
            <a:r>
              <a:rPr lang="en-US" sz="2000" b="0" i="0" dirty="0">
                <a:solidFill>
                  <a:srgbClr val="FF0000"/>
                </a:solidFill>
                <a:effectLst/>
              </a:rPr>
              <a:t>the descriptions of the entities </a:t>
            </a:r>
            <a:r>
              <a:rPr lang="en-US" sz="2000" b="0" i="0" dirty="0">
                <a:solidFill>
                  <a:srgbClr val="242021"/>
                </a:solidFill>
                <a:effectLst/>
              </a:rPr>
              <a:t>in your model. Dimensions answer the question </a:t>
            </a:r>
            <a:r>
              <a:rPr lang="en-US" sz="2000" b="0" i="1" dirty="0">
                <a:solidFill>
                  <a:srgbClr val="FF0000"/>
                </a:solidFill>
                <a:effectLst/>
              </a:rPr>
              <a:t>how</a:t>
            </a:r>
            <a:r>
              <a:rPr lang="en-US" sz="2000" b="0" i="0" dirty="0">
                <a:solidFill>
                  <a:srgbClr val="242021"/>
                </a:solidFill>
                <a:effectLst/>
              </a:rPr>
              <a:t>? That is, how do you want to analyze your data? In our data model, we can analyze our sales by wines, salespeople, customers, regions, and dates using the data in the columns within these tables. The data in dimensions does not necessarily change regularly, and dimensions tend to have fewer rows than fact tables.</a:t>
            </a:r>
            <a:endParaRPr lang="en-US" sz="2000" b="0" i="0" dirty="0">
              <a:solidFill>
                <a:srgbClr val="242021"/>
              </a:solidFill>
              <a:effectLst/>
            </a:endParaRPr>
          </a:p>
          <a:p>
            <a:r>
              <a:rPr lang="en-US" sz="2000" b="0" i="0" dirty="0">
                <a:solidFill>
                  <a:srgbClr val="242021"/>
                </a:solidFill>
                <a:effectLst/>
              </a:rPr>
              <a:t>There’s no table property that you set to configure the table type as a dimension or a fact table. It’s determined by which side of the relationship the table sits on. Tables that sit on the “one” side are always dimension-type tables, while tables that are </a:t>
            </a:r>
            <a:r>
              <a:rPr lang="en-US" sz="2000" b="0" i="1" dirty="0">
                <a:solidFill>
                  <a:srgbClr val="242021"/>
                </a:solidFill>
                <a:effectLst/>
              </a:rPr>
              <a:t>only </a:t>
            </a:r>
            <a:r>
              <a:rPr lang="en-US" sz="2000" b="0" i="0" dirty="0">
                <a:solidFill>
                  <a:srgbClr val="242021"/>
                </a:solidFill>
                <a:effectLst/>
              </a:rPr>
              <a:t>related on the “many” side are fact tables.</a:t>
            </a:r>
            <a:endParaRPr lang="en-US" sz="2000" b="0" i="0" dirty="0">
              <a:solidFill>
                <a:srgbClr val="242021"/>
              </a:solidFill>
              <a:effectLst/>
            </a:endParaRPr>
          </a:p>
          <a:p>
            <a:r>
              <a:rPr lang="en-US" sz="2000" b="0" i="0" dirty="0">
                <a:solidFill>
                  <a:srgbClr val="242021"/>
                </a:solidFill>
                <a:effectLst/>
              </a:rPr>
              <a:t>The reason it’s so important to distinguish between these two different types of tables is that they support two different types of behavior in the data model, as follows:</a:t>
            </a:r>
            <a:endParaRPr lang="en-US" sz="2000" dirty="0">
              <a:solidFill>
                <a:srgbClr val="242021"/>
              </a:solidFill>
            </a:endParaRPr>
          </a:p>
          <a:p>
            <a:pPr lvl="1"/>
            <a:r>
              <a:rPr lang="en-US" sz="2000" b="0" i="0" dirty="0">
                <a:solidFill>
                  <a:srgbClr val="242021"/>
                </a:solidFill>
                <a:effectLst/>
              </a:rPr>
              <a:t>Dimension tables support </a:t>
            </a:r>
            <a:r>
              <a:rPr lang="en-US" sz="2000" b="0" i="1" dirty="0">
                <a:solidFill>
                  <a:srgbClr val="FF0000"/>
                </a:solidFill>
                <a:effectLst/>
              </a:rPr>
              <a:t>grouping</a:t>
            </a:r>
            <a:r>
              <a:rPr lang="en-US" sz="2000" b="0" i="1" dirty="0">
                <a:solidFill>
                  <a:srgbClr val="242021"/>
                </a:solidFill>
                <a:effectLst/>
              </a:rPr>
              <a:t> </a:t>
            </a:r>
            <a:r>
              <a:rPr lang="en-US" sz="2000" b="0" i="0" dirty="0">
                <a:solidFill>
                  <a:srgbClr val="242021"/>
                </a:solidFill>
                <a:effectLst/>
              </a:rPr>
              <a:t>and </a:t>
            </a:r>
            <a:r>
              <a:rPr lang="en-US" sz="2000" b="0" i="1" dirty="0">
                <a:solidFill>
                  <a:srgbClr val="FF0000"/>
                </a:solidFill>
                <a:effectLst/>
              </a:rPr>
              <a:t>filtering</a:t>
            </a:r>
            <a:r>
              <a:rPr lang="en-US" sz="2000" b="0" i="1" dirty="0">
                <a:solidFill>
                  <a:srgbClr val="242021"/>
                </a:solidFill>
                <a:effectLst/>
              </a:rPr>
              <a:t>.</a:t>
            </a:r>
            <a:endParaRPr lang="en-US" sz="2000" b="0" i="1" dirty="0">
              <a:solidFill>
                <a:srgbClr val="242021"/>
              </a:solidFill>
              <a:effectLst/>
            </a:endParaRPr>
          </a:p>
          <a:p>
            <a:pPr lvl="1"/>
            <a:r>
              <a:rPr lang="en-US" sz="2000" b="0" i="0" dirty="0">
                <a:solidFill>
                  <a:srgbClr val="242021"/>
                </a:solidFill>
                <a:effectLst/>
              </a:rPr>
              <a:t>Fact tables support </a:t>
            </a:r>
            <a:r>
              <a:rPr lang="en-US" sz="2000" b="0" i="1" dirty="0">
                <a:solidFill>
                  <a:srgbClr val="FF0000"/>
                </a:solidFill>
                <a:effectLst/>
              </a:rPr>
              <a:t>summarization</a:t>
            </a:r>
            <a:r>
              <a:rPr lang="en-US" sz="2000" b="0" i="1" dirty="0">
                <a:solidFill>
                  <a:srgbClr val="242021"/>
                </a:solidFill>
                <a:effectLst/>
              </a:rPr>
              <a: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Star Schema</a:t>
            </a:r>
            <a:endParaRPr lang="en-US" dirty="0"/>
          </a:p>
        </p:txBody>
      </p:sp>
      <p:sp>
        <p:nvSpPr>
          <p:cNvPr id="3" name="Content Placeholder 2"/>
          <p:cNvSpPr>
            <a:spLocks noGrp="1"/>
          </p:cNvSpPr>
          <p:nvPr>
            <p:ph idx="1"/>
          </p:nvPr>
        </p:nvSpPr>
        <p:spPr/>
        <p:txBody>
          <a:bodyPr/>
          <a:lstStyle/>
          <a:p>
            <a:r>
              <a:rPr lang="en-US" sz="1800" b="0" i="0" dirty="0">
                <a:solidFill>
                  <a:srgbClr val="242021"/>
                </a:solidFill>
                <a:effectLst/>
              </a:rPr>
              <a:t>You’ll notice in Model view that we’ve placed the fact table in the middle of the view and arranged our dimensions around the fact table. This arrangement can be described as a star shape, giving a name to the structure, </a:t>
            </a:r>
            <a:r>
              <a:rPr lang="en-US" sz="1800" b="0" i="1" dirty="0">
                <a:solidFill>
                  <a:srgbClr val="FF0000"/>
                </a:solidFill>
                <a:effectLst/>
              </a:rPr>
              <a:t>star schema</a:t>
            </a:r>
            <a:r>
              <a:rPr lang="en-US" sz="1800" b="0" i="0" dirty="0">
                <a:solidFill>
                  <a:srgbClr val="242021"/>
                </a:solidFill>
                <a:effectLst/>
              </a:rPr>
              <a:t>. In a perfect star schema, all dimensions are directly related to the fact table. There is an imperfection in our</a:t>
            </a:r>
            <a:r>
              <a:rPr lang="en-US" sz="1800" dirty="0">
                <a:solidFill>
                  <a:srgbClr val="242021"/>
                </a:solidFill>
              </a:rPr>
              <a:t> </a:t>
            </a:r>
            <a:r>
              <a:rPr lang="en-US" sz="1800" b="0" i="0" dirty="0">
                <a:solidFill>
                  <a:srgbClr val="242021"/>
                </a:solidFill>
                <a:effectLst/>
              </a:rPr>
              <a:t>data model because the Regions table is a dimension related to another dimension.</a:t>
            </a:r>
            <a:endParaRPr lang="en-US" sz="1800" b="0" i="0" dirty="0">
              <a:solidFill>
                <a:srgbClr val="242021"/>
              </a:solidFill>
              <a:effectLst/>
            </a:endParaRPr>
          </a:p>
          <a:p>
            <a:r>
              <a:rPr lang="en-US" sz="1800" b="0" i="0" dirty="0">
                <a:solidFill>
                  <a:srgbClr val="242021"/>
                </a:solidFill>
                <a:effectLst/>
              </a:rPr>
              <a:t>Dimensions that are not directly related to a fact table but </a:t>
            </a:r>
            <a:r>
              <a:rPr lang="en-US" sz="1800" b="0" i="0" dirty="0">
                <a:solidFill>
                  <a:srgbClr val="FF0000"/>
                </a:solidFill>
                <a:effectLst/>
              </a:rPr>
              <a:t>are indirectly related via dimension tables </a:t>
            </a:r>
            <a:r>
              <a:rPr lang="en-US" sz="1800" b="0" i="0" dirty="0">
                <a:solidFill>
                  <a:srgbClr val="242021"/>
                </a:solidFill>
                <a:effectLst/>
              </a:rPr>
              <a:t>are described as </a:t>
            </a:r>
            <a:r>
              <a:rPr lang="en-US" sz="1800" b="0" i="1" dirty="0">
                <a:solidFill>
                  <a:srgbClr val="FF0000"/>
                </a:solidFill>
                <a:effectLst/>
              </a:rPr>
              <a:t>snowflake</a:t>
            </a:r>
            <a:r>
              <a:rPr lang="en-US" sz="1800" b="0" i="1" dirty="0">
                <a:solidFill>
                  <a:srgbClr val="242021"/>
                </a:solidFill>
                <a:effectLst/>
              </a:rPr>
              <a:t> </a:t>
            </a:r>
            <a:r>
              <a:rPr lang="en-US" sz="1800" b="0" i="0" dirty="0">
                <a:solidFill>
                  <a:srgbClr val="242021"/>
                </a:solidFill>
                <a:effectLst/>
              </a:rPr>
              <a:t>dimensions. You can imagine that if we had a number of dimensions related to other dimensions in chains outward from the fact table, the schema would more resemble a snowflake.</a:t>
            </a:r>
            <a:endParaRPr lang="en-US" sz="1800" b="0" i="0" dirty="0">
              <a:solidFill>
                <a:srgbClr val="242021"/>
              </a:solidFill>
              <a:effectLst/>
            </a:endParaRPr>
          </a:p>
          <a:p>
            <a:r>
              <a:rPr lang="en-US" sz="1800" b="0" i="0" dirty="0">
                <a:solidFill>
                  <a:srgbClr val="242021"/>
                </a:solidFill>
                <a:effectLst/>
              </a:rPr>
              <a:t>One thing that Power BI prevents is </a:t>
            </a:r>
            <a:r>
              <a:rPr lang="en-US" sz="1800" b="0" i="1" dirty="0">
                <a:solidFill>
                  <a:srgbClr val="FF0000"/>
                </a:solidFill>
                <a:effectLst/>
              </a:rPr>
              <a:t>ambiguity</a:t>
            </a:r>
            <a:r>
              <a:rPr lang="en-US" sz="1800" b="0" i="1" dirty="0">
                <a:solidFill>
                  <a:srgbClr val="242021"/>
                </a:solidFill>
                <a:effectLst/>
              </a:rPr>
              <a:t> </a:t>
            </a:r>
            <a:r>
              <a:rPr lang="en-US" sz="1800" b="0" i="0" dirty="0">
                <a:solidFill>
                  <a:srgbClr val="242021"/>
                </a:solidFill>
                <a:effectLst/>
              </a:rPr>
              <a:t>in the data model, where there are multiple paths through which filters can propagate. Therefore, if you attempt to relate a dimension to two or more other dimensions, this will result in an </a:t>
            </a:r>
            <a:r>
              <a:rPr lang="en-US" sz="1800" b="0" i="1" dirty="0">
                <a:solidFill>
                  <a:srgbClr val="FF0000"/>
                </a:solidFill>
                <a:effectLst/>
              </a:rPr>
              <a:t>inactive</a:t>
            </a:r>
            <a:r>
              <a:rPr lang="en-US" sz="1800" b="0" i="1" dirty="0">
                <a:solidFill>
                  <a:srgbClr val="242021"/>
                </a:solidFill>
                <a:effectLst/>
              </a:rPr>
              <a:t> </a:t>
            </a:r>
            <a:r>
              <a:rPr lang="en-US" sz="1800" b="0" i="0" dirty="0">
                <a:solidFill>
                  <a:srgbClr val="242021"/>
                </a:solidFill>
                <a:effectLst/>
              </a:rPr>
              <a:t>relationship being created, indicated by </a:t>
            </a:r>
            <a:r>
              <a:rPr lang="en-US" sz="1800" b="0" i="0" dirty="0">
                <a:solidFill>
                  <a:srgbClr val="FF0000"/>
                </a:solidFill>
                <a:effectLst/>
              </a:rPr>
              <a:t>a dotted line</a:t>
            </a:r>
            <a:r>
              <a:rPr lang="en-US" sz="1800" b="0" i="0" dirty="0">
                <a:solidFill>
                  <a:srgbClr val="242021"/>
                </a:solidFill>
                <a:effectLst/>
              </a:rPr>
              <a:t>.</a:t>
            </a:r>
            <a:endParaRPr lang="en-US" dirty="0"/>
          </a:p>
        </p:txBody>
      </p:sp>
      <p:pic>
        <p:nvPicPr>
          <p:cNvPr id="5" name="Picture 4"/>
          <p:cNvPicPr>
            <a:picLocks noChangeAspect="1"/>
          </p:cNvPicPr>
          <p:nvPr/>
        </p:nvPicPr>
        <p:blipFill>
          <a:blip r:embed="rId1"/>
          <a:stretch>
            <a:fillRect/>
          </a:stretch>
        </p:blipFill>
        <p:spPr>
          <a:xfrm>
            <a:off x="4556337" y="0"/>
            <a:ext cx="7472419"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Nonmatching Values</a:t>
            </a:r>
            <a:endParaRPr lang="en-US" dirty="0"/>
          </a:p>
        </p:txBody>
      </p:sp>
      <p:sp>
        <p:nvSpPr>
          <p:cNvPr id="3" name="Content Placeholder 2"/>
          <p:cNvSpPr>
            <a:spLocks noGrp="1"/>
          </p:cNvSpPr>
          <p:nvPr>
            <p:ph idx="1"/>
          </p:nvPr>
        </p:nvSpPr>
        <p:spPr/>
        <p:txBody>
          <a:bodyPr/>
          <a:lstStyle/>
          <a:p>
            <a:r>
              <a:rPr lang="en-US" sz="1800" b="0" i="0" dirty="0">
                <a:solidFill>
                  <a:srgbClr val="242021"/>
                </a:solidFill>
                <a:effectLst/>
              </a:rPr>
              <a:t>A question that is often asked is what happens when there are missing values in the linking columns used to create relationships. There are two different scenarios here, taking the Wines dimension as our example:</a:t>
            </a:r>
            <a:endParaRPr lang="en-US" sz="1800" b="0" i="0" dirty="0">
              <a:solidFill>
                <a:srgbClr val="242021"/>
              </a:solidFill>
              <a:effectLst/>
            </a:endParaRPr>
          </a:p>
          <a:p>
            <a:pPr marL="342900" indent="-342900">
              <a:buFont typeface="+mj-lt"/>
              <a:buAutoNum type="arabicPeriod"/>
            </a:pPr>
            <a:r>
              <a:rPr lang="en-US" sz="1800" b="0" i="0" dirty="0">
                <a:solidFill>
                  <a:srgbClr val="242021"/>
                </a:solidFill>
                <a:effectLst/>
              </a:rPr>
              <a:t>You have values in the WINE ID column in the Wines dimension that don’t exist in the WINE ID column in the </a:t>
            </a:r>
            <a:r>
              <a:rPr lang="en-US" sz="1800" b="0" i="0" dirty="0" err="1">
                <a:solidFill>
                  <a:srgbClr val="242021"/>
                </a:solidFill>
                <a:effectLst/>
              </a:rPr>
              <a:t>Winesales</a:t>
            </a:r>
            <a:r>
              <a:rPr lang="en-US" sz="1800" b="0" i="0" dirty="0">
                <a:solidFill>
                  <a:srgbClr val="242021"/>
                </a:solidFill>
                <a:effectLst/>
              </a:rPr>
              <a:t> fact table.</a:t>
            </a:r>
            <a:endParaRPr lang="en-US" sz="1800" dirty="0">
              <a:solidFill>
                <a:srgbClr val="242021"/>
              </a:solidFill>
            </a:endParaRPr>
          </a:p>
          <a:p>
            <a:pPr marL="342900" indent="-342900">
              <a:buFont typeface="+mj-lt"/>
              <a:buAutoNum type="arabicPeriod"/>
            </a:pPr>
            <a:r>
              <a:rPr lang="en-US" sz="1800" b="0" i="0" dirty="0">
                <a:solidFill>
                  <a:srgbClr val="242021"/>
                </a:solidFill>
                <a:effectLst/>
              </a:rPr>
              <a:t>You have values in the WINE ID column in the </a:t>
            </a:r>
            <a:r>
              <a:rPr lang="en-US" sz="1800" b="0" i="0" dirty="0" err="1">
                <a:solidFill>
                  <a:srgbClr val="242021"/>
                </a:solidFill>
                <a:effectLst/>
              </a:rPr>
              <a:t>Winesales</a:t>
            </a:r>
            <a:r>
              <a:rPr lang="en-US" sz="1800" b="0" i="0" dirty="0">
                <a:solidFill>
                  <a:srgbClr val="242021"/>
                </a:solidFill>
                <a:effectLst/>
              </a:rPr>
              <a:t> fact table that don’t exist in the WINE ID column of the Wines dimension.</a:t>
            </a:r>
            <a:endParaRPr lang="en-US" sz="1800" dirty="0">
              <a:solidFill>
                <a:srgbClr val="242021"/>
              </a:solidFill>
            </a:endParaRPr>
          </a:p>
          <a:p>
            <a:pPr marL="0" indent="0">
              <a:buNone/>
            </a:pPr>
            <a:r>
              <a:rPr lang="en-US" sz="1800" b="0" i="0" dirty="0">
                <a:solidFill>
                  <a:srgbClr val="242021"/>
                </a:solidFill>
                <a:effectLst/>
              </a:rPr>
              <a:t>Understanding this situation allows us to answer the following question: </a:t>
            </a:r>
            <a:r>
              <a:rPr lang="en-US" sz="1800" b="0" i="0" dirty="0">
                <a:solidFill>
                  <a:srgbClr val="FF0000"/>
                </a:solidFill>
                <a:effectLst/>
              </a:rPr>
              <a:t>Which wines haven’t we sold? </a:t>
            </a:r>
            <a:r>
              <a:rPr lang="en-US" sz="1800" b="0" i="0" dirty="0">
                <a:solidFill>
                  <a:srgbClr val="242021"/>
                </a:solidFill>
                <a:effectLst/>
              </a:rPr>
              <a:t>When you build a visual that takes a column from a dimension and summarizes a column from the fact table, you </a:t>
            </a:r>
            <a:r>
              <a:rPr lang="en-US" sz="1800" b="0" i="0">
                <a:solidFill>
                  <a:srgbClr val="242021"/>
                </a:solidFill>
                <a:effectLst/>
              </a:rPr>
              <a:t>will only see </a:t>
            </a:r>
            <a:r>
              <a:rPr lang="en-US" sz="1800" b="0" i="0" dirty="0">
                <a:solidFill>
                  <a:srgbClr val="242021"/>
                </a:solidFill>
                <a:effectLst/>
              </a:rPr>
              <a:t>items where there’s a match for values in the linking columns. By default, all visuals remove items where there is no value to show.</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10785" y="1009312"/>
            <a:ext cx="2924583" cy="4839375"/>
          </a:xfrm>
          <a:prstGeom prst="rect">
            <a:avLst/>
          </a:prstGeom>
        </p:spPr>
      </p:pic>
      <p:pic>
        <p:nvPicPr>
          <p:cNvPr id="7" name="Picture 6"/>
          <p:cNvPicPr>
            <a:picLocks noChangeAspect="1"/>
          </p:cNvPicPr>
          <p:nvPr/>
        </p:nvPicPr>
        <p:blipFill>
          <a:blip r:embed="rId2"/>
          <a:stretch>
            <a:fillRect/>
          </a:stretch>
        </p:blipFill>
        <p:spPr>
          <a:xfrm>
            <a:off x="3976937" y="1027906"/>
            <a:ext cx="4090060" cy="4180198"/>
          </a:xfrm>
          <a:prstGeom prst="rect">
            <a:avLst/>
          </a:prstGeom>
        </p:spPr>
      </p:pic>
      <p:sp>
        <p:nvSpPr>
          <p:cNvPr id="8" name="Rectangle: Rounded Corners 7"/>
          <p:cNvSpPr/>
          <p:nvPr/>
        </p:nvSpPr>
        <p:spPr>
          <a:xfrm>
            <a:off x="5731961" y="4503056"/>
            <a:ext cx="2335036"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8108566" y="1009312"/>
            <a:ext cx="2972215" cy="5134692"/>
          </a:xfrm>
          <a:prstGeom prst="rect">
            <a:avLst/>
          </a:prstGeom>
        </p:spPr>
      </p:pic>
      <p:sp>
        <p:nvSpPr>
          <p:cNvPr id="11" name="Rectangle: Rounded Corners 10"/>
          <p:cNvSpPr/>
          <p:nvPr/>
        </p:nvSpPr>
        <p:spPr>
          <a:xfrm>
            <a:off x="8137149" y="5390952"/>
            <a:ext cx="2845589"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8200" y="1"/>
            <a:ext cx="10515600" cy="1009312"/>
          </a:xfrm>
        </p:spPr>
        <p:txBody>
          <a:bodyPr/>
          <a:lstStyle/>
          <a:p>
            <a:r>
              <a:rPr lang="en-US" dirty="0"/>
              <a:t>Identification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1554" y="365125"/>
            <a:ext cx="5142245" cy="1325563"/>
          </a:xfrm>
        </p:spPr>
        <p:txBody>
          <a:bodyPr/>
          <a:lstStyle/>
          <a:p>
            <a:r>
              <a:rPr lang="en-US" dirty="0"/>
              <a:t>Explanation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188439" y="0"/>
            <a:ext cx="5792008" cy="3048425"/>
          </a:xfrm>
          <a:prstGeom prst="rect">
            <a:avLst/>
          </a:prstGeom>
        </p:spPr>
      </p:pic>
      <p:pic>
        <p:nvPicPr>
          <p:cNvPr id="7" name="Picture 6"/>
          <p:cNvPicPr>
            <a:picLocks noChangeAspect="1"/>
          </p:cNvPicPr>
          <p:nvPr/>
        </p:nvPicPr>
        <p:blipFill>
          <a:blip r:embed="rId2"/>
          <a:stretch>
            <a:fillRect/>
          </a:stretch>
        </p:blipFill>
        <p:spPr>
          <a:xfrm>
            <a:off x="4677814" y="2225727"/>
            <a:ext cx="7325747" cy="4563112"/>
          </a:xfrm>
          <a:prstGeom prst="rect">
            <a:avLst/>
          </a:prstGeom>
        </p:spPr>
      </p:pic>
      <p:sp>
        <p:nvSpPr>
          <p:cNvPr id="8" name="Rectangle: Rounded Corners 7"/>
          <p:cNvSpPr/>
          <p:nvPr/>
        </p:nvSpPr>
        <p:spPr>
          <a:xfrm>
            <a:off x="643125" y="2800365"/>
            <a:ext cx="3384927" cy="2480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9343645" y="3816628"/>
            <a:ext cx="923477" cy="25841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3213099"/>
            <a:ext cx="4290183" cy="2963863"/>
          </a:xfrm>
        </p:spPr>
        <p:txBody>
          <a:bodyPr>
            <a:normAutofit/>
          </a:bodyPr>
          <a:lstStyle/>
          <a:p>
            <a:r>
              <a:rPr lang="en-US" sz="1800" b="0" i="0" dirty="0">
                <a:solidFill>
                  <a:srgbClr val="242021"/>
                </a:solidFill>
                <a:effectLst/>
              </a:rPr>
              <a:t>The </a:t>
            </a:r>
            <a:r>
              <a:rPr lang="en-US" sz="1800" b="0" i="0" dirty="0">
                <a:solidFill>
                  <a:srgbClr val="FF0000"/>
                </a:solidFill>
                <a:effectLst/>
              </a:rPr>
              <a:t>“Blank” </a:t>
            </a:r>
            <a:r>
              <a:rPr lang="en-US" sz="1800" b="0" i="0" dirty="0">
                <a:solidFill>
                  <a:srgbClr val="242021"/>
                </a:solidFill>
                <a:effectLst/>
              </a:rPr>
              <a:t>entry is a result of what we sometimes refer to as “dirty data.” </a:t>
            </a:r>
            <a:r>
              <a:rPr lang="en-US" sz="1800" b="0" i="0" dirty="0">
                <a:solidFill>
                  <a:srgbClr val="FF0000"/>
                </a:solidFill>
                <a:effectLst/>
              </a:rPr>
              <a:t>Why are there values in the fact table for which there is no match in the dimension? How are you going to resolve this scenario? </a:t>
            </a:r>
            <a:r>
              <a:rPr lang="en-US" sz="1800" b="0" i="0" dirty="0">
                <a:solidFill>
                  <a:srgbClr val="242021"/>
                </a:solidFill>
                <a:effectLst/>
              </a:rPr>
              <a:t>This is a question that only the data modeler can answer, and ultimately the solution lies in correcting the data at its source.</a:t>
            </a:r>
            <a:endParaRPr lang="en-US" dirty="0"/>
          </a:p>
        </p:txBody>
      </p:sp>
      <p:pic>
        <p:nvPicPr>
          <p:cNvPr id="5" name="Picture 4"/>
          <p:cNvPicPr>
            <a:picLocks noChangeAspect="1"/>
          </p:cNvPicPr>
          <p:nvPr/>
        </p:nvPicPr>
        <p:blipFill>
          <a:blip r:embed="rId1"/>
          <a:stretch>
            <a:fillRect/>
          </a:stretch>
        </p:blipFill>
        <p:spPr>
          <a:xfrm>
            <a:off x="623058" y="146394"/>
            <a:ext cx="4505325" cy="2847975"/>
          </a:xfrm>
          <a:prstGeom prst="rect">
            <a:avLst/>
          </a:prstGeom>
        </p:spPr>
      </p:pic>
      <p:pic>
        <p:nvPicPr>
          <p:cNvPr id="7" name="Picture 6"/>
          <p:cNvPicPr>
            <a:picLocks noChangeAspect="1"/>
          </p:cNvPicPr>
          <p:nvPr/>
        </p:nvPicPr>
        <p:blipFill>
          <a:blip r:embed="rId2"/>
          <a:stretch>
            <a:fillRect/>
          </a:stretch>
        </p:blipFill>
        <p:spPr>
          <a:xfrm>
            <a:off x="5304492" y="146394"/>
            <a:ext cx="6191250" cy="609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 Syntax</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 formula bar is in effect a code editor and can extend to many lines if the </a:t>
            </a:r>
            <a:r>
              <a:rPr lang="en-US" sz="2000" b="0" i="0" dirty="0">
                <a:solidFill>
                  <a:srgbClr val="FF0000"/>
                </a:solidFill>
                <a:effectLst/>
              </a:rPr>
              <a:t>SHIFT + ENTER </a:t>
            </a:r>
            <a:r>
              <a:rPr lang="en-US" sz="2000" b="0" i="0" dirty="0">
                <a:solidFill>
                  <a:srgbClr val="242021"/>
                </a:solidFill>
                <a:effectLst/>
              </a:rPr>
              <a:t>key combination is pressed.</a:t>
            </a:r>
            <a:endParaRPr lang="en-US" sz="2000" b="0" i="0" dirty="0">
              <a:solidFill>
                <a:srgbClr val="242021"/>
              </a:solidFill>
              <a:effectLst/>
            </a:endParaRPr>
          </a:p>
          <a:p>
            <a:r>
              <a:rPr lang="en-US" sz="2000" b="0" i="0" dirty="0">
                <a:solidFill>
                  <a:srgbClr val="242021"/>
                </a:solidFill>
                <a:effectLst/>
              </a:rPr>
              <a:t>Also, just like Excel, DAX expressions are </a:t>
            </a:r>
            <a:r>
              <a:rPr lang="en-US" sz="2000" b="0" i="1" dirty="0">
                <a:solidFill>
                  <a:srgbClr val="FF0000"/>
                </a:solidFill>
                <a:effectLst/>
              </a:rPr>
              <a:t>case insensitive</a:t>
            </a:r>
            <a:r>
              <a:rPr lang="en-US" sz="2000" b="0" i="0" dirty="0">
                <a:solidFill>
                  <a:srgbClr val="242021"/>
                </a:solidFill>
                <a:effectLst/>
              </a:rPr>
              <a:t>; it makes no difference in what case you type your DAX code.</a:t>
            </a:r>
            <a:endParaRPr lang="en-US" sz="2000" dirty="0">
              <a:solidFill>
                <a:srgbClr val="242021"/>
              </a:solidFill>
            </a:endParaRPr>
          </a:p>
          <a:p>
            <a:r>
              <a:rPr lang="en-US" sz="2000" b="0" i="0" dirty="0">
                <a:solidFill>
                  <a:srgbClr val="242021"/>
                </a:solidFill>
                <a:effectLst/>
              </a:rPr>
              <a:t>However, one of the major differences between DAX and Excel is that in DAX, you can’t reference </a:t>
            </a:r>
            <a:r>
              <a:rPr lang="en-US" sz="2000" b="0" i="0" dirty="0">
                <a:solidFill>
                  <a:srgbClr val="FF0000"/>
                </a:solidFill>
                <a:effectLst/>
              </a:rPr>
              <a:t>“cells”.</a:t>
            </a:r>
            <a:endParaRPr lang="en-US" sz="2000" b="0" i="0" dirty="0">
              <a:solidFill>
                <a:srgbClr val="FF0000"/>
              </a:solidFill>
              <a:effectLst/>
            </a:endParaRPr>
          </a:p>
          <a:p>
            <a:r>
              <a:rPr lang="en-US" sz="2000" dirty="0"/>
              <a:t>= COUNTROWS ( </a:t>
            </a:r>
            <a:r>
              <a:rPr lang="en-US" sz="2000" dirty="0" err="1"/>
              <a:t>Winesales</a:t>
            </a:r>
            <a:r>
              <a:rPr lang="en-US" sz="2000" dirty="0"/>
              <a:t> )</a:t>
            </a:r>
            <a:endParaRPr lang="en-US" sz="2000" dirty="0"/>
          </a:p>
          <a:p>
            <a:r>
              <a:rPr lang="en-US" sz="2000" dirty="0"/>
              <a:t>The DAX IntelliSense list</a:t>
            </a:r>
            <a:endParaRPr lang="en-US" sz="2000" dirty="0"/>
          </a:p>
          <a:p>
            <a:r>
              <a:rPr lang="en-US" sz="2000" dirty="0"/>
              <a:t>Typing spaces is arbitrary as they will be ignored by the DAX editor and can be used wherever you feel they improve the clarity of the expression.</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 Syntax</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To reference a column, you surround the column name with </a:t>
            </a:r>
            <a:r>
              <a:rPr lang="en-US" sz="2000" b="0" i="0" dirty="0">
                <a:solidFill>
                  <a:srgbClr val="FF0000"/>
                </a:solidFill>
                <a:effectLst/>
              </a:rPr>
              <a:t>square brackets ( [ ] )</a:t>
            </a:r>
            <a:r>
              <a:rPr lang="en-US" sz="2000" b="0" i="0" dirty="0">
                <a:solidFill>
                  <a:srgbClr val="242021"/>
                </a:solidFill>
                <a:effectLst/>
              </a:rPr>
              <a:t> and </a:t>
            </a:r>
            <a:r>
              <a:rPr lang="en-US" sz="2000" b="0" i="1" dirty="0">
                <a:solidFill>
                  <a:srgbClr val="FF0000"/>
                </a:solidFill>
                <a:effectLst/>
              </a:rPr>
              <a:t>always precede the column name with the table name</a:t>
            </a:r>
            <a:r>
              <a:rPr lang="en-US" sz="2000" b="0" i="0" dirty="0">
                <a:solidFill>
                  <a:srgbClr val="242021"/>
                </a:solidFill>
                <a:effectLst/>
              </a:rPr>
              <a:t>. For example, to sum the CASES SOLD column in the </a:t>
            </a:r>
            <a:r>
              <a:rPr lang="en-US" sz="2000" b="0" i="0" dirty="0" err="1">
                <a:solidFill>
                  <a:srgbClr val="242021"/>
                </a:solidFill>
                <a:effectLst/>
              </a:rPr>
              <a:t>Winesales</a:t>
            </a:r>
            <a:r>
              <a:rPr lang="en-US" sz="2000" b="0" i="0" dirty="0">
                <a:solidFill>
                  <a:srgbClr val="242021"/>
                </a:solidFill>
                <a:effectLst/>
              </a:rPr>
              <a:t> table, this would be the expression:</a:t>
            </a:r>
            <a:endParaRPr lang="en-US" sz="2000" b="0" i="0" dirty="0">
              <a:solidFill>
                <a:srgbClr val="242021"/>
              </a:solidFill>
              <a:effectLst/>
            </a:endParaRPr>
          </a:p>
          <a:p>
            <a:pPr marL="0" indent="0">
              <a:buNone/>
            </a:pPr>
            <a:r>
              <a:rPr lang="en-US" sz="2000" b="0" i="0" dirty="0">
                <a:solidFill>
                  <a:srgbClr val="242021"/>
                </a:solidFill>
                <a:effectLst/>
              </a:rPr>
              <a:t>	= SUM ( </a:t>
            </a:r>
            <a:r>
              <a:rPr lang="en-US" sz="2000" b="0" i="0" dirty="0" err="1">
                <a:solidFill>
                  <a:srgbClr val="242021"/>
                </a:solidFill>
                <a:effectLst/>
              </a:rPr>
              <a:t>Winesales</a:t>
            </a:r>
            <a:r>
              <a:rPr lang="en-US" sz="2000" b="0" i="0" dirty="0">
                <a:solidFill>
                  <a:srgbClr val="242021"/>
                </a:solidFill>
                <a:effectLst/>
              </a:rPr>
              <a:t>[CASES SOLD]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Comparing Excel formulas and DAX expressions</a:t>
            </a:r>
            <a:endParaRPr lang="en-US" sz="4000" dirty="0"/>
          </a:p>
        </p:txBody>
      </p:sp>
      <p:pic>
        <p:nvPicPr>
          <p:cNvPr id="5" name="Picture 4"/>
          <p:cNvPicPr>
            <a:picLocks noChangeAspect="1"/>
          </p:cNvPicPr>
          <p:nvPr/>
        </p:nvPicPr>
        <p:blipFill>
          <a:blip r:embed="rId1"/>
          <a:stretch>
            <a:fillRect/>
          </a:stretch>
        </p:blipFill>
        <p:spPr>
          <a:xfrm>
            <a:off x="603285" y="1690688"/>
            <a:ext cx="10985430" cy="3958949"/>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325563"/>
          </a:xfrm>
        </p:spPr>
        <p:txBody>
          <a:bodyPr/>
          <a:lstStyle/>
          <a:p>
            <a:r>
              <a:rPr lang="en-US" dirty="0"/>
              <a:t>Contrasting AND </a:t>
            </a:r>
            <a:r>
              <a:rPr lang="en-US" dirty="0" err="1"/>
              <a:t>and</a:t>
            </a:r>
            <a:r>
              <a:rPr lang="en-US" dirty="0"/>
              <a:t> OR in Excel and DAX</a:t>
            </a:r>
            <a:endParaRPr lang="en-US" dirty="0"/>
          </a:p>
        </p:txBody>
      </p:sp>
      <p:pic>
        <p:nvPicPr>
          <p:cNvPr id="5" name="Picture 4"/>
          <p:cNvPicPr>
            <a:picLocks noChangeAspect="1"/>
          </p:cNvPicPr>
          <p:nvPr/>
        </p:nvPicPr>
        <p:blipFill>
          <a:blip r:embed="rId1"/>
          <a:stretch>
            <a:fillRect/>
          </a:stretch>
        </p:blipFill>
        <p:spPr>
          <a:xfrm>
            <a:off x="2109231" y="1257711"/>
            <a:ext cx="7973538" cy="548716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Design Environment</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40455"/>
            <a:ext cx="12192000" cy="6577090"/>
          </a:xfrm>
          <a:prstGeom prst="rect">
            <a:avLst/>
          </a:prstGeom>
        </p:spPr>
      </p:pic>
      <p:sp>
        <p:nvSpPr>
          <p:cNvPr id="6" name="TextBox 5"/>
          <p:cNvSpPr txBox="1"/>
          <p:nvPr/>
        </p:nvSpPr>
        <p:spPr>
          <a:xfrm>
            <a:off x="8432800" y="6433838"/>
            <a:ext cx="375920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 Formatting</a:t>
            </a:r>
            <a:endParaRPr lang="en-US" dirty="0"/>
          </a:p>
        </p:txBody>
      </p:sp>
      <p:pic>
        <p:nvPicPr>
          <p:cNvPr id="5" name="Picture 4"/>
          <p:cNvPicPr>
            <a:picLocks noChangeAspect="1"/>
          </p:cNvPicPr>
          <p:nvPr/>
        </p:nvPicPr>
        <p:blipFill>
          <a:blip r:embed="rId1"/>
          <a:stretch>
            <a:fillRect/>
          </a:stretch>
        </p:blipFill>
        <p:spPr>
          <a:xfrm>
            <a:off x="676642" y="1690687"/>
            <a:ext cx="10838715" cy="3705007"/>
          </a:xfrm>
          <a:prstGeom prst="rect">
            <a:avLst/>
          </a:prstGeom>
        </p:spPr>
      </p:pic>
      <p:sp>
        <p:nvSpPr>
          <p:cNvPr id="7" name="TextBox 6"/>
          <p:cNvSpPr txBox="1"/>
          <p:nvPr/>
        </p:nvSpPr>
        <p:spPr>
          <a:xfrm>
            <a:off x="2289726" y="5715298"/>
            <a:ext cx="7612546" cy="461665"/>
          </a:xfrm>
          <a:prstGeom prst="rect">
            <a:avLst/>
          </a:prstGeom>
          <a:noFill/>
        </p:spPr>
        <p:txBody>
          <a:bodyPr wrap="square">
            <a:spAutoFit/>
          </a:bodyPr>
          <a:lstStyle/>
          <a:p>
            <a:pPr algn="ctr"/>
            <a:r>
              <a:rPr lang="en-US" sz="2400" b="1" dirty="0">
                <a:solidFill>
                  <a:srgbClr val="FF0000"/>
                </a:solidFill>
                <a:effectLst/>
                <a:latin typeface="Myriad Pro Light" panose="020B0403030403020204" pitchFamily="34" charset="0"/>
              </a:rPr>
              <a:t>Comparing unformatted and formatted expressions</a:t>
            </a:r>
            <a:endParaRPr lang="en-US" sz="2400" b="1" dirty="0">
              <a:solidFill>
                <a:srgbClr val="FF0000"/>
              </a:solidFill>
              <a:latin typeface="Myriad Pro Light" panose="020B0403030403020204" pitchFamily="34" charset="0"/>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 Formatting</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To add comments to your code, use the following:</a:t>
            </a:r>
            <a:endParaRPr lang="en-US" sz="2200" b="0" i="0" dirty="0">
              <a:solidFill>
                <a:srgbClr val="242021"/>
              </a:solidFill>
              <a:effectLst/>
            </a:endParaRP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Single line comment (double dash)</a:t>
            </a:r>
            <a:endParaRPr lang="en-US" sz="2200" b="0" i="0" dirty="0">
              <a:solidFill>
                <a:srgbClr val="242021"/>
              </a:solidFill>
              <a:effectLst/>
            </a:endParaRP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Single line comment (double forward slash)</a:t>
            </a:r>
            <a:endParaRPr lang="en-US" sz="2200" b="0" i="0" dirty="0">
              <a:solidFill>
                <a:srgbClr val="242021"/>
              </a:solidFill>
              <a:effectLst/>
            </a:endParaRP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Start a multiline comment (forward slash and asterisk)</a:t>
            </a:r>
            <a:endParaRPr lang="en-US" sz="2200" b="0" i="0" dirty="0">
              <a:solidFill>
                <a:srgbClr val="242021"/>
              </a:solidFill>
              <a:effectLst/>
            </a:endParaRP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End a multiline comment (asterisk and forward slash)</a:t>
            </a:r>
            <a:endParaRPr lang="en-US" sz="2200"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Simple Calculated Columns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To create our first DAX expression in a calculated column, let’s take a very simple calculation and multiply the CASES SOLD values in the </a:t>
            </a:r>
            <a:r>
              <a:rPr lang="en-US" sz="2200" b="0" i="0" dirty="0" err="1">
                <a:solidFill>
                  <a:srgbClr val="242021"/>
                </a:solidFill>
                <a:effectLst/>
              </a:rPr>
              <a:t>Winesales</a:t>
            </a:r>
            <a:r>
              <a:rPr lang="en-US" sz="2200" b="0" i="0" dirty="0">
                <a:solidFill>
                  <a:srgbClr val="242021"/>
                </a:solidFill>
                <a:effectLst/>
              </a:rPr>
              <a:t> table by 10 percent.</a:t>
            </a:r>
            <a:endParaRPr lang="en-US" sz="2200" b="0" i="0" dirty="0">
              <a:solidFill>
                <a:srgbClr val="242021"/>
              </a:solidFill>
              <a:effectLst/>
            </a:endParaRPr>
          </a:p>
          <a:p>
            <a:pPr marL="0" indent="0">
              <a:buNone/>
            </a:pPr>
            <a:r>
              <a:rPr lang="en-US" sz="2200" b="0" i="0" dirty="0">
                <a:solidFill>
                  <a:srgbClr val="242021"/>
                </a:solidFill>
                <a:effectLst/>
              </a:rPr>
              <a:t>	10 PC of Cases = </a:t>
            </a:r>
            <a:r>
              <a:rPr lang="en-US" sz="2200" b="0" i="0" dirty="0" err="1">
                <a:solidFill>
                  <a:srgbClr val="242021"/>
                </a:solidFill>
                <a:effectLst/>
              </a:rPr>
              <a:t>Winesales</a:t>
            </a:r>
            <a:r>
              <a:rPr lang="en-US" sz="2200" b="0" i="0" dirty="0">
                <a:solidFill>
                  <a:srgbClr val="242021"/>
                </a:solidFill>
                <a:effectLst/>
              </a:rPr>
              <a:t>[CASES SOLD] * 0.1</a:t>
            </a:r>
            <a:endParaRPr lang="en-US" sz="2200" dirty="0"/>
          </a:p>
        </p:txBody>
      </p:sp>
      <p:pic>
        <p:nvPicPr>
          <p:cNvPr id="5" name="Picture 4"/>
          <p:cNvPicPr>
            <a:picLocks noChangeAspect="1"/>
          </p:cNvPicPr>
          <p:nvPr/>
        </p:nvPicPr>
        <p:blipFill>
          <a:blip r:embed="rId1"/>
          <a:stretch>
            <a:fillRect/>
          </a:stretch>
        </p:blipFill>
        <p:spPr>
          <a:xfrm>
            <a:off x="1896941" y="2520791"/>
            <a:ext cx="8398117" cy="36561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Simple Calculated Columns</a:t>
            </a:r>
            <a:endParaRPr lang="en-US" dirty="0"/>
          </a:p>
        </p:txBody>
      </p:sp>
      <p:sp>
        <p:nvSpPr>
          <p:cNvPr id="3" name="Content Placeholder 2"/>
          <p:cNvSpPr>
            <a:spLocks noGrp="1"/>
          </p:cNvSpPr>
          <p:nvPr>
            <p:ph idx="1"/>
          </p:nvPr>
        </p:nvSpPr>
        <p:spPr/>
        <p:txBody>
          <a:bodyPr>
            <a:normAutofit/>
          </a:bodyPr>
          <a:lstStyle/>
          <a:p>
            <a:r>
              <a:rPr lang="en-US" sz="1800" b="0" i="0" dirty="0">
                <a:solidFill>
                  <a:srgbClr val="242021"/>
                </a:solidFill>
                <a:effectLst/>
              </a:rPr>
              <a:t>Let’s now see how we can use the IF function in DAX in a calculated column. We could, for instance, add a column in the </a:t>
            </a:r>
            <a:r>
              <a:rPr lang="en-US" sz="1800" b="0" i="0" dirty="0" err="1">
                <a:solidFill>
                  <a:srgbClr val="242021"/>
                </a:solidFill>
                <a:effectLst/>
              </a:rPr>
              <a:t>Winesales</a:t>
            </a:r>
            <a:r>
              <a:rPr lang="en-US" sz="1800" b="0" i="0" dirty="0">
                <a:solidFill>
                  <a:srgbClr val="242021"/>
                </a:solidFill>
                <a:effectLst/>
              </a:rPr>
              <a:t> table that’s populated with either “Team A” or “Team B.” This column will group our salespeople as follows: Salespeople with IDs 1, 3, and 6 are in Team A, and other salespeople are in Team B. We’ll call this new column </a:t>
            </a:r>
            <a:r>
              <a:rPr lang="en-US" sz="1800" b="0" i="0" dirty="0">
                <a:solidFill>
                  <a:srgbClr val="FF0000"/>
                </a:solidFill>
                <a:effectLst/>
              </a:rPr>
              <a:t>“Team”.</a:t>
            </a:r>
            <a:endParaRPr lang="en-US" sz="1800" b="0" i="0" dirty="0">
              <a:solidFill>
                <a:srgbClr val="FF0000"/>
              </a:solidFill>
              <a:effectLst/>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Team =</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IF (</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      </a:t>
            </a:r>
            <a:r>
              <a:rPr lang="en-US" sz="1800" dirty="0" err="1">
                <a:solidFill>
                  <a:srgbClr val="00B050"/>
                </a:solidFill>
                <a:effectLst/>
                <a:ea typeface="Times New Roman" panose="02020603050405020304" charset="0"/>
                <a:cs typeface="Times New Roman" panose="02020603050405020304" charset="0"/>
              </a:rPr>
              <a:t>Winesales</a:t>
            </a:r>
            <a:r>
              <a:rPr lang="en-US" sz="1800" dirty="0">
                <a:solidFill>
                  <a:srgbClr val="00B050"/>
                </a:solidFill>
                <a:effectLst/>
                <a:ea typeface="Times New Roman" panose="02020603050405020304" charset="0"/>
                <a:cs typeface="Times New Roman" panose="02020603050405020304" charset="0"/>
              </a:rPr>
              <a:t>[SALESPERSON ID] = 1</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       || </a:t>
            </a:r>
            <a:r>
              <a:rPr lang="en-US" sz="1800" dirty="0" err="1">
                <a:solidFill>
                  <a:srgbClr val="00B050"/>
                </a:solidFill>
                <a:effectLst/>
                <a:ea typeface="Times New Roman" panose="02020603050405020304" charset="0"/>
                <a:cs typeface="Times New Roman" panose="02020603050405020304" charset="0"/>
              </a:rPr>
              <a:t>Winesales</a:t>
            </a:r>
            <a:r>
              <a:rPr lang="en-US" sz="1800" dirty="0">
                <a:solidFill>
                  <a:srgbClr val="00B050"/>
                </a:solidFill>
                <a:effectLst/>
                <a:ea typeface="Times New Roman" panose="02020603050405020304" charset="0"/>
                <a:cs typeface="Times New Roman" panose="02020603050405020304" charset="0"/>
              </a:rPr>
              <a:t>[SALESPERSON ID] = 3</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       || </a:t>
            </a:r>
            <a:r>
              <a:rPr lang="en-US" sz="1800" dirty="0" err="1">
                <a:solidFill>
                  <a:srgbClr val="00B050"/>
                </a:solidFill>
                <a:effectLst/>
                <a:ea typeface="Times New Roman" panose="02020603050405020304" charset="0"/>
                <a:cs typeface="Times New Roman" panose="02020603050405020304" charset="0"/>
              </a:rPr>
              <a:t>Winesales</a:t>
            </a:r>
            <a:r>
              <a:rPr lang="en-US" sz="1800" dirty="0">
                <a:solidFill>
                  <a:srgbClr val="00B050"/>
                </a:solidFill>
                <a:effectLst/>
                <a:ea typeface="Times New Roman" panose="02020603050405020304" charset="0"/>
                <a:cs typeface="Times New Roman" panose="02020603050405020304" charset="0"/>
              </a:rPr>
              <a:t>[SALESPERSON ID] = 6,</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    "Team A",</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1800" dirty="0">
                <a:solidFill>
                  <a:srgbClr val="00B050"/>
                </a:solidFill>
                <a:effectLst/>
                <a:ea typeface="Times New Roman" panose="02020603050405020304" charset="0"/>
                <a:cs typeface="Times New Roman" panose="02020603050405020304" charset="0"/>
              </a:rPr>
              <a:t>    "Team B"</a:t>
            </a:r>
            <a:endParaRPr lang="en-US" sz="18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600"/>
              </a:spcAft>
              <a:buNone/>
            </a:pPr>
            <a:r>
              <a:rPr lang="en-US" sz="1800" dirty="0">
                <a:solidFill>
                  <a:srgbClr val="00B050"/>
                </a:solidFill>
                <a:effectLst/>
                <a:ea typeface="Times New Roman" panose="02020603050405020304" charset="0"/>
                <a:cs typeface="Times New Roman" panose="02020603050405020304" charset="0"/>
              </a:rPr>
              <a:t>)</a:t>
            </a:r>
            <a:endParaRPr lang="en-US" sz="1800" dirty="0">
              <a:solidFill>
                <a:srgbClr val="00B050"/>
              </a:solidFill>
              <a:effectLst/>
              <a:ea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4649633" y="3282314"/>
            <a:ext cx="7341980" cy="3210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Simple Calculated Columns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Similarly, you could group the values in the CASES SOLD column into “High” and “Low” volume where high </a:t>
            </a:r>
            <a:r>
              <a:rPr lang="en-US" sz="2200" b="0" i="0" dirty="0">
                <a:solidFill>
                  <a:srgbClr val="FF0000"/>
                </a:solidFill>
                <a:effectLst/>
              </a:rPr>
              <a:t>volume</a:t>
            </a:r>
            <a:r>
              <a:rPr lang="en-US" sz="2200" b="0" i="0" dirty="0">
                <a:solidFill>
                  <a:srgbClr val="242021"/>
                </a:solidFill>
                <a:effectLst/>
              </a:rPr>
              <a:t> is any sales where CASES SOLD is between 50 </a:t>
            </a:r>
            <a:r>
              <a:rPr lang="en-US" sz="2200" b="0" i="0">
                <a:solidFill>
                  <a:srgbClr val="242021"/>
                </a:solidFill>
                <a:effectLst/>
              </a:rPr>
              <a:t>and 500 </a:t>
            </a:r>
            <a:r>
              <a:rPr lang="en-US" sz="2200" b="0" i="0" dirty="0">
                <a:solidFill>
                  <a:srgbClr val="242021"/>
                </a:solidFill>
                <a:effectLst/>
              </a:rPr>
              <a:t>by using this DAX expression, noting the use of the double ampersand for “AND” </a:t>
            </a:r>
            <a:r>
              <a:rPr lang="en-US" sz="2200" b="0" i="0" dirty="0">
                <a:solidFill>
                  <a:srgbClr val="FF0000"/>
                </a:solidFill>
                <a:effectLst/>
              </a:rPr>
              <a:t>(</a:t>
            </a:r>
            <a:r>
              <a:rPr lang="en-US" sz="2200" b="0" i="0">
                <a:solidFill>
                  <a:srgbClr val="FF0000"/>
                </a:solidFill>
                <a:effectLst/>
              </a:rPr>
              <a:t>Question)</a:t>
            </a:r>
            <a:r>
              <a:rPr lang="en-US" sz="2200" b="0" i="0">
                <a:solidFill>
                  <a:srgbClr val="242021"/>
                </a:solidFill>
                <a:effectLst/>
              </a:rPr>
              <a:t>.</a:t>
            </a:r>
            <a:endParaRPr lang="en-US" sz="2200" b="0" i="0">
              <a:solidFill>
                <a:srgbClr val="242021"/>
              </a:solidFill>
              <a:effectLst/>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the RELATED Function</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This function returns a value from a related table and is similar in purpose to the VLOOKUP function in Excel. However, RELATED will only return values from the </a:t>
            </a:r>
            <a:r>
              <a:rPr lang="en-US" sz="2200" b="0" i="1" dirty="0">
                <a:solidFill>
                  <a:srgbClr val="FF0000"/>
                </a:solidFill>
                <a:effectLst/>
              </a:rPr>
              <a:t>one side </a:t>
            </a:r>
            <a:r>
              <a:rPr lang="en-US" sz="2200" b="0" i="0" dirty="0">
                <a:solidFill>
                  <a:srgbClr val="242021"/>
                </a:solidFill>
                <a:effectLst/>
              </a:rPr>
              <a:t>of the relationship to the many side. For example, if you want to show the </a:t>
            </a:r>
            <a:r>
              <a:rPr lang="en-US" sz="2200" b="0" i="0" dirty="0">
                <a:solidFill>
                  <a:srgbClr val="FF0000"/>
                </a:solidFill>
                <a:effectLst/>
              </a:rPr>
              <a:t>customer names </a:t>
            </a:r>
            <a:r>
              <a:rPr lang="en-US" sz="2200" b="0" i="0" dirty="0">
                <a:solidFill>
                  <a:srgbClr val="242021"/>
                </a:solidFill>
                <a:effectLst/>
              </a:rPr>
              <a:t>related to the </a:t>
            </a:r>
            <a:r>
              <a:rPr lang="en-US" sz="2200" b="0" i="0" dirty="0">
                <a:solidFill>
                  <a:srgbClr val="FF0000"/>
                </a:solidFill>
                <a:effectLst/>
              </a:rPr>
              <a:t>CUSTOMER ID’s</a:t>
            </a:r>
            <a:r>
              <a:rPr lang="en-US" sz="2200" b="0" i="0" dirty="0">
                <a:solidFill>
                  <a:srgbClr val="242021"/>
                </a:solidFill>
                <a:effectLst/>
              </a:rPr>
              <a:t> in the </a:t>
            </a:r>
            <a:r>
              <a:rPr lang="en-US" sz="2200" b="0" i="0" dirty="0" err="1">
                <a:solidFill>
                  <a:srgbClr val="242021"/>
                </a:solidFill>
                <a:effectLst/>
              </a:rPr>
              <a:t>Winesales</a:t>
            </a:r>
            <a:r>
              <a:rPr lang="en-US" sz="2200" b="0" i="0" dirty="0">
                <a:solidFill>
                  <a:srgbClr val="242021"/>
                </a:solidFill>
                <a:effectLst/>
              </a:rPr>
              <a:t> table, you could use this DAX expression in a calculated column in the </a:t>
            </a:r>
            <a:r>
              <a:rPr lang="en-US" sz="2200" b="0" i="0" dirty="0" err="1">
                <a:solidFill>
                  <a:srgbClr val="242021"/>
                </a:solidFill>
                <a:effectLst/>
              </a:rPr>
              <a:t>Winesales</a:t>
            </a:r>
            <a:r>
              <a:rPr lang="en-US" sz="2200" b="0" i="0" dirty="0">
                <a:solidFill>
                  <a:srgbClr val="242021"/>
                </a:solidFill>
                <a:effectLst/>
              </a:rPr>
              <a:t> table:</a:t>
            </a:r>
            <a:endParaRPr lang="en-US" sz="2200" b="0" i="0" dirty="0">
              <a:solidFill>
                <a:srgbClr val="242021"/>
              </a:solidFill>
              <a:effectLst/>
            </a:endParaRPr>
          </a:p>
          <a:p>
            <a:pPr marL="0" marR="0" indent="0">
              <a:lnSpc>
                <a:spcPct val="115000"/>
              </a:lnSpc>
              <a:spcBef>
                <a:spcPts val="0"/>
              </a:spcBef>
              <a:spcAft>
                <a:spcPts val="600"/>
              </a:spcAft>
              <a:buNone/>
            </a:pPr>
            <a:r>
              <a:rPr lang="en-US" sz="2200" dirty="0">
                <a:solidFill>
                  <a:srgbClr val="00B050"/>
                </a:solidFill>
                <a:effectLst/>
                <a:ea typeface="Times New Roman" panose="02020603050405020304" charset="0"/>
                <a:cs typeface="Times New Roman" panose="02020603050405020304" charset="0"/>
              </a:rPr>
              <a:t>Customer Name from Customers Table = RELATED ( Customers[CUSTOMER NAME] )</a:t>
            </a:r>
            <a:endParaRPr lang="en-US" sz="2200" dirty="0"/>
          </a:p>
        </p:txBody>
      </p:sp>
      <p:pic>
        <p:nvPicPr>
          <p:cNvPr id="5" name="Picture 4"/>
          <p:cNvPicPr>
            <a:picLocks noChangeAspect="1"/>
          </p:cNvPicPr>
          <p:nvPr/>
        </p:nvPicPr>
        <p:blipFill>
          <a:blip r:embed="rId1"/>
          <a:stretch>
            <a:fillRect/>
          </a:stretch>
        </p:blipFill>
        <p:spPr>
          <a:xfrm>
            <a:off x="1914369" y="3524901"/>
            <a:ext cx="8363261" cy="2857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the RELATED Function</a:t>
            </a:r>
            <a:endParaRPr lang="en-US" dirty="0"/>
          </a:p>
        </p:txBody>
      </p:sp>
      <p:sp>
        <p:nvSpPr>
          <p:cNvPr id="3" name="Content Placeholder 2"/>
          <p:cNvSpPr>
            <a:spLocks noGrp="1"/>
          </p:cNvSpPr>
          <p:nvPr>
            <p:ph idx="1"/>
          </p:nvPr>
        </p:nvSpPr>
        <p:spPr>
          <a:xfrm>
            <a:off x="838200" y="1825625"/>
            <a:ext cx="3038061" cy="4351338"/>
          </a:xfrm>
        </p:spPr>
        <p:txBody>
          <a:bodyPr/>
          <a:lstStyle/>
          <a:p>
            <a:pPr algn="l"/>
            <a:r>
              <a:rPr lang="en-US" sz="1800" b="0" i="0" dirty="0">
                <a:solidFill>
                  <a:srgbClr val="242021"/>
                </a:solidFill>
                <a:effectLst/>
              </a:rPr>
              <a:t>You can also use RELATED to pull through values from </a:t>
            </a:r>
            <a:r>
              <a:rPr lang="en-US" sz="1800" b="0" i="1" dirty="0">
                <a:solidFill>
                  <a:srgbClr val="FF0000"/>
                </a:solidFill>
                <a:effectLst/>
              </a:rPr>
              <a:t>indirectly</a:t>
            </a:r>
            <a:r>
              <a:rPr lang="en-US" sz="1800" b="0" i="1" dirty="0">
                <a:solidFill>
                  <a:srgbClr val="242021"/>
                </a:solidFill>
                <a:effectLst/>
              </a:rPr>
              <a:t> </a:t>
            </a:r>
            <a:r>
              <a:rPr lang="en-US" sz="1800" b="0" i="0" dirty="0">
                <a:solidFill>
                  <a:srgbClr val="242021"/>
                </a:solidFill>
                <a:effectLst/>
              </a:rPr>
              <a:t>related tables into the fact table. For example, the Regions table is related to the Customers table that is in turn related to the </a:t>
            </a:r>
            <a:r>
              <a:rPr lang="en-US" sz="1800" b="0" i="0" dirty="0" err="1">
                <a:solidFill>
                  <a:srgbClr val="242021"/>
                </a:solidFill>
                <a:effectLst/>
              </a:rPr>
              <a:t>Winesales</a:t>
            </a:r>
            <a:r>
              <a:rPr lang="en-US" sz="1800" b="0" i="0" dirty="0">
                <a:solidFill>
                  <a:srgbClr val="242021"/>
                </a:solidFill>
                <a:effectLst/>
              </a:rPr>
              <a:t> table.</a:t>
            </a:r>
            <a:endParaRPr lang="en-US" sz="1800" b="0" i="0" dirty="0">
              <a:solidFill>
                <a:srgbClr val="242021"/>
              </a:solidFill>
              <a:effectLst/>
            </a:endParaRPr>
          </a:p>
        </p:txBody>
      </p:sp>
      <p:pic>
        <p:nvPicPr>
          <p:cNvPr id="5" name="Picture 4"/>
          <p:cNvPicPr>
            <a:picLocks noChangeAspect="1"/>
          </p:cNvPicPr>
          <p:nvPr/>
        </p:nvPicPr>
        <p:blipFill>
          <a:blip r:embed="rId1"/>
          <a:stretch>
            <a:fillRect/>
          </a:stretch>
        </p:blipFill>
        <p:spPr>
          <a:xfrm>
            <a:off x="4071413" y="0"/>
            <a:ext cx="793837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the RELATED Function</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a:solidFill>
                  <a:srgbClr val="00B050"/>
                </a:solidFill>
                <a:effectLst/>
                <a:ea typeface="Times New Roman" panose="02020603050405020304" charset="0"/>
                <a:cs typeface="Times New Roman" panose="02020603050405020304" charset="0"/>
              </a:rPr>
              <a:t>REGION NAME = RELATED ( Regions[REGION] )</a:t>
            </a:r>
            <a:endParaRPr lang="en-US" sz="2200" dirty="0"/>
          </a:p>
        </p:txBody>
      </p:sp>
      <p:pic>
        <p:nvPicPr>
          <p:cNvPr id="5" name="Picture 4"/>
          <p:cNvPicPr>
            <a:picLocks noChangeAspect="1"/>
          </p:cNvPicPr>
          <p:nvPr/>
        </p:nvPicPr>
        <p:blipFill>
          <a:blip r:embed="rId1"/>
          <a:stretch>
            <a:fillRect/>
          </a:stretch>
        </p:blipFill>
        <p:spPr>
          <a:xfrm>
            <a:off x="0" y="2361011"/>
            <a:ext cx="12192000" cy="42584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the RELATED Function</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You should understand that you can only use this function in the following two circumstances:</a:t>
            </a:r>
            <a:endParaRPr lang="en-US" sz="2200" b="0" i="0" dirty="0">
              <a:solidFill>
                <a:srgbClr val="242021"/>
              </a:solidFill>
              <a:effectLst/>
            </a:endParaRPr>
          </a:p>
          <a:p>
            <a:pPr marL="342900" indent="-342900">
              <a:buFont typeface="+mj-lt"/>
              <a:buAutoNum type="arabicPeriod"/>
            </a:pPr>
            <a:r>
              <a:rPr lang="en-US" sz="2200" b="0" i="0" dirty="0">
                <a:solidFill>
                  <a:srgbClr val="242021"/>
                </a:solidFill>
                <a:effectLst/>
              </a:rPr>
              <a:t>The tables must be </a:t>
            </a:r>
            <a:r>
              <a:rPr lang="en-US" sz="2200" b="0" i="0" dirty="0">
                <a:solidFill>
                  <a:srgbClr val="FF0000"/>
                </a:solidFill>
                <a:effectLst/>
              </a:rPr>
              <a:t>related</a:t>
            </a:r>
            <a:r>
              <a:rPr lang="en-US" sz="2200" b="0" i="0" dirty="0">
                <a:solidFill>
                  <a:srgbClr val="242021"/>
                </a:solidFill>
                <a:effectLst/>
              </a:rPr>
              <a:t>.</a:t>
            </a:r>
            <a:endParaRPr lang="en-US" sz="2200" b="0" i="0" dirty="0">
              <a:solidFill>
                <a:srgbClr val="242021"/>
              </a:solidFill>
              <a:effectLst/>
            </a:endParaRPr>
          </a:p>
          <a:p>
            <a:pPr marL="342900" indent="-342900">
              <a:buFont typeface="+mj-lt"/>
              <a:buAutoNum type="arabicPeriod"/>
            </a:pPr>
            <a:r>
              <a:rPr lang="en-US" sz="2200" b="0" i="0" dirty="0">
                <a:solidFill>
                  <a:srgbClr val="242021"/>
                </a:solidFill>
                <a:effectLst/>
              </a:rPr>
              <a:t>Only values from tables on the </a:t>
            </a:r>
            <a:r>
              <a:rPr lang="en-US" sz="2200" b="0" i="1" dirty="0">
                <a:solidFill>
                  <a:srgbClr val="FF0000"/>
                </a:solidFill>
                <a:effectLst/>
              </a:rPr>
              <a:t>one </a:t>
            </a:r>
            <a:r>
              <a:rPr lang="en-US" sz="2200" b="0" i="0" dirty="0">
                <a:solidFill>
                  <a:srgbClr val="FF0000"/>
                </a:solidFill>
                <a:effectLst/>
              </a:rPr>
              <a:t>side </a:t>
            </a:r>
            <a:r>
              <a:rPr lang="en-US" sz="2200" b="0" i="0" dirty="0">
                <a:solidFill>
                  <a:srgbClr val="242021"/>
                </a:solidFill>
                <a:effectLst/>
              </a:rPr>
              <a:t>of a relationship can be returned to tables on the </a:t>
            </a:r>
            <a:r>
              <a:rPr lang="en-US" sz="2200" b="0" i="1" dirty="0">
                <a:solidFill>
                  <a:srgbClr val="FF0000"/>
                </a:solidFill>
                <a:effectLst/>
              </a:rPr>
              <a:t>many </a:t>
            </a:r>
            <a:r>
              <a:rPr lang="en-US" sz="2200" b="0" i="0" dirty="0">
                <a:solidFill>
                  <a:srgbClr val="FF0000"/>
                </a:solidFill>
                <a:effectLst/>
              </a:rPr>
              <a:t>side</a:t>
            </a:r>
            <a:r>
              <a:rPr lang="en-US" sz="2200" b="0" i="0" dirty="0">
                <a:solidFill>
                  <a:srgbClr val="242021"/>
                </a:solidFill>
                <a:effectLst/>
              </a:rPr>
              <a:t>.</a:t>
            </a:r>
            <a:endParaRPr lang="en-US" sz="2200"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the RELATED Function</a:t>
            </a:r>
            <a:endParaRPr lang="en-US" dirty="0"/>
          </a:p>
        </p:txBody>
      </p:sp>
      <p:sp>
        <p:nvSpPr>
          <p:cNvPr id="3" name="Content Placeholder 2"/>
          <p:cNvSpPr>
            <a:spLocks noGrp="1"/>
          </p:cNvSpPr>
          <p:nvPr>
            <p:ph idx="1"/>
          </p:nvPr>
        </p:nvSpPr>
        <p:spPr/>
        <p:txBody>
          <a:bodyPr>
            <a:normAutofit/>
          </a:bodyPr>
          <a:lstStyle/>
          <a:p>
            <a:r>
              <a:rPr lang="en-US" sz="1800" b="0" i="0" dirty="0">
                <a:solidFill>
                  <a:srgbClr val="242021"/>
                </a:solidFill>
                <a:effectLst/>
              </a:rPr>
              <a:t>The act of populating values from tables that sit on the one side of a relationship into tables that sit on the many is called </a:t>
            </a:r>
            <a:r>
              <a:rPr lang="en-US" sz="1800" b="0" i="1" dirty="0">
                <a:solidFill>
                  <a:srgbClr val="FF0000"/>
                </a:solidFill>
                <a:effectLst/>
              </a:rPr>
              <a:t>denormalization</a:t>
            </a:r>
            <a:r>
              <a:rPr lang="en-US" sz="1800" b="0" i="0" dirty="0">
                <a:solidFill>
                  <a:srgbClr val="242021"/>
                </a:solidFill>
                <a:effectLst/>
              </a:rPr>
              <a:t>.</a:t>
            </a:r>
            <a:endParaRPr lang="en-US" sz="1800" b="0" i="0" dirty="0">
              <a:solidFill>
                <a:srgbClr val="242021"/>
              </a:solidFill>
              <a:effectLst/>
            </a:endParaRPr>
          </a:p>
          <a:p>
            <a:r>
              <a:rPr lang="en-US" sz="1800" b="0" i="0" dirty="0">
                <a:solidFill>
                  <a:srgbClr val="242021"/>
                </a:solidFill>
                <a:effectLst/>
              </a:rPr>
              <a:t>There are at least </a:t>
            </a:r>
            <a:r>
              <a:rPr lang="en-US" sz="1800" b="0" i="0" dirty="0">
                <a:solidFill>
                  <a:srgbClr val="FF0000"/>
                </a:solidFill>
                <a:effectLst/>
              </a:rPr>
              <a:t>three advantages </a:t>
            </a:r>
            <a:r>
              <a:rPr lang="en-US" sz="1800" b="0" i="0" dirty="0">
                <a:solidFill>
                  <a:srgbClr val="242021"/>
                </a:solidFill>
                <a:effectLst/>
              </a:rPr>
              <a:t>in doing this:</a:t>
            </a:r>
            <a:endParaRPr lang="en-US" sz="1800" b="0" i="0" dirty="0">
              <a:solidFill>
                <a:srgbClr val="242021"/>
              </a:solidFill>
              <a:effectLst/>
            </a:endParaRPr>
          </a:p>
          <a:p>
            <a:pPr marL="342900" indent="-342900">
              <a:buFont typeface="+mj-lt"/>
              <a:buAutoNum type="arabicPeriod"/>
            </a:pPr>
            <a:r>
              <a:rPr lang="en-US" sz="1800" b="0" i="0" dirty="0">
                <a:solidFill>
                  <a:srgbClr val="242021"/>
                </a:solidFill>
                <a:effectLst/>
              </a:rPr>
              <a:t>You now know in which Region each sales transaction was made.</a:t>
            </a:r>
            <a:endParaRPr lang="en-US" sz="1800" dirty="0">
              <a:solidFill>
                <a:srgbClr val="242021"/>
              </a:solidFill>
            </a:endParaRPr>
          </a:p>
          <a:p>
            <a:pPr marL="342900" indent="-342900">
              <a:buFont typeface="+mj-lt"/>
              <a:buAutoNum type="arabicPeriod"/>
            </a:pPr>
            <a:r>
              <a:rPr lang="en-US" sz="1800" b="0" i="0" dirty="0">
                <a:solidFill>
                  <a:srgbClr val="242021"/>
                </a:solidFill>
                <a:effectLst/>
              </a:rPr>
              <a:t>If you need to use the region names in a visual, you can use the calculated column in the </a:t>
            </a:r>
            <a:r>
              <a:rPr lang="en-US" sz="1800" b="0" i="0" dirty="0" err="1">
                <a:solidFill>
                  <a:srgbClr val="242021"/>
                </a:solidFill>
                <a:effectLst/>
              </a:rPr>
              <a:t>Winesales</a:t>
            </a:r>
            <a:r>
              <a:rPr lang="en-US" sz="1800" b="0" i="0" dirty="0">
                <a:solidFill>
                  <a:srgbClr val="242021"/>
                </a:solidFill>
                <a:effectLst/>
              </a:rPr>
              <a:t> table. Therefore, you no longer need to see the Regions table in Report view. If this is the case, you can hide the Regions table. To hide a table in Report view, right-click the table name in the Fields list in either</a:t>
            </a:r>
            <a:br>
              <a:rPr lang="en-US" sz="1800" b="0" i="0" dirty="0">
                <a:solidFill>
                  <a:srgbClr val="242021"/>
                </a:solidFill>
                <a:effectLst/>
              </a:rPr>
            </a:br>
            <a:r>
              <a:rPr lang="en-US" sz="1800" b="1" i="0" dirty="0">
                <a:solidFill>
                  <a:srgbClr val="242021"/>
                </a:solidFill>
                <a:effectLst/>
              </a:rPr>
              <a:t>Data view </a:t>
            </a:r>
            <a:r>
              <a:rPr lang="en-US" sz="1800" b="0" i="0" dirty="0">
                <a:solidFill>
                  <a:srgbClr val="242021"/>
                </a:solidFill>
                <a:effectLst/>
              </a:rPr>
              <a:t>or </a:t>
            </a:r>
            <a:r>
              <a:rPr lang="en-US" sz="1800" b="1" i="0" dirty="0">
                <a:solidFill>
                  <a:srgbClr val="242021"/>
                </a:solidFill>
                <a:effectLst/>
              </a:rPr>
              <a:t>Model view</a:t>
            </a:r>
            <a:r>
              <a:rPr lang="en-US" sz="1800" b="0" i="0" dirty="0">
                <a:solidFill>
                  <a:srgbClr val="242021"/>
                </a:solidFill>
                <a:effectLst/>
              </a:rPr>
              <a:t>, and select </a:t>
            </a:r>
            <a:r>
              <a:rPr lang="en-US" sz="1800" b="1" i="0" dirty="0">
                <a:solidFill>
                  <a:srgbClr val="242021"/>
                </a:solidFill>
                <a:effectLst/>
              </a:rPr>
              <a:t>Hide in report view</a:t>
            </a:r>
            <a:r>
              <a:rPr lang="en-US" sz="1800" b="0" i="0" dirty="0">
                <a:solidFill>
                  <a:srgbClr val="242021"/>
                </a:solidFill>
                <a:effectLst/>
              </a:rPr>
              <a:t>.</a:t>
            </a:r>
            <a:endParaRPr lang="en-US" sz="1800" dirty="0">
              <a:solidFill>
                <a:srgbClr val="242021"/>
              </a:solidFill>
            </a:endParaRPr>
          </a:p>
          <a:p>
            <a:pPr marL="342900" indent="-342900">
              <a:buFont typeface="+mj-lt"/>
              <a:buAutoNum type="arabicPeriod"/>
            </a:pPr>
            <a:r>
              <a:rPr lang="en-US" sz="1800" b="0" i="0" dirty="0">
                <a:solidFill>
                  <a:srgbClr val="242021"/>
                </a:solidFill>
                <a:effectLst/>
              </a:rPr>
              <a:t>You can perform a distinct count on the REGION NAME column in the </a:t>
            </a:r>
            <a:r>
              <a:rPr lang="en-US" sz="1800" b="0" i="0" dirty="0" err="1">
                <a:solidFill>
                  <a:srgbClr val="242021"/>
                </a:solidFill>
                <a:effectLst/>
              </a:rPr>
              <a:t>Winesales</a:t>
            </a:r>
            <a:r>
              <a:rPr lang="en-US" sz="1800" b="0" i="0" dirty="0">
                <a:solidFill>
                  <a:srgbClr val="242021"/>
                </a:solidFill>
                <a:effectLst/>
              </a:rPr>
              <a:t> table to calculate how many </a:t>
            </a:r>
            <a:r>
              <a:rPr lang="en-US" sz="1800" b="0" i="1" dirty="0">
                <a:solidFill>
                  <a:srgbClr val="FF0000"/>
                </a:solidFill>
                <a:effectLst/>
              </a:rPr>
              <a:t>different</a:t>
            </a:r>
            <a:r>
              <a:rPr lang="en-US" sz="1800" b="0" i="1" dirty="0">
                <a:solidFill>
                  <a:srgbClr val="242021"/>
                </a:solidFill>
                <a:effectLst/>
              </a:rPr>
              <a:t> </a:t>
            </a:r>
            <a:r>
              <a:rPr lang="en-US" sz="1800" b="0" i="0" dirty="0">
                <a:solidFill>
                  <a:srgbClr val="242021"/>
                </a:solidFill>
                <a:effectLst/>
              </a:rPr>
              <a:t>Regions we’ve sold our wines in. We’ll do this calculation later, but because the sales transactions must be directly associated with the regions in which they were made, this would be a difficult expression if we left the REGION values in the Regions table.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1"/>
              </a:rPr>
              <a:t>Data Stories Gallery</a:t>
            </a:r>
            <a:endParaRPr lang="en-US" dirty="0"/>
          </a:p>
        </p:txBody>
      </p:sp>
      <p:pic>
        <p:nvPicPr>
          <p:cNvPr id="5" name="Picture 4"/>
          <p:cNvPicPr>
            <a:picLocks noChangeAspect="1"/>
          </p:cNvPicPr>
          <p:nvPr/>
        </p:nvPicPr>
        <p:blipFill>
          <a:blip r:embed="rId2"/>
          <a:stretch>
            <a:fillRect/>
          </a:stretch>
        </p:blipFill>
        <p:spPr>
          <a:xfrm>
            <a:off x="771593" y="1537554"/>
            <a:ext cx="10648813" cy="51789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data modeling steps</a:t>
            </a:r>
            <a:endParaRPr lang="en-US"/>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1800" b="1" i="0">
                <a:solidFill>
                  <a:srgbClr val="FF0000"/>
                </a:solidFill>
                <a:effectLst/>
              </a:rPr>
              <a:t>Get data </a:t>
            </a:r>
            <a:r>
              <a:rPr lang="en-US" sz="1800" b="0" i="0">
                <a:solidFill>
                  <a:srgbClr val="000000"/>
                </a:solidFill>
                <a:effectLst/>
              </a:rPr>
              <a:t>– As in Power BI Service, the process starts with connecting to your data (the Get Data button).</a:t>
            </a:r>
            <a:endParaRPr lang="en-US" sz="1800" b="0" i="0">
              <a:solidFill>
                <a:srgbClr val="000000"/>
              </a:solidFill>
              <a:effectLst/>
            </a:endParaRPr>
          </a:p>
          <a:p>
            <a:pPr marL="342900" indent="-342900">
              <a:buFont typeface="+mj-lt"/>
              <a:buAutoNum type="arabicPeriod"/>
            </a:pPr>
            <a:r>
              <a:rPr lang="en-US" sz="1800" b="1" i="0">
                <a:solidFill>
                  <a:srgbClr val="FF0000"/>
                </a:solidFill>
                <a:effectLst/>
              </a:rPr>
              <a:t>Transform data </a:t>
            </a:r>
            <a:r>
              <a:rPr lang="en-US" sz="1800" b="0" i="0">
                <a:solidFill>
                  <a:srgbClr val="000000"/>
                </a:solidFill>
                <a:effectLst/>
              </a:rPr>
              <a:t>– Remember that when you import the data or use DirectQuery, Power BI Desktop creates</a:t>
            </a:r>
            <a:br>
              <a:rPr lang="en-US" sz="1800" b="0" i="0">
                <a:solidFill>
                  <a:srgbClr val="000000"/>
                </a:solidFill>
                <a:effectLst/>
              </a:rPr>
            </a:br>
            <a:r>
              <a:rPr lang="en-US" sz="1800" b="0" i="0">
                <a:solidFill>
                  <a:srgbClr val="000000"/>
                </a:solidFill>
                <a:effectLst/>
              </a:rPr>
              <a:t>a query for each table you import (except when you connect live to certain data sources, in which case</a:t>
            </a:r>
            <a:br>
              <a:rPr lang="en-US" sz="1800" b="0" i="0">
                <a:solidFill>
                  <a:srgbClr val="000000"/>
                </a:solidFill>
                <a:effectLst/>
              </a:rPr>
            </a:br>
            <a:r>
              <a:rPr lang="en-US" sz="1800" b="0" i="0">
                <a:solidFill>
                  <a:srgbClr val="000000"/>
                </a:solidFill>
                <a:effectLst/>
              </a:rPr>
              <a:t>there is no underlying query). If the data requires cleansing or transformations, click "Transform data" to</a:t>
            </a:r>
            <a:br>
              <a:rPr lang="en-US" sz="1800" b="0" i="0">
                <a:solidFill>
                  <a:srgbClr val="000000"/>
                </a:solidFill>
                <a:effectLst/>
              </a:rPr>
            </a:br>
            <a:r>
              <a:rPr lang="en-US" sz="1800" b="0" i="0">
                <a:solidFill>
                  <a:srgbClr val="000000"/>
                </a:solidFill>
                <a:effectLst/>
              </a:rPr>
              <a:t>open Power Query Editor and perform data transformation tasks, such as replacing column values.</a:t>
            </a:r>
            <a:endParaRPr lang="en-US" sz="1800" b="0" i="0">
              <a:solidFill>
                <a:srgbClr val="000000"/>
              </a:solidFill>
              <a:effectLst/>
            </a:endParaRPr>
          </a:p>
          <a:p>
            <a:pPr marL="342900" indent="-342900">
              <a:buFont typeface="+mj-lt"/>
              <a:buAutoNum type="arabicPeriod"/>
            </a:pPr>
            <a:r>
              <a:rPr lang="en-US" sz="1800" b="1" i="0">
                <a:solidFill>
                  <a:srgbClr val="FF0000"/>
                </a:solidFill>
                <a:effectLst/>
              </a:rPr>
              <a:t>Explore and refine data </a:t>
            </a:r>
            <a:r>
              <a:rPr lang="en-US" sz="1800" b="0" i="0">
                <a:solidFill>
                  <a:srgbClr val="000000"/>
                </a:solidFill>
                <a:effectLst/>
              </a:rPr>
              <a:t>– Switch to the Data tab to explore and refine the imported data, such as to see</a:t>
            </a:r>
            <a:br>
              <a:rPr lang="en-US" sz="1800" b="0" i="0">
                <a:solidFill>
                  <a:srgbClr val="000000"/>
                </a:solidFill>
                <a:effectLst/>
              </a:rPr>
            </a:br>
            <a:r>
              <a:rPr lang="en-US" sz="1800" b="0" i="0">
                <a:solidFill>
                  <a:srgbClr val="000000"/>
                </a:solidFill>
                <a:effectLst/>
              </a:rPr>
              <a:t>what data is loaded in a table and to change column data types. The Data tab isn't available with DirectQuery and live connections. However, in the case of DirectQuery data sources, you can still use the Power Query Editor to shape and transform the data, although not all transformations are available.</a:t>
            </a:r>
            <a:endParaRPr lang="en-US" sz="1800" b="0" i="0">
              <a:solidFill>
                <a:srgbClr val="000000"/>
              </a:solidFill>
              <a:effectLst/>
            </a:endParaRPr>
          </a:p>
          <a:p>
            <a:pPr marL="342900" indent="-342900">
              <a:buFont typeface="+mj-lt"/>
              <a:buAutoNum type="arabicPeriod"/>
            </a:pPr>
            <a:r>
              <a:rPr lang="en-US" sz="1800" b="1" i="0">
                <a:solidFill>
                  <a:srgbClr val="FF0000"/>
                </a:solidFill>
                <a:effectLst/>
              </a:rPr>
              <a:t>Create relationships </a:t>
            </a:r>
            <a:r>
              <a:rPr lang="en-US" sz="1800" b="0" i="0">
                <a:solidFill>
                  <a:srgbClr val="000000"/>
                </a:solidFill>
                <a:effectLst/>
              </a:rPr>
              <a:t>– As a part of refining the data model, if you import multiple tables, you need to relate them either using the Model tab or the Manage Relationships button in the ribbon's Modeling tab.</a:t>
            </a:r>
            <a:endParaRPr lang="en-US" sz="1800" b="0" i="0">
              <a:solidFill>
                <a:srgbClr val="000000"/>
              </a:solidFill>
              <a:effectLst/>
            </a:endParaRPr>
          </a:p>
          <a:p>
            <a:pPr marL="342900" indent="-342900">
              <a:buFont typeface="+mj-lt"/>
              <a:buAutoNum type="arabicPeriod"/>
            </a:pPr>
            <a:r>
              <a:rPr lang="en-US" sz="1800" b="1" i="0">
                <a:solidFill>
                  <a:srgbClr val="FF0000"/>
                </a:solidFill>
                <a:effectLst/>
              </a:rPr>
              <a:t>Visualize data </a:t>
            </a:r>
            <a:r>
              <a:rPr lang="en-US" sz="1800" b="0" i="0">
                <a:solidFill>
                  <a:srgbClr val="000000"/>
                </a:solidFill>
                <a:effectLst/>
              </a:rPr>
              <a:t>– Finally, you build reports to visualize your data and get insights by switching to the Report tab, which is available with all the data connectivity options.</a:t>
            </a:r>
            <a:endParaRPr lang="en-US"/>
          </a:p>
        </p:txBody>
      </p:sp>
      <p:sp>
        <p:nvSpPr>
          <p:cNvPr id="5" name="TextBox 4"/>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at the RELATED Function</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Although we have a </a:t>
            </a:r>
            <a:r>
              <a:rPr lang="en-US" sz="2200" b="0" i="0" dirty="0" err="1">
                <a:solidFill>
                  <a:srgbClr val="242021"/>
                </a:solidFill>
                <a:effectLst/>
              </a:rPr>
              <a:t>Winesales</a:t>
            </a:r>
            <a:r>
              <a:rPr lang="en-US" sz="2200" dirty="0">
                <a:solidFill>
                  <a:srgbClr val="242021"/>
                </a:solidFill>
              </a:rPr>
              <a:t> </a:t>
            </a:r>
            <a:r>
              <a:rPr lang="en-US" sz="2200" b="0" i="0" dirty="0">
                <a:solidFill>
                  <a:srgbClr val="242021"/>
                </a:solidFill>
                <a:effectLst/>
              </a:rPr>
              <a:t>table, we have no sales values. However, we can now calculate them. We can multiply the CASES SOLD column in the </a:t>
            </a:r>
            <a:r>
              <a:rPr lang="en-US" sz="2200" b="0" i="0" dirty="0" err="1">
                <a:solidFill>
                  <a:srgbClr val="242021"/>
                </a:solidFill>
                <a:effectLst/>
              </a:rPr>
              <a:t>Winesales</a:t>
            </a:r>
            <a:r>
              <a:rPr lang="en-US" sz="2200" b="0" i="0" dirty="0">
                <a:solidFill>
                  <a:srgbClr val="242021"/>
                </a:solidFill>
                <a:effectLst/>
              </a:rPr>
              <a:t> table with the PRICE PER CASE column in the Wines table, and because the </a:t>
            </a:r>
            <a:r>
              <a:rPr lang="en-US" sz="2200" b="0" i="0" dirty="0" err="1">
                <a:solidFill>
                  <a:srgbClr val="242021"/>
                </a:solidFill>
                <a:effectLst/>
              </a:rPr>
              <a:t>Winesales</a:t>
            </a:r>
            <a:r>
              <a:rPr lang="en-US" sz="2200" b="0" i="0" dirty="0">
                <a:solidFill>
                  <a:srgbClr val="242021"/>
                </a:solidFill>
                <a:effectLst/>
              </a:rPr>
              <a:t> table is related to the Wines table in a </a:t>
            </a:r>
            <a:r>
              <a:rPr lang="en-US" sz="2200" b="0" i="0" dirty="0">
                <a:solidFill>
                  <a:srgbClr val="FF0000"/>
                </a:solidFill>
                <a:effectLst/>
              </a:rPr>
              <a:t>many-to-one relationship</a:t>
            </a:r>
            <a:r>
              <a:rPr lang="en-US" sz="2200" b="0" i="0" dirty="0">
                <a:solidFill>
                  <a:srgbClr val="242021"/>
                </a:solidFill>
                <a:effectLst/>
              </a:rPr>
              <a:t>, we can use RELATED to do this.</a:t>
            </a:r>
            <a:endParaRPr lang="en-US" sz="2200" b="0" i="0" dirty="0">
              <a:solidFill>
                <a:srgbClr val="242021"/>
              </a:solidFill>
              <a:effectLst/>
            </a:endParaRPr>
          </a:p>
          <a:p>
            <a:r>
              <a:rPr lang="en-US" sz="2200" b="0" i="0" dirty="0">
                <a:solidFill>
                  <a:srgbClr val="242021"/>
                </a:solidFill>
                <a:effectLst/>
              </a:rPr>
              <a:t>We’re going to look at two different methods of using RELATED to calculate the </a:t>
            </a:r>
            <a:r>
              <a:rPr lang="en-US" sz="2200" b="0" i="0" dirty="0">
                <a:solidFill>
                  <a:srgbClr val="FF0000"/>
                </a:solidFill>
                <a:effectLst/>
              </a:rPr>
              <a:t>Sales</a:t>
            </a:r>
            <a:r>
              <a:rPr lang="en-US" sz="2200" b="0" i="0" dirty="0">
                <a:solidFill>
                  <a:srgbClr val="242021"/>
                </a:solidFill>
                <a:effectLst/>
              </a:rPr>
              <a:t> revenue values. </a:t>
            </a:r>
            <a:r>
              <a:rPr lang="en-US" sz="2200" b="0" i="0" dirty="0">
                <a:solidFill>
                  <a:srgbClr val="FF0000"/>
                </a:solidFill>
                <a:effectLst/>
              </a:rPr>
              <a:t>(Question)</a:t>
            </a:r>
            <a:endParaRPr lang="en-US" sz="2200" dirty="0">
              <a:solidFill>
                <a:srgbClr val="FF0000"/>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50496" y="1825625"/>
            <a:ext cx="4903304" cy="4351338"/>
          </a:xfrm>
        </p:spPr>
        <p:txBody>
          <a:bodyPr>
            <a:normAutofit/>
          </a:bodyPr>
          <a:lstStyle/>
          <a:p>
            <a:pPr marL="0" indent="0" algn="l">
              <a:buNone/>
            </a:pPr>
            <a:r>
              <a:rPr lang="en-US" sz="2200" b="0" i="0" dirty="0">
                <a:solidFill>
                  <a:srgbClr val="242021"/>
                </a:solidFill>
                <a:effectLst/>
              </a:rPr>
              <a:t>Does this sound a very efficient way of doing this calculation?</a:t>
            </a:r>
            <a:endParaRPr lang="en-US" sz="2200" b="0" i="0" dirty="0">
              <a:solidFill>
                <a:srgbClr val="242021"/>
              </a:solidFill>
              <a:effectLst/>
            </a:endParaRPr>
          </a:p>
          <a:p>
            <a:pPr marL="0" indent="0" algn="l">
              <a:buNone/>
            </a:pPr>
            <a:r>
              <a:rPr lang="en-US" sz="2200" dirty="0">
                <a:solidFill>
                  <a:srgbClr val="242021"/>
                </a:solidFill>
              </a:rPr>
              <a:t>Probably not?</a:t>
            </a:r>
            <a:endParaRPr lang="en-US" sz="2200" dirty="0">
              <a:solidFill>
                <a:srgbClr val="242021"/>
              </a:solidFill>
            </a:endParaRPr>
          </a:p>
          <a:p>
            <a:pPr marL="0" indent="0" algn="l">
              <a:buNone/>
            </a:pPr>
            <a:r>
              <a:rPr lang="en-US" sz="2200" dirty="0">
                <a:solidFill>
                  <a:srgbClr val="242021"/>
                </a:solidFill>
              </a:rPr>
              <a:t>Give two reasons?</a:t>
            </a:r>
            <a:endParaRPr lang="en-US" sz="2200" dirty="0">
              <a:solidFill>
                <a:srgbClr val="242021"/>
              </a:solidFill>
            </a:endParaRPr>
          </a:p>
          <a:p>
            <a:pPr marL="0" indent="0" algn="l">
              <a:buNone/>
            </a:pPr>
            <a:r>
              <a:rPr lang="en-US" sz="2200" dirty="0"/>
              <a:t>If you shouldn’t use a calculated</a:t>
            </a:r>
            <a:br>
              <a:rPr lang="en-US" sz="2200" dirty="0"/>
            </a:br>
            <a:r>
              <a:rPr lang="en-US" sz="2200" dirty="0"/>
              <a:t>column for the sales calculation, what should you use?</a:t>
            </a:r>
            <a:endParaRPr lang="en-US" sz="2200" dirty="0"/>
          </a:p>
        </p:txBody>
      </p:sp>
      <p:pic>
        <p:nvPicPr>
          <p:cNvPr id="5" name="Picture 4"/>
          <p:cNvPicPr>
            <a:picLocks noChangeAspect="1"/>
          </p:cNvPicPr>
          <p:nvPr/>
        </p:nvPicPr>
        <p:blipFill>
          <a:blip r:embed="rId1"/>
          <a:stretch>
            <a:fillRect/>
          </a:stretch>
        </p:blipFill>
        <p:spPr>
          <a:xfrm>
            <a:off x="250773" y="723522"/>
            <a:ext cx="5687219" cy="5410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 Measures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We’re now ready to look at the second type of DAX expression, the measure. There are two types of measures that you can use in visuals: </a:t>
            </a:r>
            <a:r>
              <a:rPr lang="en-US" sz="2200" b="0" i="1" dirty="0">
                <a:solidFill>
                  <a:srgbClr val="FF0000"/>
                </a:solidFill>
                <a:effectLst/>
              </a:rPr>
              <a:t>implicit</a:t>
            </a:r>
            <a:r>
              <a:rPr lang="en-US" sz="2200" b="0" i="1" dirty="0">
                <a:solidFill>
                  <a:srgbClr val="242021"/>
                </a:solidFill>
                <a:effectLst/>
              </a:rPr>
              <a:t> </a:t>
            </a:r>
            <a:r>
              <a:rPr lang="en-US" sz="2200" b="0" i="0" dirty="0">
                <a:solidFill>
                  <a:srgbClr val="242021"/>
                </a:solidFill>
                <a:effectLst/>
              </a:rPr>
              <a:t>measures and </a:t>
            </a:r>
            <a:r>
              <a:rPr lang="en-US" sz="2200" b="0" i="1" dirty="0">
                <a:solidFill>
                  <a:srgbClr val="FF0000"/>
                </a:solidFill>
                <a:effectLst/>
              </a:rPr>
              <a:t>explicit</a:t>
            </a:r>
            <a:r>
              <a:rPr lang="en-US" sz="2200" b="0" i="1" dirty="0">
                <a:solidFill>
                  <a:srgbClr val="242021"/>
                </a:solidFill>
                <a:effectLst/>
              </a:rPr>
              <a:t> </a:t>
            </a:r>
            <a:r>
              <a:rPr lang="en-US" sz="2200" b="0" i="0" dirty="0">
                <a:solidFill>
                  <a:srgbClr val="242021"/>
                </a:solidFill>
                <a:effectLst/>
              </a:rPr>
              <a:t>measures.</a:t>
            </a:r>
            <a:endParaRPr lang="en-US" sz="2200" b="0" i="0" dirty="0">
              <a:solidFill>
                <a:srgbClr val="242021"/>
              </a:solidFill>
              <a:effectLst/>
            </a:endParaRPr>
          </a:p>
          <a:p>
            <a:r>
              <a:rPr lang="en-US" sz="2200" b="0" i="0" dirty="0">
                <a:solidFill>
                  <a:srgbClr val="242021"/>
                </a:solidFill>
                <a:effectLst/>
              </a:rPr>
              <a:t>What’s the </a:t>
            </a:r>
            <a:r>
              <a:rPr lang="en-US" sz="2200" b="0" i="0" dirty="0">
                <a:solidFill>
                  <a:srgbClr val="FF0000"/>
                </a:solidFill>
                <a:effectLst/>
              </a:rPr>
              <a:t>difference</a:t>
            </a:r>
            <a:r>
              <a:rPr lang="en-US" sz="2200" b="0" i="0" dirty="0">
                <a:solidFill>
                  <a:srgbClr val="242021"/>
                </a:solidFill>
                <a:effectLst/>
              </a:rPr>
              <a:t> between implicit and explicit measures?</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Measures</a:t>
            </a:r>
            <a:endParaRPr lang="en-US" dirty="0"/>
          </a:p>
        </p:txBody>
      </p:sp>
      <p:sp>
        <p:nvSpPr>
          <p:cNvPr id="3" name="Content Placeholder 2"/>
          <p:cNvSpPr>
            <a:spLocks noGrp="1"/>
          </p:cNvSpPr>
          <p:nvPr>
            <p:ph idx="1"/>
          </p:nvPr>
        </p:nvSpPr>
        <p:spPr>
          <a:xfrm>
            <a:off x="838200" y="1825625"/>
            <a:ext cx="4449417" cy="4351338"/>
          </a:xfrm>
        </p:spPr>
        <p:txBody>
          <a:bodyPr>
            <a:normAutofit/>
          </a:bodyPr>
          <a:lstStyle/>
          <a:p>
            <a:r>
              <a:rPr lang="en-US" sz="2000" b="0" i="0" dirty="0">
                <a:solidFill>
                  <a:srgbClr val="242021"/>
                </a:solidFill>
                <a:effectLst/>
              </a:rPr>
              <a:t>If you’ve created any Power BI visual, you’ve created an implicit measure.</a:t>
            </a:r>
            <a:r>
              <a:rPr lang="en-US" sz="2000" b="1" i="1" dirty="0">
                <a:solidFill>
                  <a:srgbClr val="242021"/>
                </a:solidFill>
                <a:effectLst/>
              </a:rPr>
              <a:t> </a:t>
            </a:r>
            <a:r>
              <a:rPr lang="en-US" sz="2000" b="0" i="0" dirty="0">
                <a:solidFill>
                  <a:srgbClr val="242021"/>
                </a:solidFill>
                <a:effectLst/>
              </a:rPr>
              <a:t>Have you ever wondered what the </a:t>
            </a:r>
            <a:r>
              <a:rPr lang="en-US" sz="2000" b="0" i="0" dirty="0">
                <a:solidFill>
                  <a:srgbClr val="FF0000"/>
                </a:solidFill>
                <a:effectLst/>
              </a:rPr>
              <a:t>sigma symbol ( ∑ )</a:t>
            </a:r>
            <a:r>
              <a:rPr lang="en-US" sz="2000" b="0" i="0" dirty="0">
                <a:solidFill>
                  <a:srgbClr val="242021"/>
                </a:solidFill>
                <a:effectLst/>
              </a:rPr>
              <a:t> beside a numeric column in the Fields list means? It has a more precise purpose than signaling a column containing numbers. </a:t>
            </a:r>
            <a:r>
              <a:rPr lang="en-US" sz="2000" b="0" i="0" dirty="0">
                <a:solidFill>
                  <a:srgbClr val="FF0000"/>
                </a:solidFill>
                <a:effectLst/>
              </a:rPr>
              <a:t>The sigma indicates that when you put this column into the Values bucket of a visual, the data in this column will automatically be aggregated. </a:t>
            </a:r>
            <a:r>
              <a:rPr lang="en-US" sz="2000" b="0" i="0" dirty="0">
                <a:solidFill>
                  <a:srgbClr val="242021"/>
                </a:solidFill>
                <a:effectLst/>
              </a:rPr>
              <a:t>This is what we mean by an implicit measure.</a:t>
            </a:r>
            <a:endParaRPr lang="en-US" sz="2000" dirty="0"/>
          </a:p>
        </p:txBody>
      </p:sp>
      <p:pic>
        <p:nvPicPr>
          <p:cNvPr id="5" name="Picture 4"/>
          <p:cNvPicPr>
            <a:picLocks noChangeAspect="1"/>
          </p:cNvPicPr>
          <p:nvPr/>
        </p:nvPicPr>
        <p:blipFill>
          <a:blip r:embed="rId1"/>
          <a:stretch>
            <a:fillRect/>
          </a:stretch>
        </p:blipFill>
        <p:spPr>
          <a:xfrm>
            <a:off x="5501346" y="0"/>
            <a:ext cx="6457046"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Measures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If you create your own measures rather than relying on implicit measures, these are some of the </a:t>
            </a:r>
            <a:r>
              <a:rPr lang="en-US" sz="2000" b="0" i="0" dirty="0">
                <a:solidFill>
                  <a:srgbClr val="FF0000"/>
                </a:solidFill>
                <a:effectLst/>
              </a:rPr>
              <a:t>benefits</a:t>
            </a:r>
            <a:r>
              <a:rPr lang="en-US" sz="2000" b="0" i="0" dirty="0">
                <a:solidFill>
                  <a:srgbClr val="242021"/>
                </a:solidFill>
                <a:effectLst/>
              </a:rPr>
              <a:t>:</a:t>
            </a:r>
            <a:endParaRPr lang="en-US" sz="2000" b="0" i="0" dirty="0">
              <a:solidFill>
                <a:srgbClr val="242021"/>
              </a:solidFill>
              <a:effectLst/>
            </a:endParaRPr>
          </a:p>
          <a:p>
            <a:pPr lvl="1"/>
            <a:r>
              <a:rPr lang="en-US" sz="2000" b="0" i="0" dirty="0">
                <a:solidFill>
                  <a:srgbClr val="242021"/>
                </a:solidFill>
                <a:effectLst/>
              </a:rPr>
              <a:t>You’ll have more control over the aggregation performed by the measure and be able to name it accordingly.</a:t>
            </a:r>
            <a:endParaRPr lang="en-US" sz="2000" dirty="0">
              <a:solidFill>
                <a:srgbClr val="242021"/>
              </a:solidFill>
            </a:endParaRPr>
          </a:p>
          <a:p>
            <a:pPr lvl="1"/>
            <a:r>
              <a:rPr lang="en-US" sz="2000" b="0" i="0" dirty="0">
                <a:solidFill>
                  <a:srgbClr val="242021"/>
                </a:solidFill>
                <a:effectLst/>
              </a:rPr>
              <a:t>You’ll be able to use different numeric formatting for different measures.</a:t>
            </a:r>
            <a:endParaRPr lang="en-US" sz="2000" dirty="0">
              <a:solidFill>
                <a:srgbClr val="242021"/>
              </a:solidFill>
            </a:endParaRPr>
          </a:p>
          <a:p>
            <a:pPr lvl="1"/>
            <a:r>
              <a:rPr lang="en-US" sz="2000" b="0" i="0" dirty="0">
                <a:solidFill>
                  <a:srgbClr val="242021"/>
                </a:solidFill>
                <a:effectLst/>
              </a:rPr>
              <a:t>Explicit measures will become a constituent part of the data model. Your measures will join the Fields list, and you, or people using your data, can use and reuse the measures whenever you need to visualize a particular calculation.</a:t>
            </a:r>
            <a:endParaRPr lang="en-US" sz="2000" dirty="0">
              <a:solidFill>
                <a:srgbClr val="242021"/>
              </a:solidFill>
            </a:endParaRPr>
          </a:p>
          <a:p>
            <a:pPr lvl="1"/>
            <a:r>
              <a:rPr lang="en-US" sz="2000" b="0" i="0" dirty="0">
                <a:solidFill>
                  <a:srgbClr val="242021"/>
                </a:solidFill>
                <a:effectLst/>
              </a:rPr>
              <a:t>By using DAX, you can go far beyond just simple aggregations of your data. You can perform complex calculations to get to the insights you really need.</a:t>
            </a:r>
            <a:endParaRPr lang="en-US" sz="2000"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Measures Table</a:t>
            </a:r>
            <a:endParaRPr lang="en-US" dirty="0"/>
          </a:p>
        </p:txBody>
      </p:sp>
      <p:pic>
        <p:nvPicPr>
          <p:cNvPr id="5" name="Picture 4"/>
          <p:cNvPicPr>
            <a:picLocks noChangeAspect="1"/>
          </p:cNvPicPr>
          <p:nvPr/>
        </p:nvPicPr>
        <p:blipFill>
          <a:blip r:embed="rId1"/>
          <a:stretch>
            <a:fillRect/>
          </a:stretch>
        </p:blipFill>
        <p:spPr>
          <a:xfrm>
            <a:off x="3133311" y="1825625"/>
            <a:ext cx="5925377" cy="1400370"/>
          </a:xfrm>
          <a:prstGeom prst="rect">
            <a:avLst/>
          </a:prstGeom>
        </p:spPr>
      </p:pic>
      <p:pic>
        <p:nvPicPr>
          <p:cNvPr id="7" name="Picture 6"/>
          <p:cNvPicPr>
            <a:picLocks noChangeAspect="1"/>
          </p:cNvPicPr>
          <p:nvPr/>
        </p:nvPicPr>
        <p:blipFill>
          <a:blip r:embed="rId2"/>
          <a:stretch>
            <a:fillRect/>
          </a:stretch>
        </p:blipFill>
        <p:spPr>
          <a:xfrm>
            <a:off x="4686299" y="3463925"/>
            <a:ext cx="2819400" cy="3028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Simple DAX Measures</a:t>
            </a:r>
            <a:endParaRPr lang="en-US" dirty="0"/>
          </a:p>
        </p:txBody>
      </p:sp>
      <p:pic>
        <p:nvPicPr>
          <p:cNvPr id="5" name="Picture 4"/>
          <p:cNvPicPr>
            <a:picLocks noChangeAspect="1"/>
          </p:cNvPicPr>
          <p:nvPr/>
        </p:nvPicPr>
        <p:blipFill>
          <a:blip r:embed="rId1"/>
          <a:stretch>
            <a:fillRect/>
          </a:stretch>
        </p:blipFill>
        <p:spPr>
          <a:xfrm>
            <a:off x="1423066" y="1567317"/>
            <a:ext cx="3467584" cy="4867954"/>
          </a:xfrm>
          <a:prstGeom prst="rect">
            <a:avLst/>
          </a:prstGeom>
        </p:spPr>
      </p:pic>
      <p:pic>
        <p:nvPicPr>
          <p:cNvPr id="7" name="Picture 6"/>
          <p:cNvPicPr>
            <a:picLocks noChangeAspect="1"/>
          </p:cNvPicPr>
          <p:nvPr/>
        </p:nvPicPr>
        <p:blipFill>
          <a:blip r:embed="rId2"/>
          <a:stretch>
            <a:fillRect/>
          </a:stretch>
        </p:blipFill>
        <p:spPr>
          <a:xfrm>
            <a:off x="4969112" y="1567318"/>
            <a:ext cx="5600917" cy="836722"/>
          </a:xfrm>
          <a:prstGeom prst="rect">
            <a:avLst/>
          </a:prstGeom>
        </p:spPr>
      </p:pic>
      <p:pic>
        <p:nvPicPr>
          <p:cNvPr id="9" name="Picture 8"/>
          <p:cNvPicPr>
            <a:picLocks noChangeAspect="1"/>
          </p:cNvPicPr>
          <p:nvPr/>
        </p:nvPicPr>
        <p:blipFill>
          <a:blip r:embed="rId3"/>
          <a:stretch>
            <a:fillRect/>
          </a:stretch>
        </p:blipFill>
        <p:spPr>
          <a:xfrm>
            <a:off x="4969112" y="2484063"/>
            <a:ext cx="4252534" cy="36128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89316" y="756864"/>
            <a:ext cx="6862599" cy="4948481"/>
          </a:xfrm>
          <a:prstGeom prst="rect">
            <a:avLst/>
          </a:prstGeom>
        </p:spPr>
      </p:pic>
      <p:pic>
        <p:nvPicPr>
          <p:cNvPr id="7" name="Picture 6"/>
          <p:cNvPicPr>
            <a:picLocks noChangeAspect="1"/>
          </p:cNvPicPr>
          <p:nvPr/>
        </p:nvPicPr>
        <p:blipFill>
          <a:blip r:embed="rId2"/>
          <a:stretch>
            <a:fillRect/>
          </a:stretch>
        </p:blipFill>
        <p:spPr>
          <a:xfrm>
            <a:off x="7309625" y="756864"/>
            <a:ext cx="4658375" cy="1686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Simple DAX Measures</a:t>
            </a:r>
            <a:endParaRPr lang="en-US" dirty="0"/>
          </a:p>
        </p:txBody>
      </p:sp>
      <p:sp>
        <p:nvSpPr>
          <p:cNvPr id="3" name="Content Placeholder 2"/>
          <p:cNvSpPr>
            <a:spLocks noGrp="1"/>
          </p:cNvSpPr>
          <p:nvPr>
            <p:ph idx="1"/>
          </p:nvPr>
        </p:nvSpPr>
        <p:spPr/>
        <p:txBody>
          <a:bodyPr>
            <a:normAutofit/>
          </a:bodyPr>
          <a:lstStyle/>
          <a:p>
            <a:r>
              <a:rPr lang="en-US" sz="2200" dirty="0">
                <a:effectLst/>
                <a:ea typeface="Times New Roman" panose="02020603050405020304" charset="0"/>
              </a:rPr>
              <a:t>Avg Cases = </a:t>
            </a:r>
            <a:r>
              <a:rPr lang="en-US" sz="2200" dirty="0">
                <a:solidFill>
                  <a:srgbClr val="242021"/>
                </a:solidFill>
                <a:ea typeface="Times New Roman" panose="02020603050405020304" charset="0"/>
              </a:rPr>
              <a:t>c</a:t>
            </a:r>
            <a:r>
              <a:rPr lang="en-US" sz="2200" b="0" i="0" dirty="0">
                <a:solidFill>
                  <a:srgbClr val="242021"/>
                </a:solidFill>
                <a:effectLst/>
              </a:rPr>
              <a:t>alculate the average cases sold.</a:t>
            </a:r>
            <a:endParaRPr lang="en-US" sz="2200" b="0" i="0" dirty="0">
              <a:solidFill>
                <a:srgbClr val="242021"/>
              </a:solidFill>
              <a:effectLst/>
            </a:endParaRPr>
          </a:p>
          <a:p>
            <a:r>
              <a:rPr lang="en-US" sz="2200" dirty="0">
                <a:effectLst/>
                <a:ea typeface="Times New Roman" panose="02020603050405020304" charset="0"/>
              </a:rPr>
              <a:t>No. of Sales </a:t>
            </a:r>
            <a:r>
              <a:rPr lang="en-US" sz="2200" dirty="0">
                <a:solidFill>
                  <a:srgbClr val="242021"/>
                </a:solidFill>
                <a:ea typeface="Times New Roman" panose="02020603050405020304" charset="0"/>
              </a:rPr>
              <a:t>= </a:t>
            </a:r>
            <a:r>
              <a:rPr lang="en-US" sz="2200" b="0" i="0" dirty="0">
                <a:solidFill>
                  <a:srgbClr val="242021"/>
                </a:solidFill>
                <a:effectLst/>
              </a:rPr>
              <a:t>count the </a:t>
            </a:r>
            <a:r>
              <a:rPr lang="en-US" sz="2200" b="0" dirty="0">
                <a:solidFill>
                  <a:srgbClr val="242021"/>
                </a:solidFill>
                <a:effectLst/>
              </a:rPr>
              <a:t>number of rows.</a:t>
            </a:r>
            <a:endParaRPr lang="en-US" sz="2200" b="0" dirty="0">
              <a:solidFill>
                <a:srgbClr val="242021"/>
              </a:solidFill>
              <a:effectLst/>
            </a:endParaRPr>
          </a:p>
          <a:p>
            <a:r>
              <a:rPr lang="en-US" sz="2200" dirty="0">
                <a:solidFill>
                  <a:srgbClr val="242021"/>
                </a:solidFill>
              </a:rPr>
              <a:t>Then re-creating the following figures.</a:t>
            </a:r>
            <a:endParaRPr lang="en-US" sz="2200"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20024"/>
            <a:ext cx="12192000" cy="681795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oster of a diagram&#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Simple DAX Measures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In DAX, we have an aggregate function for this job. Its name is </a:t>
            </a:r>
            <a:r>
              <a:rPr lang="en-US" sz="2200" b="0" i="0" dirty="0">
                <a:solidFill>
                  <a:srgbClr val="FF0000"/>
                </a:solidFill>
                <a:effectLst/>
              </a:rPr>
              <a:t>DISTINCTCOUNT</a:t>
            </a:r>
            <a:r>
              <a:rPr lang="en-US" sz="2200" b="0" i="0" dirty="0">
                <a:solidFill>
                  <a:srgbClr val="242021"/>
                </a:solidFill>
                <a:effectLst/>
              </a:rPr>
              <a:t>, and we can simply reference the column required for the analysis. Let’s discover how many </a:t>
            </a:r>
            <a:r>
              <a:rPr lang="en-US" sz="2200" b="0" i="1" dirty="0">
                <a:solidFill>
                  <a:srgbClr val="FF0000"/>
                </a:solidFill>
                <a:effectLst/>
              </a:rPr>
              <a:t>different</a:t>
            </a:r>
            <a:r>
              <a:rPr lang="en-US" sz="2200" b="0" i="1" dirty="0">
                <a:solidFill>
                  <a:srgbClr val="242021"/>
                </a:solidFill>
                <a:effectLst/>
              </a:rPr>
              <a:t> </a:t>
            </a:r>
            <a:r>
              <a:rPr lang="en-US" sz="2200" b="0" i="1" dirty="0">
                <a:solidFill>
                  <a:srgbClr val="FF0000"/>
                </a:solidFill>
                <a:effectLst/>
              </a:rPr>
              <a:t>customers</a:t>
            </a:r>
            <a:r>
              <a:rPr lang="en-US" sz="2200" b="0" i="1" dirty="0">
                <a:solidFill>
                  <a:srgbClr val="242021"/>
                </a:solidFill>
                <a:effectLst/>
              </a:rPr>
              <a:t> </a:t>
            </a:r>
            <a:r>
              <a:rPr lang="en-US" sz="2200" b="0" i="0" dirty="0">
                <a:solidFill>
                  <a:srgbClr val="242021"/>
                </a:solidFill>
                <a:effectLst/>
              </a:rPr>
              <a:t>we sold our wines to by authoring this measure:</a:t>
            </a:r>
            <a:endParaRPr lang="en-US" sz="2200" b="0" i="0" dirty="0">
              <a:solidFill>
                <a:srgbClr val="242021"/>
              </a:solidFill>
              <a:effectLst/>
            </a:endParaRPr>
          </a:p>
          <a:p>
            <a:pPr marL="0" indent="0">
              <a:buNone/>
            </a:pPr>
            <a:endParaRPr lang="en-US" sz="2200" b="0" i="0" dirty="0">
              <a:solidFill>
                <a:srgbClr val="242021"/>
              </a:solidFill>
              <a:effectLst/>
            </a:endParaRPr>
          </a:p>
          <a:p>
            <a:pPr marL="0" marR="0" indent="0">
              <a:lnSpc>
                <a:spcPct val="115000"/>
              </a:lnSpc>
              <a:spcBef>
                <a:spcPts val="0"/>
              </a:spcBef>
              <a:spcAft>
                <a:spcPts val="600"/>
              </a:spcAft>
              <a:buNone/>
            </a:pPr>
            <a:r>
              <a:rPr lang="en-US" sz="2200" dirty="0">
                <a:solidFill>
                  <a:srgbClr val="00B050"/>
                </a:solidFill>
                <a:effectLst/>
                <a:ea typeface="Times New Roman" panose="02020603050405020304" charset="0"/>
                <a:cs typeface="Times New Roman" panose="02020603050405020304" charset="0"/>
              </a:rPr>
              <a:t>Distinct Customers = </a:t>
            </a:r>
            <a:r>
              <a:rPr lang="en-US" sz="2200" dirty="0">
                <a:solidFill>
                  <a:srgbClr val="00B050"/>
                </a:solidFill>
                <a:cs typeface="Times New Roman" panose="02020603050405020304" charset="0"/>
              </a:rPr>
              <a:t>DISTINCTCOUNT ( </a:t>
            </a:r>
            <a:r>
              <a:rPr lang="en-US" sz="2200" dirty="0" err="1">
                <a:solidFill>
                  <a:srgbClr val="00B050"/>
                </a:solidFill>
                <a:cs typeface="Times New Roman" panose="02020603050405020304" charset="0"/>
              </a:rPr>
              <a:t>Winesales</a:t>
            </a:r>
            <a:r>
              <a:rPr lang="en-US" sz="2200" dirty="0">
                <a:solidFill>
                  <a:srgbClr val="00B050"/>
                </a:solidFill>
                <a:cs typeface="Times New Roman" panose="02020603050405020304" charset="0"/>
              </a:rPr>
              <a:t>[CUSTOMER ID] )</a:t>
            </a:r>
            <a:endParaRPr lang="en-US" sz="2200" dirty="0">
              <a:solidFill>
                <a:srgbClr val="00B050"/>
              </a:solidFill>
              <a:cs typeface="Times New Roman" panose="02020603050405020304" charset="0"/>
            </a:endParaRPr>
          </a:p>
          <a:p>
            <a:pPr marL="0" marR="0" indent="0">
              <a:lnSpc>
                <a:spcPct val="115000"/>
              </a:lnSpc>
              <a:spcBef>
                <a:spcPts val="0"/>
              </a:spcBef>
              <a:spcAft>
                <a:spcPts val="600"/>
              </a:spcAft>
              <a:buNone/>
            </a:pPr>
            <a:endParaRPr lang="en-US" sz="2200" dirty="0">
              <a:solidFill>
                <a:srgbClr val="00B050"/>
              </a:solidFill>
              <a:cs typeface="Times New Roman" panose="02020603050405020304" charset="0"/>
            </a:endParaRPr>
          </a:p>
          <a:p>
            <a:pPr marL="0" indent="0">
              <a:lnSpc>
                <a:spcPct val="115000"/>
              </a:lnSpc>
              <a:spcBef>
                <a:spcPts val="0"/>
              </a:spcBef>
              <a:spcAft>
                <a:spcPts val="600"/>
              </a:spcAft>
              <a:buNone/>
            </a:pPr>
            <a:r>
              <a:rPr lang="en-US" sz="2200" dirty="0">
                <a:solidFill>
                  <a:srgbClr val="00B050"/>
                </a:solidFill>
                <a:ea typeface="Times New Roman" panose="02020603050405020304" charset="0"/>
                <a:cs typeface="Times New Roman" panose="02020603050405020304" charset="0"/>
              </a:rPr>
              <a:t>REGION NAME = RELATED ( Regions[REGION] )</a:t>
            </a:r>
            <a:endParaRPr lang="en-US" sz="2200" dirty="0">
              <a:solidFill>
                <a:srgbClr val="00B050"/>
              </a:solidFill>
              <a:ea typeface="Times New Roman" panose="02020603050405020304" charset="0"/>
              <a:cs typeface="Times New Roman" panose="02020603050405020304" charset="0"/>
            </a:endParaRPr>
          </a:p>
          <a:p>
            <a:pPr marL="0" indent="0">
              <a:lnSpc>
                <a:spcPct val="115000"/>
              </a:lnSpc>
              <a:spcBef>
                <a:spcPts val="0"/>
              </a:spcBef>
              <a:spcAft>
                <a:spcPts val="600"/>
              </a:spcAft>
              <a:buNone/>
            </a:pPr>
            <a:endParaRPr lang="en-US" sz="2200" dirty="0">
              <a:solidFill>
                <a:srgbClr val="00B050"/>
              </a:solidFill>
              <a:cs typeface="Times New Roman" panose="02020603050405020304" charset="0"/>
            </a:endParaRPr>
          </a:p>
          <a:p>
            <a:pPr marL="0" indent="0">
              <a:lnSpc>
                <a:spcPct val="115000"/>
              </a:lnSpc>
              <a:spcBef>
                <a:spcPts val="0"/>
              </a:spcBef>
              <a:spcAft>
                <a:spcPts val="600"/>
              </a:spcAft>
              <a:buNone/>
            </a:pPr>
            <a:endParaRPr lang="en-US" sz="2200" dirty="0"/>
          </a:p>
          <a:p>
            <a:pPr marL="0" marR="0" indent="0">
              <a:lnSpc>
                <a:spcPct val="115000"/>
              </a:lnSpc>
              <a:spcBef>
                <a:spcPts val="0"/>
              </a:spcBef>
              <a:spcAft>
                <a:spcPts val="600"/>
              </a:spcAft>
              <a:buNone/>
            </a:pPr>
            <a:endParaRPr lang="en-US" sz="2200" dirty="0">
              <a:solidFill>
                <a:srgbClr val="00B050"/>
              </a:solidFill>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Simple DAX Measures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We can use this calculated column to create a measure to calculate in how many </a:t>
            </a:r>
            <a:r>
              <a:rPr lang="en-US" sz="2200" b="0" i="1" dirty="0">
                <a:solidFill>
                  <a:srgbClr val="FF0000"/>
                </a:solidFill>
                <a:effectLst/>
              </a:rPr>
              <a:t>different</a:t>
            </a:r>
            <a:r>
              <a:rPr lang="en-US" sz="2200" b="0" i="1" dirty="0">
                <a:solidFill>
                  <a:srgbClr val="242021"/>
                </a:solidFill>
                <a:effectLst/>
              </a:rPr>
              <a:t> </a:t>
            </a:r>
            <a:r>
              <a:rPr lang="en-US" sz="2200" b="0" i="1" dirty="0">
                <a:solidFill>
                  <a:srgbClr val="FF0000"/>
                </a:solidFill>
                <a:effectLst/>
              </a:rPr>
              <a:t>regions</a:t>
            </a:r>
            <a:r>
              <a:rPr lang="en-US" sz="2200" b="0" i="0" dirty="0">
                <a:solidFill>
                  <a:srgbClr val="242021"/>
                </a:solidFill>
                <a:effectLst/>
              </a:rPr>
              <a:t> we’ve sold our wines:</a:t>
            </a:r>
            <a:endParaRPr lang="en-US" sz="2200" b="0" i="0" dirty="0">
              <a:solidFill>
                <a:srgbClr val="242021"/>
              </a:solidFill>
              <a:effectLst/>
            </a:endParaRPr>
          </a:p>
          <a:p>
            <a:pPr marL="0" marR="0" indent="0">
              <a:lnSpc>
                <a:spcPct val="115000"/>
              </a:lnSpc>
              <a:spcBef>
                <a:spcPts val="0"/>
              </a:spcBef>
              <a:spcAft>
                <a:spcPts val="600"/>
              </a:spcAft>
              <a:buNone/>
            </a:pPr>
            <a:endParaRPr lang="en-US" sz="2200" dirty="0">
              <a:solidFill>
                <a:srgbClr val="00B050"/>
              </a:solidFill>
              <a:cs typeface="Times New Roman" panose="02020603050405020304" charset="0"/>
            </a:endParaRPr>
          </a:p>
          <a:p>
            <a:pPr marL="0" marR="0" indent="0">
              <a:lnSpc>
                <a:spcPct val="115000"/>
              </a:lnSpc>
              <a:spcBef>
                <a:spcPts val="0"/>
              </a:spcBef>
              <a:spcAft>
                <a:spcPts val="600"/>
              </a:spcAft>
              <a:buNone/>
            </a:pPr>
            <a:r>
              <a:rPr lang="en-US" sz="2200" dirty="0">
                <a:solidFill>
                  <a:srgbClr val="00B050"/>
                </a:solidFill>
                <a:cs typeface="Times New Roman" panose="02020603050405020304" charset="0"/>
              </a:rPr>
              <a:t>Distinct Regions = DISTINCTCOUNT ( </a:t>
            </a:r>
            <a:r>
              <a:rPr lang="en-US" sz="2200" dirty="0" err="1">
                <a:solidFill>
                  <a:srgbClr val="00B050"/>
                </a:solidFill>
                <a:cs typeface="Times New Roman" panose="02020603050405020304" charset="0"/>
              </a:rPr>
              <a:t>Winesales</a:t>
            </a:r>
            <a:r>
              <a:rPr lang="en-US" sz="2200" dirty="0">
                <a:solidFill>
                  <a:srgbClr val="00B050"/>
                </a:solidFill>
                <a:cs typeface="Times New Roman" panose="02020603050405020304" charset="0"/>
              </a:rPr>
              <a:t>[REGION NAME] )</a:t>
            </a:r>
            <a:endParaRPr lang="en-US" sz="2200" dirty="0">
              <a:solidFill>
                <a:srgbClr val="00B050"/>
              </a:solidFill>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52547" y="280534"/>
            <a:ext cx="11086905" cy="6296932"/>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Exactly Is a Measure?</a:t>
            </a:r>
            <a:endParaRPr lang="en-US" dirty="0"/>
          </a:p>
        </p:txBody>
      </p:sp>
      <p:sp>
        <p:nvSpPr>
          <p:cNvPr id="3" name="Content Placeholder 2"/>
          <p:cNvSpPr>
            <a:spLocks noGrp="1"/>
          </p:cNvSpPr>
          <p:nvPr>
            <p:ph idx="1"/>
          </p:nvPr>
        </p:nvSpPr>
        <p:spPr/>
        <p:txBody>
          <a:bodyPr>
            <a:normAutofit/>
          </a:bodyPr>
          <a:lstStyle/>
          <a:p>
            <a:r>
              <a:rPr lang="en-US" sz="2200" b="0" i="1" dirty="0">
                <a:solidFill>
                  <a:srgbClr val="FF0000"/>
                </a:solidFill>
                <a:effectLst/>
              </a:rPr>
              <a:t>A measure is a DAX expression that is used in a Power BI visual to return a scalar value and is evaluated in a specific filter context. </a:t>
            </a:r>
            <a:endParaRPr lang="en-US" sz="2200" b="0" i="1" dirty="0">
              <a:solidFill>
                <a:srgbClr val="FF0000"/>
              </a:solidFill>
              <a:effectLst/>
            </a:endParaRPr>
          </a:p>
          <a:p>
            <a:r>
              <a:rPr lang="en-US" sz="2200" b="0" i="0" dirty="0">
                <a:solidFill>
                  <a:srgbClr val="242021"/>
                </a:solidFill>
                <a:effectLst/>
              </a:rPr>
              <a:t>In other words, DAX measures </a:t>
            </a:r>
            <a:r>
              <a:rPr lang="en-US" sz="2200" b="0" i="1" dirty="0">
                <a:solidFill>
                  <a:srgbClr val="FF0000"/>
                </a:solidFill>
                <a:effectLst/>
              </a:rPr>
              <a:t>filter the rows of tables</a:t>
            </a:r>
            <a:r>
              <a:rPr lang="en-US" sz="2200" b="0" i="1" dirty="0">
                <a:solidFill>
                  <a:srgbClr val="242021"/>
                </a:solidFill>
                <a:effectLst/>
              </a:rPr>
              <a:t> </a:t>
            </a:r>
            <a:r>
              <a:rPr lang="en-US" sz="2200" b="0" i="0" dirty="0">
                <a:solidFill>
                  <a:srgbClr val="242021"/>
                </a:solidFill>
                <a:effectLst/>
              </a:rPr>
              <a:t>and typically perform an </a:t>
            </a:r>
            <a:r>
              <a:rPr lang="en-US" sz="2200" b="0" i="1" dirty="0">
                <a:solidFill>
                  <a:srgbClr val="FF0000"/>
                </a:solidFill>
                <a:effectLst/>
              </a:rPr>
              <a:t>aggregation</a:t>
            </a:r>
            <a:r>
              <a:rPr lang="en-US" sz="2200" b="0" i="1" dirty="0">
                <a:solidFill>
                  <a:srgbClr val="242021"/>
                </a:solidFill>
                <a:effectLst/>
              </a:rPr>
              <a:t> </a:t>
            </a:r>
            <a:r>
              <a:rPr lang="en-US" sz="2200" b="0" i="0" dirty="0">
                <a:solidFill>
                  <a:srgbClr val="242021"/>
                </a:solidFill>
                <a:effectLst/>
              </a:rPr>
              <a:t>on the filtered data to return a scalar value (which is a </a:t>
            </a:r>
            <a:r>
              <a:rPr lang="en-US" sz="2200" b="0" i="0" dirty="0">
                <a:solidFill>
                  <a:srgbClr val="FF0000"/>
                </a:solidFill>
                <a:effectLst/>
              </a:rPr>
              <a:t>single value</a:t>
            </a:r>
            <a:r>
              <a:rPr lang="en-US" sz="2200" b="0" i="0" dirty="0">
                <a:solidFill>
                  <a:srgbClr val="242021"/>
                </a:solidFill>
                <a:effectLst/>
              </a:rPr>
              <a:t>) that is visualized in the report.</a:t>
            </a:r>
            <a:endParaRPr lang="en-US" sz="2200" dirty="0"/>
          </a:p>
        </p:txBody>
      </p:sp>
      <p:pic>
        <p:nvPicPr>
          <p:cNvPr id="7" name="Picture 6"/>
          <p:cNvPicPr>
            <a:picLocks noChangeAspect="1"/>
          </p:cNvPicPr>
          <p:nvPr/>
        </p:nvPicPr>
        <p:blipFill>
          <a:blip r:embed="rId1"/>
          <a:stretch>
            <a:fillRect/>
          </a:stretch>
        </p:blipFill>
        <p:spPr>
          <a:xfrm>
            <a:off x="4267200" y="3429000"/>
            <a:ext cx="7454664" cy="3248524"/>
          </a:xfrm>
          <a:prstGeom prst="rect">
            <a:avLst/>
          </a:prstGeom>
        </p:spPr>
      </p:pic>
      <p:sp>
        <p:nvSpPr>
          <p:cNvPr id="8" name="Rectangle: Rounded Corners 7"/>
          <p:cNvSpPr/>
          <p:nvPr/>
        </p:nvSpPr>
        <p:spPr>
          <a:xfrm>
            <a:off x="9040664" y="6311900"/>
            <a:ext cx="136608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7994532" y="6057911"/>
            <a:ext cx="561639"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4267200" y="4465665"/>
            <a:ext cx="283029" cy="8465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8" idx="0"/>
            <a:endCxn id="9" idx="3"/>
          </p:cNvCxnSpPr>
          <p:nvPr/>
        </p:nvCxnSpPr>
        <p:spPr>
          <a:xfrm flipH="1" flipV="1">
            <a:off x="8556171" y="6242577"/>
            <a:ext cx="1167533" cy="69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0" idx="3"/>
          </p:cNvCxnSpPr>
          <p:nvPr/>
        </p:nvCxnSpPr>
        <p:spPr>
          <a:xfrm flipH="1" flipV="1">
            <a:off x="4550229" y="4888947"/>
            <a:ext cx="5181600" cy="1422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Exactly Is a Measure?</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Let’s take a closer look at these </a:t>
            </a:r>
            <a:r>
              <a:rPr lang="en-US" sz="2200" b="0" i="0" dirty="0">
                <a:solidFill>
                  <a:srgbClr val="FF0000"/>
                </a:solidFill>
                <a:effectLst/>
              </a:rPr>
              <a:t>three aspects </a:t>
            </a:r>
            <a:r>
              <a:rPr lang="en-US" sz="2200" b="0" i="0" dirty="0">
                <a:solidFill>
                  <a:srgbClr val="242021"/>
                </a:solidFill>
                <a:effectLst/>
              </a:rPr>
              <a:t>of the measure:</a:t>
            </a:r>
            <a:endParaRPr lang="en-US" sz="2200" b="0" i="0" dirty="0">
              <a:solidFill>
                <a:srgbClr val="242021"/>
              </a:solidFill>
              <a:effectLst/>
            </a:endParaRPr>
          </a:p>
          <a:p>
            <a:pPr marL="342900" indent="-342900">
              <a:buFont typeface="+mj-lt"/>
              <a:buAutoNum type="arabicPeriod"/>
            </a:pPr>
            <a:r>
              <a:rPr lang="en-US" sz="2200" b="0" i="0" dirty="0">
                <a:solidFill>
                  <a:srgbClr val="242021"/>
                </a:solidFill>
                <a:effectLst/>
              </a:rPr>
              <a:t>All visuals on the report canvas use </a:t>
            </a:r>
            <a:r>
              <a:rPr lang="en-US" sz="2200" b="0" i="0" dirty="0">
                <a:solidFill>
                  <a:srgbClr val="FF0000"/>
                </a:solidFill>
                <a:effectLst/>
              </a:rPr>
              <a:t>measures</a:t>
            </a:r>
            <a:r>
              <a:rPr lang="en-US" sz="2200" b="0" i="0" dirty="0">
                <a:solidFill>
                  <a:srgbClr val="242021"/>
                </a:solidFill>
                <a:effectLst/>
              </a:rPr>
              <a:t>.</a:t>
            </a:r>
            <a:endParaRPr lang="en-US" sz="2200" dirty="0">
              <a:solidFill>
                <a:srgbClr val="242021"/>
              </a:solidFill>
            </a:endParaRPr>
          </a:p>
          <a:p>
            <a:pPr marL="342900" indent="-342900">
              <a:buFont typeface="+mj-lt"/>
              <a:buAutoNum type="arabicPeriod"/>
            </a:pPr>
            <a:r>
              <a:rPr lang="en-US" sz="2200" b="0" i="0" dirty="0">
                <a:solidFill>
                  <a:srgbClr val="242021"/>
                </a:solidFill>
                <a:effectLst/>
              </a:rPr>
              <a:t>Measures return </a:t>
            </a:r>
            <a:r>
              <a:rPr lang="en-US" sz="2200" b="0" i="0" dirty="0">
                <a:solidFill>
                  <a:srgbClr val="FF0000"/>
                </a:solidFill>
                <a:effectLst/>
              </a:rPr>
              <a:t>scalar</a:t>
            </a:r>
            <a:r>
              <a:rPr lang="en-US" sz="2200" b="0" i="0" dirty="0">
                <a:solidFill>
                  <a:srgbClr val="242021"/>
                </a:solidFill>
                <a:effectLst/>
              </a:rPr>
              <a:t> (single) values.</a:t>
            </a:r>
            <a:endParaRPr lang="en-US" sz="2200" dirty="0">
              <a:solidFill>
                <a:srgbClr val="242021"/>
              </a:solidFill>
            </a:endParaRPr>
          </a:p>
          <a:p>
            <a:pPr marL="342900" indent="-342900">
              <a:buFont typeface="+mj-lt"/>
              <a:buAutoNum type="arabicPeriod"/>
            </a:pPr>
            <a:r>
              <a:rPr lang="en-US" sz="2200" b="0" i="0" dirty="0">
                <a:solidFill>
                  <a:srgbClr val="242021"/>
                </a:solidFill>
                <a:effectLst/>
              </a:rPr>
              <a:t>Measures are calculated where a filter has been placed on the data model. This is known as the </a:t>
            </a:r>
            <a:r>
              <a:rPr lang="en-US" sz="2200" b="0" i="1" dirty="0">
                <a:solidFill>
                  <a:srgbClr val="FF0000"/>
                </a:solidFill>
                <a:effectLst/>
              </a:rPr>
              <a:t>filter context</a:t>
            </a:r>
            <a:r>
              <a:rPr lang="en-US" sz="2200" b="0" i="1" dirty="0">
                <a:solidFill>
                  <a:srgbClr val="242021"/>
                </a:solidFill>
                <a:effectLst/>
              </a:rPr>
              <a:t>.</a:t>
            </a:r>
            <a:endParaRPr lang="en-US" sz="2200"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129208" y="0"/>
            <a:ext cx="7933584" cy="6858000"/>
          </a:xfrm>
          <a:prstGeom prst="rect">
            <a:avLst/>
          </a:prstGeom>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319446" y="1825625"/>
            <a:ext cx="9553107" cy="1460500"/>
          </a:xfrm>
          <a:prstGeom prst="rect">
            <a:avLst/>
          </a:prstGeom>
        </p:spPr>
      </p:pic>
      <p:sp>
        <p:nvSpPr>
          <p:cNvPr id="7" name="TextBox 6"/>
          <p:cNvSpPr txBox="1"/>
          <p:nvPr/>
        </p:nvSpPr>
        <p:spPr>
          <a:xfrm>
            <a:off x="1319446" y="3822360"/>
            <a:ext cx="9553107" cy="1446550"/>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 single value for column ‘CASES SOLD’ in table ‘</a:t>
            </a:r>
            <a:r>
              <a:rPr lang="en-US" sz="2200" b="0" i="1" dirty="0" err="1">
                <a:solidFill>
                  <a:srgbClr val="242021"/>
                </a:solidFill>
                <a:effectLst/>
                <a:latin typeface="Myriad Pro Light" panose="020B0403030403020204" pitchFamily="34" charset="0"/>
              </a:rPr>
              <a:t>Winesales</a:t>
            </a:r>
            <a:r>
              <a:rPr lang="en-US" sz="2200" b="0" i="1" dirty="0">
                <a:solidFill>
                  <a:srgbClr val="242021"/>
                </a:solidFill>
                <a:effectLst/>
                <a:latin typeface="Myriad Pro Light" panose="020B0403030403020204" pitchFamily="34" charset="0"/>
              </a:rPr>
              <a:t>’ cannot be determined. This can happen when a measure formula refers to a column that contains many values </a:t>
            </a:r>
            <a:r>
              <a:rPr lang="en-US" sz="2200" b="0" i="1" dirty="0">
                <a:solidFill>
                  <a:srgbClr val="FF0000"/>
                </a:solidFill>
                <a:effectLst/>
                <a:latin typeface="Myriad Pro Light" panose="020B0403030403020204" pitchFamily="34" charset="0"/>
              </a:rPr>
              <a:t>without specifying an aggregation such as min, max, count, or sum </a:t>
            </a:r>
            <a:r>
              <a:rPr lang="en-US" sz="2200" b="0" i="1" dirty="0">
                <a:solidFill>
                  <a:srgbClr val="242021"/>
                </a:solidFill>
                <a:effectLst/>
                <a:latin typeface="Myriad Pro Light" panose="020B0403030403020204" pitchFamily="34" charset="0"/>
              </a:rPr>
              <a:t>to get a single result.”</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5962" y="612094"/>
            <a:ext cx="8220075" cy="4029075"/>
          </a:xfrm>
          <a:prstGeom prst="rect">
            <a:avLst/>
          </a:prstGeom>
        </p:spPr>
      </p:pic>
      <p:sp>
        <p:nvSpPr>
          <p:cNvPr id="7" name="TextBox 6"/>
          <p:cNvSpPr txBox="1"/>
          <p:nvPr/>
        </p:nvSpPr>
        <p:spPr>
          <a:xfrm>
            <a:off x="1985962" y="4915877"/>
            <a:ext cx="8220075"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 table of multiple values was supplied where a single value was expected.”</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Filter Context</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You learned that measures are report-level calculations and that they must return a scalar value. This brings us to the third and most important aspect of the measure, and that is that all DAX measures are </a:t>
            </a:r>
            <a:r>
              <a:rPr lang="en-US" sz="2200" b="0" i="1" dirty="0">
                <a:solidFill>
                  <a:srgbClr val="FF0000"/>
                </a:solidFill>
                <a:effectLst/>
              </a:rPr>
              <a:t>evaluated in a specific filter context</a:t>
            </a:r>
            <a:r>
              <a:rPr lang="en-US" sz="2200" b="0" i="0" dirty="0">
                <a:solidFill>
                  <a:srgbClr val="242021"/>
                </a:solidFill>
                <a:effectLst/>
              </a:rPr>
              <a:t>. To understand what is meant by a “specific filter context,” let’s compare these two different measures:</a:t>
            </a:r>
            <a:endParaRPr lang="en-US" sz="2200" b="0" i="0" dirty="0">
              <a:solidFill>
                <a:srgbClr val="242021"/>
              </a:solidFill>
              <a:effectLst/>
            </a:endParaRPr>
          </a:p>
          <a:p>
            <a:pPr marL="0" indent="0">
              <a:buNone/>
            </a:pPr>
            <a:endParaRPr lang="en-US" sz="2200" dirty="0">
              <a:solidFill>
                <a:srgbClr val="242021"/>
              </a:solidFill>
            </a:endParaRPr>
          </a:p>
          <a:p>
            <a:pPr marL="0" marR="0" indent="0">
              <a:lnSpc>
                <a:spcPct val="115000"/>
              </a:lnSpc>
              <a:spcBef>
                <a:spcPts val="0"/>
              </a:spcBef>
              <a:spcAft>
                <a:spcPts val="0"/>
              </a:spcAft>
              <a:buNone/>
            </a:pPr>
            <a:r>
              <a:rPr lang="en-US" sz="2200" dirty="0">
                <a:solidFill>
                  <a:srgbClr val="00B050"/>
                </a:solidFill>
                <a:effectLst/>
                <a:ea typeface="Times New Roman" panose="02020603050405020304" charset="0"/>
                <a:cs typeface="Times New Roman" panose="02020603050405020304" charset="0"/>
              </a:rPr>
              <a:t>Total Cases = SUM ( </a:t>
            </a:r>
            <a:r>
              <a:rPr lang="en-US" sz="2200" dirty="0" err="1">
                <a:solidFill>
                  <a:srgbClr val="00B050"/>
                </a:solidFill>
                <a:effectLst/>
                <a:ea typeface="Times New Roman" panose="02020603050405020304" charset="0"/>
                <a:cs typeface="Times New Roman" panose="02020603050405020304" charset="0"/>
              </a:rPr>
              <a:t>Winesales</a:t>
            </a:r>
            <a:r>
              <a:rPr lang="en-US" sz="2200" dirty="0">
                <a:solidFill>
                  <a:srgbClr val="00B050"/>
                </a:solidFill>
                <a:effectLst/>
                <a:ea typeface="Times New Roman" panose="02020603050405020304" charset="0"/>
                <a:cs typeface="Times New Roman" panose="02020603050405020304" charset="0"/>
              </a:rPr>
              <a:t>[CASES SOLD] )</a:t>
            </a:r>
            <a:endParaRPr lang="en-US" sz="22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600"/>
              </a:spcAft>
              <a:buNone/>
            </a:pPr>
            <a:endParaRPr lang="en-US" sz="2200" dirty="0"/>
          </a:p>
          <a:p>
            <a:pPr marL="0" marR="0" indent="0">
              <a:lnSpc>
                <a:spcPct val="115000"/>
              </a:lnSpc>
              <a:spcBef>
                <a:spcPts val="0"/>
              </a:spcBef>
              <a:spcAft>
                <a:spcPts val="600"/>
              </a:spcAft>
              <a:buNone/>
            </a:pPr>
            <a:r>
              <a:rPr lang="en-US" sz="2200" dirty="0">
                <a:solidFill>
                  <a:srgbClr val="00B050"/>
                </a:solidFill>
                <a:cs typeface="Times New Roman" panose="02020603050405020304" charset="0"/>
              </a:rPr>
              <a:t>Total Stores = SUM ( Customers[NO. OF STORES] )</a:t>
            </a:r>
            <a:endParaRPr lang="en-US" sz="2200" dirty="0">
              <a:solidFill>
                <a:srgbClr val="00B050"/>
              </a:solidFill>
              <a:cs typeface="Times New Roman" panose="02020603050405020304" charset="0"/>
            </a:endParaRPr>
          </a:p>
        </p:txBody>
      </p:sp>
      <p:pic>
        <p:nvPicPr>
          <p:cNvPr id="5" name="Picture 4"/>
          <p:cNvPicPr>
            <a:picLocks noChangeAspect="1"/>
          </p:cNvPicPr>
          <p:nvPr/>
        </p:nvPicPr>
        <p:blipFill>
          <a:blip r:embed="rId1"/>
          <a:stretch>
            <a:fillRect/>
          </a:stretch>
        </p:blipFill>
        <p:spPr>
          <a:xfrm>
            <a:off x="8461295" y="3135348"/>
            <a:ext cx="2892505" cy="3595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Filter Context</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When a measure is placed into any visual, before the measure is evaluated, the DAX engine </a:t>
            </a:r>
            <a:r>
              <a:rPr lang="en-US" sz="2200" b="0" i="1" dirty="0">
                <a:solidFill>
                  <a:srgbClr val="FF0000"/>
                </a:solidFill>
                <a:effectLst/>
              </a:rPr>
              <a:t>in memory</a:t>
            </a:r>
            <a:r>
              <a:rPr lang="en-US" sz="2200" b="0" i="1" dirty="0">
                <a:solidFill>
                  <a:srgbClr val="242021"/>
                </a:solidFill>
                <a:effectLst/>
              </a:rPr>
              <a:t> </a:t>
            </a:r>
            <a:r>
              <a:rPr lang="en-US" sz="2200" b="0" i="0" dirty="0">
                <a:solidFill>
                  <a:srgbClr val="242021"/>
                </a:solidFill>
                <a:effectLst/>
              </a:rPr>
              <a:t>places filters on tables in the data model depending on three factors:</a:t>
            </a:r>
            <a:endParaRPr lang="en-US" sz="2200" dirty="0">
              <a:solidFill>
                <a:srgbClr val="242021"/>
              </a:solidFill>
            </a:endParaRPr>
          </a:p>
          <a:p>
            <a:pPr marL="342900" indent="-342900">
              <a:buFont typeface="+mj-lt"/>
              <a:buAutoNum type="arabicPeriod"/>
            </a:pPr>
            <a:r>
              <a:rPr lang="en-US" sz="2200" b="0" i="0" dirty="0">
                <a:solidFill>
                  <a:srgbClr val="242021"/>
                </a:solidFill>
                <a:effectLst/>
              </a:rPr>
              <a:t>The column or columns placed </a:t>
            </a:r>
            <a:r>
              <a:rPr lang="en-US" sz="2200" b="0" i="1" dirty="0">
                <a:solidFill>
                  <a:srgbClr val="FF0000"/>
                </a:solidFill>
                <a:effectLst/>
              </a:rPr>
              <a:t>in the visual </a:t>
            </a:r>
            <a:r>
              <a:rPr lang="en-US" sz="2200" b="0" i="0" dirty="0">
                <a:solidFill>
                  <a:srgbClr val="242021"/>
                </a:solidFill>
                <a:effectLst/>
              </a:rPr>
              <a:t>that group and categorize the data</a:t>
            </a:r>
            <a:endParaRPr lang="en-US" sz="2200" dirty="0">
              <a:solidFill>
                <a:srgbClr val="242021"/>
              </a:solidFill>
            </a:endParaRPr>
          </a:p>
          <a:p>
            <a:pPr marL="342900" indent="-342900">
              <a:buFont typeface="+mj-lt"/>
              <a:buAutoNum type="arabicPeriod"/>
            </a:pPr>
            <a:r>
              <a:rPr lang="en-US" sz="2200" b="0" i="0" dirty="0">
                <a:solidFill>
                  <a:srgbClr val="242021"/>
                </a:solidFill>
                <a:effectLst/>
              </a:rPr>
              <a:t>The columns </a:t>
            </a:r>
            <a:r>
              <a:rPr lang="en-US" sz="2200" b="0" i="1" dirty="0">
                <a:solidFill>
                  <a:srgbClr val="FF0000"/>
                </a:solidFill>
                <a:effectLst/>
              </a:rPr>
              <a:t>in slicers </a:t>
            </a:r>
            <a:r>
              <a:rPr lang="en-US" sz="2200" b="0" i="0" dirty="0">
                <a:solidFill>
                  <a:srgbClr val="242021"/>
                </a:solidFill>
                <a:effectLst/>
              </a:rPr>
              <a:t>that are filtering the data in the visual</a:t>
            </a:r>
            <a:endParaRPr lang="en-US" sz="2200" dirty="0">
              <a:solidFill>
                <a:srgbClr val="242021"/>
              </a:solidFill>
            </a:endParaRPr>
          </a:p>
          <a:p>
            <a:pPr marL="342900" indent="-342900">
              <a:buFont typeface="+mj-lt"/>
              <a:buAutoNum type="arabicPeriod"/>
            </a:pPr>
            <a:r>
              <a:rPr lang="en-US" sz="2200" b="0" i="0" dirty="0">
                <a:solidFill>
                  <a:srgbClr val="242021"/>
                </a:solidFill>
                <a:effectLst/>
              </a:rPr>
              <a:t>Any columns placed in </a:t>
            </a:r>
            <a:r>
              <a:rPr lang="en-US" sz="2200" b="0" i="1" dirty="0">
                <a:solidFill>
                  <a:srgbClr val="FF0000"/>
                </a:solidFill>
                <a:effectLst/>
              </a:rPr>
              <a:t>the Filters pane </a:t>
            </a:r>
            <a:r>
              <a:rPr lang="en-US" sz="2200" b="0" i="0" dirty="0">
                <a:solidFill>
                  <a:srgbClr val="242021"/>
                </a:solidFill>
                <a:effectLst/>
              </a:rPr>
              <a:t>that are filtering the data in the visual</a:t>
            </a:r>
            <a:endParaRPr lang="en-US" sz="2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a Single Filter</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 column in the visual that’s grouping the data is the WINE column from the Wines dimension. The first value in this column to be calculated is the total cases for “Bordeaux” wine.</a:t>
            </a:r>
            <a:endParaRPr lang="en-US" sz="2000" b="0" i="0" dirty="0">
              <a:solidFill>
                <a:srgbClr val="242021"/>
              </a:solidFill>
              <a:effectLst/>
            </a:endParaRPr>
          </a:p>
          <a:p>
            <a:r>
              <a:rPr lang="en-US" sz="2000" b="0" i="0" dirty="0">
                <a:solidFill>
                  <a:srgbClr val="242021"/>
                </a:solidFill>
                <a:effectLst/>
              </a:rPr>
              <a:t>Before the “Total Cases” measure calculates the value for “Bordeaux,” a filter is placed in memory on the Wines dimension to filter “Bordeaux” wines.</a:t>
            </a:r>
            <a:endParaRPr lang="en-US" sz="2000" dirty="0"/>
          </a:p>
        </p:txBody>
      </p:sp>
      <p:pic>
        <p:nvPicPr>
          <p:cNvPr id="5" name="Picture 4"/>
          <p:cNvPicPr>
            <a:picLocks noChangeAspect="1"/>
          </p:cNvPicPr>
          <p:nvPr/>
        </p:nvPicPr>
        <p:blipFill>
          <a:blip r:embed="rId1"/>
          <a:stretch>
            <a:fillRect/>
          </a:stretch>
        </p:blipFill>
        <p:spPr>
          <a:xfrm>
            <a:off x="1985962" y="3429000"/>
            <a:ext cx="8220075" cy="819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a Single Filter</a:t>
            </a:r>
            <a:endParaRPr lang="en-US" dirty="0"/>
          </a:p>
        </p:txBody>
      </p:sp>
      <p:sp>
        <p:nvSpPr>
          <p:cNvPr id="3" name="Content Placeholder 2"/>
          <p:cNvSpPr>
            <a:spLocks noGrp="1"/>
          </p:cNvSpPr>
          <p:nvPr>
            <p:ph idx="1"/>
          </p:nvPr>
        </p:nvSpPr>
        <p:spPr/>
        <p:txBody>
          <a:bodyPr>
            <a:normAutofit/>
          </a:bodyPr>
          <a:lstStyle/>
          <a:p>
            <a:r>
              <a:rPr lang="en-US" sz="2000" dirty="0">
                <a:solidFill>
                  <a:srgbClr val="242021"/>
                </a:solidFill>
              </a:rPr>
              <a:t>W</a:t>
            </a:r>
            <a:r>
              <a:rPr lang="en-US" sz="2000" b="0" i="0" dirty="0">
                <a:solidFill>
                  <a:srgbClr val="242021"/>
                </a:solidFill>
                <a:effectLst/>
              </a:rPr>
              <a:t>e can see that the Wines dimension is related to the </a:t>
            </a:r>
            <a:r>
              <a:rPr lang="en-US" sz="2000" b="0" i="0" dirty="0" err="1">
                <a:solidFill>
                  <a:srgbClr val="242021"/>
                </a:solidFill>
                <a:effectLst/>
              </a:rPr>
              <a:t>Winesales</a:t>
            </a:r>
            <a:r>
              <a:rPr lang="en-US" sz="2000" b="0" i="0" dirty="0">
                <a:solidFill>
                  <a:srgbClr val="242021"/>
                </a:solidFill>
                <a:effectLst/>
              </a:rPr>
              <a:t> fact table in a many-to-one relationship. The arrow tells us that if the Wines dimension is filtered, this filter is </a:t>
            </a:r>
            <a:r>
              <a:rPr lang="en-US" sz="2000" b="0" i="1" dirty="0">
                <a:solidFill>
                  <a:srgbClr val="FF0000"/>
                </a:solidFill>
                <a:effectLst/>
              </a:rPr>
              <a:t>propagated</a:t>
            </a:r>
            <a:r>
              <a:rPr lang="en-US" sz="2000" b="0" i="1" dirty="0">
                <a:solidFill>
                  <a:srgbClr val="242021"/>
                </a:solidFill>
                <a:effectLst/>
              </a:rPr>
              <a:t> </a:t>
            </a:r>
            <a:r>
              <a:rPr lang="en-US" sz="2000" b="0" i="0" dirty="0">
                <a:solidFill>
                  <a:srgbClr val="242021"/>
                </a:solidFill>
                <a:effectLst/>
              </a:rPr>
              <a:t>onward to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fact table.</a:t>
            </a:r>
            <a:endParaRPr lang="en-US" sz="2000" dirty="0"/>
          </a:p>
        </p:txBody>
      </p:sp>
      <p:pic>
        <p:nvPicPr>
          <p:cNvPr id="5" name="Picture 4"/>
          <p:cNvPicPr>
            <a:picLocks noChangeAspect="1"/>
          </p:cNvPicPr>
          <p:nvPr/>
        </p:nvPicPr>
        <p:blipFill>
          <a:blip r:embed="rId1"/>
          <a:stretch>
            <a:fillRect/>
          </a:stretch>
        </p:blipFill>
        <p:spPr>
          <a:xfrm>
            <a:off x="5851155" y="2646490"/>
            <a:ext cx="5502645" cy="3987424"/>
          </a:xfrm>
          <a:prstGeom prst="rect">
            <a:avLst/>
          </a:prstGeom>
        </p:spPr>
      </p:pic>
      <p:sp>
        <p:nvSpPr>
          <p:cNvPr id="6" name="Rectangle: Rounded Corners 5"/>
          <p:cNvSpPr/>
          <p:nvPr/>
        </p:nvSpPr>
        <p:spPr>
          <a:xfrm>
            <a:off x="8071834" y="5092699"/>
            <a:ext cx="1997451" cy="676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a Single Filter</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Therefore, the </a:t>
            </a:r>
            <a:r>
              <a:rPr lang="en-US" sz="2000" b="0" i="0" dirty="0" err="1">
                <a:solidFill>
                  <a:srgbClr val="242021"/>
                </a:solidFill>
                <a:effectLst/>
              </a:rPr>
              <a:t>Winesales</a:t>
            </a:r>
            <a:r>
              <a:rPr lang="en-US" sz="2000" b="0" i="0" dirty="0">
                <a:solidFill>
                  <a:srgbClr val="242021"/>
                </a:solidFill>
                <a:effectLst/>
              </a:rPr>
              <a:t> fact table is now </a:t>
            </a:r>
            <a:r>
              <a:rPr lang="en-US" sz="2000" b="0" i="1" dirty="0">
                <a:solidFill>
                  <a:srgbClr val="FF0000"/>
                </a:solidFill>
                <a:effectLst/>
              </a:rPr>
              <a:t>cross-filtered</a:t>
            </a:r>
            <a:r>
              <a:rPr lang="en-US" sz="2000" b="0" i="1" dirty="0">
                <a:solidFill>
                  <a:srgbClr val="242021"/>
                </a:solidFill>
                <a:effectLst/>
              </a:rPr>
              <a:t> </a:t>
            </a:r>
            <a:r>
              <a:rPr lang="en-US" sz="2000" b="0" i="0" dirty="0">
                <a:solidFill>
                  <a:srgbClr val="242021"/>
                </a:solidFill>
                <a:effectLst/>
              </a:rPr>
              <a:t>to only contain sales for “Bordeaux” wine that has the </a:t>
            </a:r>
            <a:r>
              <a:rPr lang="en-US" sz="2000" b="0" i="0" dirty="0">
                <a:solidFill>
                  <a:srgbClr val="FF0000"/>
                </a:solidFill>
                <a:effectLst/>
              </a:rPr>
              <a:t>WINE ID that equals 1</a:t>
            </a:r>
            <a:r>
              <a:rPr lang="en-US" sz="2000" b="0" i="0" dirty="0">
                <a:solidFill>
                  <a:srgbClr val="242021"/>
                </a:solidFill>
                <a:effectLst/>
              </a:rPr>
              <a:t>. Notice there is no filter in the WINE ID column in the </a:t>
            </a:r>
            <a:r>
              <a:rPr lang="en-US" sz="2000" b="0" i="0" dirty="0" err="1">
                <a:solidFill>
                  <a:srgbClr val="242021"/>
                </a:solidFill>
                <a:effectLst/>
              </a:rPr>
              <a:t>Winesales</a:t>
            </a:r>
            <a:r>
              <a:rPr lang="en-US" sz="2000" b="0" i="0" dirty="0">
                <a:solidFill>
                  <a:srgbClr val="242021"/>
                </a:solidFill>
                <a:effectLst/>
              </a:rPr>
              <a:t> table because the filter on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table is a cross-filter that is generated only through filter propagation.</a:t>
            </a:r>
            <a:endParaRPr lang="en-US" sz="2000" b="0" i="0" dirty="0">
              <a:solidFill>
                <a:srgbClr val="242021"/>
              </a:solidFill>
              <a:effectLst/>
            </a:endParaRPr>
          </a:p>
          <a:p>
            <a:r>
              <a:rPr lang="en-US" sz="2000" b="0" i="0" dirty="0">
                <a:solidFill>
                  <a:srgbClr val="242021"/>
                </a:solidFill>
                <a:effectLst/>
              </a:rPr>
              <a:t>This is the only filter affecting this visual, so the measure now sums the CASES SOLD column for “Bordeaux” wines and returns </a:t>
            </a:r>
            <a:r>
              <a:rPr lang="en-US" sz="2000" b="1" i="0" dirty="0">
                <a:solidFill>
                  <a:srgbClr val="242021"/>
                </a:solidFill>
                <a:effectLst/>
              </a:rPr>
              <a:t>54,070</a:t>
            </a:r>
            <a:r>
              <a:rPr lang="en-US" sz="2000" b="0" i="0" dirty="0">
                <a:solidFill>
                  <a:srgbClr val="242021"/>
                </a:solidFill>
                <a:effectLst/>
              </a:rPr>
              <a:t>.</a:t>
            </a:r>
            <a:endParaRPr lang="en-US" sz="2000" b="0" i="0" dirty="0">
              <a:solidFill>
                <a:srgbClr val="242021"/>
              </a:solidFill>
              <a:effectLst/>
            </a:endParaRPr>
          </a:p>
          <a:p>
            <a:r>
              <a:rPr lang="en-US" sz="2000" b="0" i="1" dirty="0">
                <a:solidFill>
                  <a:srgbClr val="242021"/>
                </a:solidFill>
                <a:effectLst/>
              </a:rPr>
              <a:t>Every evaluation of the “Total Cases” measure is evaluated in a different filter context.</a:t>
            </a:r>
            <a:endParaRPr lang="en-US" sz="2000" dirty="0"/>
          </a:p>
        </p:txBody>
      </p:sp>
      <p:pic>
        <p:nvPicPr>
          <p:cNvPr id="5" name="Picture 4"/>
          <p:cNvPicPr>
            <a:picLocks noChangeAspect="1"/>
          </p:cNvPicPr>
          <p:nvPr/>
        </p:nvPicPr>
        <p:blipFill>
          <a:blip r:embed="rId1"/>
          <a:stretch>
            <a:fillRect/>
          </a:stretch>
        </p:blipFill>
        <p:spPr>
          <a:xfrm>
            <a:off x="6226629" y="4150888"/>
            <a:ext cx="5127171" cy="26200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a Single Filter</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There is a way that we can prove that our Wines dimension, in memory, </a:t>
            </a:r>
            <a:r>
              <a:rPr lang="en-US" sz="2000" b="0" i="0" dirty="0">
                <a:solidFill>
                  <a:srgbClr val="FF0000"/>
                </a:solidFill>
                <a:effectLst/>
              </a:rPr>
              <a:t>is filtered to one row on the evaluation of a measure that analyzes each wine</a:t>
            </a:r>
            <a:r>
              <a:rPr lang="en-US" sz="2000" b="0" i="0" dirty="0">
                <a:solidFill>
                  <a:srgbClr val="242021"/>
                </a:solidFill>
                <a:effectLst/>
              </a:rPr>
              <a:t>. We can create this measure that counts the rows of the Wines dimension:</a:t>
            </a:r>
            <a:endParaRPr lang="en-US" sz="2000" b="0" i="0" dirty="0">
              <a:solidFill>
                <a:srgbClr val="242021"/>
              </a:solidFill>
              <a:effectLst/>
            </a:endParaRPr>
          </a:p>
          <a:p>
            <a:pPr marL="0" indent="0">
              <a:buNone/>
            </a:pPr>
            <a:endParaRPr lang="en-US" sz="2000" dirty="0">
              <a:solidFill>
                <a:srgbClr val="242021"/>
              </a:solidFill>
            </a:endParaRPr>
          </a:p>
          <a:p>
            <a:pPr marL="0" indent="0">
              <a:lnSpc>
                <a:spcPct val="115000"/>
              </a:lnSpc>
              <a:spcBef>
                <a:spcPts val="0"/>
              </a:spcBef>
              <a:buNone/>
            </a:pPr>
            <a:r>
              <a:rPr lang="en-US" sz="2000" dirty="0">
                <a:solidFill>
                  <a:srgbClr val="00B050"/>
                </a:solidFill>
                <a:cs typeface="Times New Roman" panose="02020603050405020304" charset="0"/>
              </a:rPr>
              <a:t>No. of Wines = COUNTROWS ( Wines )</a:t>
            </a:r>
            <a:endParaRPr lang="en-US" sz="2000" dirty="0">
              <a:solidFill>
                <a:srgbClr val="00B050"/>
              </a:solidFill>
              <a:cs typeface="Times New Roman" panose="02020603050405020304" charset="0"/>
            </a:endParaRPr>
          </a:p>
          <a:p>
            <a:pPr marL="0" indent="0">
              <a:buNone/>
            </a:pPr>
            <a:endParaRPr lang="en-US" sz="2000" dirty="0">
              <a:solidFill>
                <a:srgbClr val="242021"/>
              </a:solidFill>
            </a:endParaRPr>
          </a:p>
        </p:txBody>
      </p:sp>
      <p:pic>
        <p:nvPicPr>
          <p:cNvPr id="5" name="Picture 4"/>
          <p:cNvPicPr>
            <a:picLocks noChangeAspect="1"/>
          </p:cNvPicPr>
          <p:nvPr/>
        </p:nvPicPr>
        <p:blipFill>
          <a:blip r:embed="rId1"/>
          <a:stretch>
            <a:fillRect/>
          </a:stretch>
        </p:blipFill>
        <p:spPr>
          <a:xfrm>
            <a:off x="8745794" y="2536372"/>
            <a:ext cx="2608006" cy="42141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Calculation in the Total Row</a:t>
            </a:r>
            <a:endParaRPr lang="en-US" dirty="0"/>
          </a:p>
        </p:txBody>
      </p:sp>
      <p:sp>
        <p:nvSpPr>
          <p:cNvPr id="3" name="Content Placeholder 2"/>
          <p:cNvSpPr>
            <a:spLocks noGrp="1"/>
          </p:cNvSpPr>
          <p:nvPr>
            <p:ph idx="1"/>
          </p:nvPr>
        </p:nvSpPr>
        <p:spPr>
          <a:xfrm>
            <a:off x="838200" y="1825625"/>
            <a:ext cx="7565571" cy="4351338"/>
          </a:xfrm>
        </p:spPr>
        <p:txBody>
          <a:bodyPr>
            <a:normAutofit/>
          </a:bodyPr>
          <a:lstStyle/>
          <a:p>
            <a:r>
              <a:rPr lang="en-US" sz="2000" b="0" i="0" dirty="0">
                <a:solidFill>
                  <a:srgbClr val="242021"/>
                </a:solidFill>
                <a:effectLst/>
              </a:rPr>
              <a:t>This value is </a:t>
            </a:r>
            <a:r>
              <a:rPr lang="en-US" sz="2000" b="0" i="1" dirty="0">
                <a:solidFill>
                  <a:srgbClr val="FF0000"/>
                </a:solidFill>
                <a:effectLst/>
              </a:rPr>
              <a:t>not</a:t>
            </a:r>
            <a:r>
              <a:rPr lang="en-US" sz="2000" b="0" i="1" dirty="0">
                <a:solidFill>
                  <a:srgbClr val="242021"/>
                </a:solidFill>
                <a:effectLst/>
              </a:rPr>
              <a:t> </a:t>
            </a:r>
            <a:r>
              <a:rPr lang="en-US" sz="2000" b="0" i="0" dirty="0">
                <a:solidFill>
                  <a:srgbClr val="242021"/>
                </a:solidFill>
                <a:effectLst/>
              </a:rPr>
              <a:t>the sum of the total values for each wine shown in the visual. When the measure is evaluated for the Total row, the filter is removed from the WINE column of the Wines dimension, so the expression is evaluated for </a:t>
            </a:r>
            <a:r>
              <a:rPr lang="en-US" sz="2000" b="0" i="1" dirty="0">
                <a:solidFill>
                  <a:srgbClr val="FF0000"/>
                </a:solidFill>
                <a:effectLst/>
              </a:rPr>
              <a:t>all</a:t>
            </a:r>
            <a:r>
              <a:rPr lang="en-US" sz="2000" b="0" i="1" dirty="0">
                <a:solidFill>
                  <a:srgbClr val="242021"/>
                </a:solidFill>
                <a:effectLst/>
              </a:rPr>
              <a:t> </a:t>
            </a:r>
            <a:r>
              <a:rPr lang="en-US" sz="2000" b="0" i="0" dirty="0">
                <a:solidFill>
                  <a:srgbClr val="242021"/>
                </a:solidFill>
                <a:effectLst/>
              </a:rPr>
              <a:t>wines. In other words, it’s our expression </a:t>
            </a:r>
            <a:r>
              <a:rPr lang="en-US" sz="2000" b="0" i="0" dirty="0">
                <a:solidFill>
                  <a:schemeClr val="accent1"/>
                </a:solidFill>
                <a:effectLst/>
              </a:rPr>
              <a:t>“</a:t>
            </a:r>
            <a:r>
              <a:rPr lang="en-US" sz="2000" b="0" i="1" dirty="0">
                <a:solidFill>
                  <a:schemeClr val="accent1"/>
                </a:solidFill>
                <a:effectLst/>
              </a:rPr>
              <a:t>= SUM ( </a:t>
            </a:r>
            <a:r>
              <a:rPr lang="en-US" sz="2000" b="0" i="1" dirty="0" err="1">
                <a:solidFill>
                  <a:schemeClr val="accent1"/>
                </a:solidFill>
                <a:effectLst/>
              </a:rPr>
              <a:t>Winesales</a:t>
            </a:r>
            <a:r>
              <a:rPr lang="en-US" sz="2000" b="0" i="1" dirty="0">
                <a:solidFill>
                  <a:schemeClr val="accent1"/>
                </a:solidFill>
                <a:effectLst/>
              </a:rPr>
              <a:t>[CASES SOLD] )” </a:t>
            </a:r>
            <a:r>
              <a:rPr lang="en-US" sz="2000" b="0" i="0" dirty="0">
                <a:solidFill>
                  <a:srgbClr val="242021"/>
                </a:solidFill>
                <a:effectLst/>
              </a:rPr>
              <a:t>calculated in yet </a:t>
            </a:r>
            <a:r>
              <a:rPr lang="en-US" sz="2000" b="0" i="1" dirty="0">
                <a:solidFill>
                  <a:srgbClr val="FF0000"/>
                </a:solidFill>
                <a:effectLst/>
              </a:rPr>
              <a:t>another different filter context</a:t>
            </a:r>
            <a:r>
              <a:rPr lang="en-US" sz="2000" b="0" i="1" dirty="0">
                <a:solidFill>
                  <a:srgbClr val="242021"/>
                </a:solidFill>
                <a:effectLst/>
              </a:rPr>
              <a:t>.</a:t>
            </a:r>
            <a:endParaRPr lang="en-US" sz="2000" dirty="0"/>
          </a:p>
        </p:txBody>
      </p:sp>
      <p:pic>
        <p:nvPicPr>
          <p:cNvPr id="5" name="Picture 4"/>
          <p:cNvPicPr>
            <a:picLocks noChangeAspect="1"/>
          </p:cNvPicPr>
          <p:nvPr/>
        </p:nvPicPr>
        <p:blipFill>
          <a:blip r:embed="rId1"/>
          <a:stretch>
            <a:fillRect/>
          </a:stretch>
        </p:blipFill>
        <p:spPr>
          <a:xfrm>
            <a:off x="8798859" y="1591132"/>
            <a:ext cx="2867425" cy="4820323"/>
          </a:xfrm>
          <a:prstGeom prst="rect">
            <a:avLst/>
          </a:prstGeom>
        </p:spPr>
      </p:pic>
      <p:sp>
        <p:nvSpPr>
          <p:cNvPr id="6" name="Rectangle: Rounded Corners 5"/>
          <p:cNvSpPr/>
          <p:nvPr/>
        </p:nvSpPr>
        <p:spPr>
          <a:xfrm>
            <a:off x="8798859" y="5959364"/>
            <a:ext cx="2867425"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Multiple Filters</a:t>
            </a:r>
            <a:endParaRPr lang="en-US" dirty="0"/>
          </a:p>
        </p:txBody>
      </p:sp>
      <p:sp>
        <p:nvSpPr>
          <p:cNvPr id="3" name="Content Placeholder 2"/>
          <p:cNvSpPr>
            <a:spLocks noGrp="1"/>
          </p:cNvSpPr>
          <p:nvPr>
            <p:ph idx="1"/>
          </p:nvPr>
        </p:nvSpPr>
        <p:spPr>
          <a:xfrm>
            <a:off x="838200" y="1825625"/>
            <a:ext cx="2710543" cy="4351338"/>
          </a:xfrm>
        </p:spPr>
        <p:txBody>
          <a:bodyPr/>
          <a:lstStyle/>
          <a:p>
            <a:r>
              <a:rPr lang="en-US" sz="1800" b="0" i="0" dirty="0">
                <a:solidFill>
                  <a:srgbClr val="242021"/>
                </a:solidFill>
                <a:effectLst/>
              </a:rPr>
              <a:t>Let’s create some more filters that affect the Table visual. For instance, we could include a slicer using the </a:t>
            </a:r>
            <a:r>
              <a:rPr lang="en-US" sz="1800" b="0" i="0" dirty="0">
                <a:solidFill>
                  <a:srgbClr val="FF0000"/>
                </a:solidFill>
                <a:effectLst/>
              </a:rPr>
              <a:t>SALESPERSON</a:t>
            </a:r>
            <a:r>
              <a:rPr lang="en-US" sz="1800" b="0" i="0" dirty="0">
                <a:solidFill>
                  <a:srgbClr val="242021"/>
                </a:solidFill>
                <a:effectLst/>
              </a:rPr>
              <a:t> column from the </a:t>
            </a:r>
            <a:r>
              <a:rPr lang="en-US" sz="1800" b="0" i="0" dirty="0" err="1">
                <a:solidFill>
                  <a:srgbClr val="242021"/>
                </a:solidFill>
                <a:effectLst/>
              </a:rPr>
              <a:t>SalesPeople</a:t>
            </a:r>
            <a:r>
              <a:rPr lang="en-US" sz="1800" b="0" i="0" dirty="0">
                <a:solidFill>
                  <a:srgbClr val="242021"/>
                </a:solidFill>
                <a:effectLst/>
              </a:rPr>
              <a:t> dimension</a:t>
            </a:r>
            <a:r>
              <a:rPr lang="en-US" sz="1800" b="0" i="0" dirty="0">
                <a:solidFill>
                  <a:srgbClr val="0000FF"/>
                </a:solidFill>
                <a:effectLst/>
              </a:rPr>
              <a:t> </a:t>
            </a:r>
            <a:r>
              <a:rPr lang="en-US" sz="1800" b="0" i="0" dirty="0">
                <a:solidFill>
                  <a:srgbClr val="242021"/>
                </a:solidFill>
                <a:effectLst/>
              </a:rPr>
              <a:t>and also have the </a:t>
            </a:r>
            <a:r>
              <a:rPr lang="en-US" sz="1800" b="0" i="0" dirty="0">
                <a:solidFill>
                  <a:srgbClr val="FF0000"/>
                </a:solidFill>
                <a:effectLst/>
              </a:rPr>
              <a:t>REGION</a:t>
            </a:r>
            <a:r>
              <a:rPr lang="en-US" sz="1800" b="0" i="0" dirty="0">
                <a:solidFill>
                  <a:srgbClr val="242021"/>
                </a:solidFill>
                <a:effectLst/>
              </a:rPr>
              <a:t> column from the Regions dimension in a page-level filter.</a:t>
            </a:r>
            <a:endParaRPr lang="en-US" dirty="0"/>
          </a:p>
        </p:txBody>
      </p:sp>
      <p:pic>
        <p:nvPicPr>
          <p:cNvPr id="5" name="Picture 4"/>
          <p:cNvPicPr>
            <a:picLocks noChangeAspect="1"/>
          </p:cNvPicPr>
          <p:nvPr/>
        </p:nvPicPr>
        <p:blipFill>
          <a:blip r:embed="rId1"/>
          <a:stretch>
            <a:fillRect/>
          </a:stretch>
        </p:blipFill>
        <p:spPr>
          <a:xfrm>
            <a:off x="3806707" y="1532782"/>
            <a:ext cx="8192643" cy="5325218"/>
          </a:xfrm>
          <a:prstGeom prst="rect">
            <a:avLst/>
          </a:prstGeom>
        </p:spPr>
      </p:pic>
      <p:pic>
        <p:nvPicPr>
          <p:cNvPr id="7" name="Picture 6"/>
          <p:cNvPicPr>
            <a:picLocks noChangeAspect="1"/>
          </p:cNvPicPr>
          <p:nvPr/>
        </p:nvPicPr>
        <p:blipFill>
          <a:blip r:embed="rId2"/>
          <a:stretch>
            <a:fillRect/>
          </a:stretch>
        </p:blipFill>
        <p:spPr>
          <a:xfrm>
            <a:off x="3792990" y="5806477"/>
            <a:ext cx="8220075" cy="971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61401" y="0"/>
            <a:ext cx="8869198" cy="6858000"/>
          </a:xfrm>
          <a:prstGeom prst="rect">
            <a:avLst/>
          </a:prstGeom>
        </p:spPr>
      </p:pic>
      <p:sp>
        <p:nvSpPr>
          <p:cNvPr id="6" name="Rectangle: Rounded Corners 5"/>
          <p:cNvSpPr/>
          <p:nvPr/>
        </p:nvSpPr>
        <p:spPr>
          <a:xfrm>
            <a:off x="4985657" y="926989"/>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6379029" y="2671878"/>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p:nvSpPr>
        <p:spPr>
          <a:xfrm>
            <a:off x="4822371" y="3869307"/>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5410201" y="4298498"/>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7761514" y="4402707"/>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Multiple Filters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Notice it returns the same value of </a:t>
            </a:r>
            <a:r>
              <a:rPr lang="en-US" sz="2000" b="1" i="0" dirty="0">
                <a:solidFill>
                  <a:srgbClr val="FF0000"/>
                </a:solidFill>
                <a:effectLst/>
              </a:rPr>
              <a:t>1,181</a:t>
            </a:r>
            <a:r>
              <a:rPr lang="en-US" sz="2000" b="1" i="0" dirty="0">
                <a:solidFill>
                  <a:srgbClr val="242021"/>
                </a:solidFill>
                <a:effectLst/>
              </a:rPr>
              <a:t> </a:t>
            </a:r>
            <a:r>
              <a:rPr lang="en-US" sz="2000" b="0" i="0" dirty="0">
                <a:solidFill>
                  <a:srgbClr val="242021"/>
                </a:solidFill>
                <a:effectLst/>
              </a:rPr>
              <a:t>for every wine and also in the Total row. This measure is summing the NO. OF STORES column in the Customers dimension. The Customers dimension has no filter on it when this measure is evaluated. The only filter is on the Wines dimension. Therefore, for the evaluation of every wine, the measure sums the values in the NO. OF STORES column in the Customers table for </a:t>
            </a:r>
            <a:r>
              <a:rPr lang="en-US" sz="2000" b="1" i="1" dirty="0">
                <a:solidFill>
                  <a:srgbClr val="FF0000"/>
                </a:solidFill>
                <a:effectLst/>
              </a:rPr>
              <a:t>all</a:t>
            </a:r>
            <a:r>
              <a:rPr lang="en-US" sz="2000" b="1" i="1" dirty="0">
                <a:solidFill>
                  <a:srgbClr val="242021"/>
                </a:solidFill>
                <a:effectLst/>
              </a:rPr>
              <a:t> </a:t>
            </a:r>
            <a:r>
              <a:rPr lang="en-US" sz="2000" b="0" i="0" dirty="0">
                <a:solidFill>
                  <a:srgbClr val="242021"/>
                </a:solidFill>
                <a:effectLst/>
              </a:rPr>
              <a:t>the customers.</a:t>
            </a:r>
            <a:endParaRPr lang="en-US" sz="2000" dirty="0"/>
          </a:p>
        </p:txBody>
      </p:sp>
      <p:pic>
        <p:nvPicPr>
          <p:cNvPr id="5" name="Picture 4"/>
          <p:cNvPicPr>
            <a:picLocks noChangeAspect="1"/>
          </p:cNvPicPr>
          <p:nvPr/>
        </p:nvPicPr>
        <p:blipFill>
          <a:blip r:embed="rId1"/>
          <a:stretch>
            <a:fillRect/>
          </a:stretch>
        </p:blipFill>
        <p:spPr>
          <a:xfrm>
            <a:off x="4025910" y="3370464"/>
            <a:ext cx="7327890" cy="3414940"/>
          </a:xfrm>
          <a:prstGeom prst="rect">
            <a:avLst/>
          </a:prstGeom>
        </p:spPr>
      </p:pic>
      <p:sp>
        <p:nvSpPr>
          <p:cNvPr id="6" name="Multiplication Sign 5"/>
          <p:cNvSpPr/>
          <p:nvPr/>
        </p:nvSpPr>
        <p:spPr>
          <a:xfrm>
            <a:off x="8621486" y="3928906"/>
            <a:ext cx="703385" cy="59285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ghtning Bolt 6"/>
          <p:cNvSpPr/>
          <p:nvPr/>
        </p:nvSpPr>
        <p:spPr>
          <a:xfrm flipV="1">
            <a:off x="6795553" y="5806411"/>
            <a:ext cx="539744" cy="594388"/>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Evaluations Using Multiple Filters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 filter context underpins all DAX measures and is the reason why it’s so important to distinguish between the two different types of table, </a:t>
            </a:r>
            <a:r>
              <a:rPr lang="en-US" sz="2000" b="0" i="0" dirty="0">
                <a:solidFill>
                  <a:srgbClr val="FF0000"/>
                </a:solidFill>
                <a:effectLst/>
              </a:rPr>
              <a:t>dimension tables and fact tables</a:t>
            </a:r>
            <a:r>
              <a:rPr lang="en-US" sz="2000" b="0" i="0" dirty="0">
                <a:solidFill>
                  <a:srgbClr val="242021"/>
                </a:solidFill>
                <a:effectLst/>
              </a:rPr>
              <a:t>, because they play two different roles in the evaluation of the measure:</a:t>
            </a:r>
            <a:endParaRPr lang="en-US" sz="2000" dirty="0">
              <a:solidFill>
                <a:srgbClr val="242021"/>
              </a:solidFill>
            </a:endParaRPr>
          </a:p>
          <a:p>
            <a:pPr lvl="1"/>
            <a:r>
              <a:rPr lang="en-US" sz="2000" b="0" i="0" dirty="0">
                <a:solidFill>
                  <a:srgbClr val="242021"/>
                </a:solidFill>
                <a:effectLst/>
              </a:rPr>
              <a:t>The role of dimension tables is to group the data and to propagate filters through the data model into the fact table.</a:t>
            </a:r>
            <a:endParaRPr lang="en-US" sz="2000" dirty="0">
              <a:solidFill>
                <a:srgbClr val="242021"/>
              </a:solidFill>
            </a:endParaRPr>
          </a:p>
          <a:p>
            <a:pPr lvl="1"/>
            <a:r>
              <a:rPr lang="en-US" sz="2000" b="0" i="0" dirty="0">
                <a:solidFill>
                  <a:srgbClr val="242021"/>
                </a:solidFill>
                <a:effectLst/>
              </a:rPr>
              <a:t>The role of fact tables is to summarize subsets of data that have been cross-filtered from dimensions.</a:t>
            </a:r>
            <a:endParaRPr lang="en-US" sz="2000" b="0" i="0" dirty="0">
              <a:solidFill>
                <a:srgbClr val="242021"/>
              </a:solidFill>
              <a:effectLst/>
            </a:endParaRPr>
          </a:p>
          <a:p>
            <a:r>
              <a:rPr lang="en-US" sz="2000" b="0" i="1" dirty="0">
                <a:solidFill>
                  <a:srgbClr val="FF0000"/>
                </a:solidFill>
                <a:effectLst/>
              </a:rPr>
              <a:t>DAX measures typically summarize data in the fact table that’s been cross-filtered by dimension tables.</a:t>
            </a:r>
            <a:endParaRPr lang="en-US" sz="2000" dirty="0">
              <a:solidFill>
                <a:srgbClr val="FF0000"/>
              </a:solidFill>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Row Context</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 filter context is not the only evaluation context that DAX uses. There is another evaluation context called the </a:t>
            </a:r>
            <a:r>
              <a:rPr lang="en-US" sz="2000" b="0" i="1" dirty="0">
                <a:solidFill>
                  <a:srgbClr val="FF0000"/>
                </a:solidFill>
                <a:effectLst/>
              </a:rPr>
              <a:t>row context</a:t>
            </a:r>
            <a:r>
              <a:rPr lang="en-US" sz="2000" b="0" i="1" dirty="0">
                <a:solidFill>
                  <a:srgbClr val="242021"/>
                </a:solidFill>
                <a:effectLst/>
              </a:rPr>
              <a:t>. </a:t>
            </a:r>
            <a:r>
              <a:rPr lang="en-US" sz="2000" b="0" i="0" dirty="0">
                <a:solidFill>
                  <a:srgbClr val="242021"/>
                </a:solidFill>
                <a:effectLst/>
              </a:rPr>
              <a:t>Row context is applicable in any DAX expression that </a:t>
            </a:r>
            <a:r>
              <a:rPr lang="en-US" sz="2000" b="0" i="1" dirty="0">
                <a:solidFill>
                  <a:srgbClr val="FF0000"/>
                </a:solidFill>
                <a:effectLst/>
              </a:rPr>
              <a:t>iterates the rows of a table </a:t>
            </a:r>
            <a:r>
              <a:rPr lang="en-US" sz="2000" b="0" i="0" dirty="0">
                <a:solidFill>
                  <a:srgbClr val="242021"/>
                </a:solidFill>
                <a:effectLst/>
              </a:rPr>
              <a:t>where the expression is bound to the values in the current row. All calculated columns are evaluated in the row context and this is how they differ from measures, which are always evaluated in the filter context. However, just to make life difficult, some measures will use </a:t>
            </a:r>
            <a:r>
              <a:rPr lang="en-US" sz="2000" b="0" i="0" dirty="0">
                <a:solidFill>
                  <a:srgbClr val="FF0000"/>
                </a:solidFill>
                <a:effectLst/>
              </a:rPr>
              <a:t>both the filter context </a:t>
            </a:r>
            <a:r>
              <a:rPr lang="en-US" sz="2000" b="0" i="1" dirty="0">
                <a:solidFill>
                  <a:srgbClr val="FF0000"/>
                </a:solidFill>
                <a:effectLst/>
              </a:rPr>
              <a:t>and </a:t>
            </a:r>
            <a:r>
              <a:rPr lang="en-US" sz="2000" b="0" i="0" dirty="0">
                <a:solidFill>
                  <a:srgbClr val="FF0000"/>
                </a:solidFill>
                <a:effectLst/>
              </a:rPr>
              <a:t>the row context </a:t>
            </a:r>
            <a:r>
              <a:rPr lang="en-US" sz="2000" b="0" i="0" dirty="0">
                <a:solidFill>
                  <a:srgbClr val="242021"/>
                </a:solidFill>
                <a:effectLst/>
              </a:rPr>
              <a:t>in their evaluation. Also, there are some calculated columns whose row context can be turned into a filter context.</a:t>
            </a:r>
            <a:endParaRPr lang="en-US" sz="2000" b="0" i="0" dirty="0">
              <a:solidFill>
                <a:srgbClr val="242021"/>
              </a:solidFill>
              <a:effectLst/>
            </a:endParaRPr>
          </a:p>
          <a:p>
            <a:r>
              <a:rPr lang="en-US" sz="2000" b="0" i="0" dirty="0">
                <a:solidFill>
                  <a:srgbClr val="242021"/>
                </a:solidFill>
                <a:effectLst/>
              </a:rPr>
              <a:t>In an Excel table, the formula is “copied down” where it is calculated for every row in the column. An </a:t>
            </a:r>
            <a:r>
              <a:rPr lang="en-US" sz="2000" b="0" i="0" dirty="0">
                <a:solidFill>
                  <a:srgbClr val="FF0000"/>
                </a:solidFill>
                <a:effectLst/>
              </a:rPr>
              <a:t>“@”</a:t>
            </a:r>
            <a:r>
              <a:rPr lang="en-US" sz="2000" b="0" i="0" dirty="0">
                <a:solidFill>
                  <a:srgbClr val="242021"/>
                </a:solidFill>
                <a:effectLst/>
              </a:rPr>
              <a:t> character is used in the formula to denote using the values in the current row. This is essentially what the row context is in DAX. When using the row context, the DAX expression iterates over every row in the table, and the values used in the expression are </a:t>
            </a:r>
            <a:r>
              <a:rPr lang="en-US" sz="2000" b="0" i="1" dirty="0">
                <a:solidFill>
                  <a:srgbClr val="FF0000"/>
                </a:solidFill>
                <a:effectLst/>
              </a:rPr>
              <a:t>the values sitting in the current row</a:t>
            </a:r>
            <a:r>
              <a:rPr lang="en-US" sz="2000" b="0" i="1" dirty="0">
                <a:solidFill>
                  <a:srgbClr val="242021"/>
                </a:solidFill>
                <a:effectLst/>
              </a:rPr>
              <a:t>.</a:t>
            </a:r>
            <a:endParaRPr 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Column and Bar charts</a:t>
            </a:r>
            <a:endParaRPr lang="en-US"/>
          </a:p>
        </p:txBody>
      </p:sp>
      <p:pic>
        <p:nvPicPr>
          <p:cNvPr id="5" name="Picture 4"/>
          <p:cNvPicPr>
            <a:picLocks noChangeAspect="1"/>
          </p:cNvPicPr>
          <p:nvPr/>
        </p:nvPicPr>
        <p:blipFill>
          <a:blip r:embed="rId1"/>
          <a:stretch>
            <a:fillRect/>
          </a:stretch>
        </p:blipFill>
        <p:spPr>
          <a:xfrm>
            <a:off x="1333500" y="1606563"/>
            <a:ext cx="9525000" cy="3644873"/>
          </a:xfrm>
          <a:prstGeom prst="rect">
            <a:avLst/>
          </a:prstGeom>
        </p:spPr>
      </p:pic>
      <p:sp>
        <p:nvSpPr>
          <p:cNvPr id="7" name="TextBox 6"/>
          <p:cNvSpPr txBox="1"/>
          <p:nvPr/>
        </p:nvSpPr>
        <p:spPr>
          <a:xfrm>
            <a:off x="2769394" y="5386373"/>
            <a:ext cx="6653212"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Column and bar charts display data points as bars.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5962" y="585787"/>
            <a:ext cx="8220075" cy="5686425"/>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There is a group of functions in DAX that are referred to as </a:t>
            </a:r>
            <a:r>
              <a:rPr lang="en-US" sz="2000" b="0" i="1" dirty="0">
                <a:solidFill>
                  <a:srgbClr val="FF0000"/>
                </a:solidFill>
                <a:effectLst/>
              </a:rPr>
              <a:t>iterators</a:t>
            </a:r>
            <a:r>
              <a:rPr lang="en-US" sz="2000" b="0" i="1" dirty="0">
                <a:solidFill>
                  <a:srgbClr val="242021"/>
                </a:solidFill>
                <a:effectLst/>
              </a:rPr>
              <a:t>, </a:t>
            </a:r>
            <a:r>
              <a:rPr lang="en-US" sz="2000" b="0" i="0" dirty="0">
                <a:solidFill>
                  <a:srgbClr val="242021"/>
                </a:solidFill>
                <a:effectLst/>
              </a:rPr>
              <a:t>and from their</a:t>
            </a:r>
            <a:r>
              <a:rPr lang="en-US" sz="2000" dirty="0">
                <a:solidFill>
                  <a:srgbClr val="242021"/>
                </a:solidFill>
              </a:rPr>
              <a:t> </a:t>
            </a:r>
            <a:r>
              <a:rPr lang="en-US" sz="2000" b="0" i="0" dirty="0">
                <a:solidFill>
                  <a:srgbClr val="242021"/>
                </a:solidFill>
                <a:effectLst/>
              </a:rPr>
              <a:t>name, we can infer that these functions iterate tables in the evaluation of a DAX expression. Any DAX function that ends in an </a:t>
            </a:r>
            <a:r>
              <a:rPr lang="en-US" sz="2000" b="0" i="0" dirty="0">
                <a:solidFill>
                  <a:srgbClr val="FF0000"/>
                </a:solidFill>
                <a:effectLst/>
              </a:rPr>
              <a:t>“X”</a:t>
            </a:r>
            <a:r>
              <a:rPr lang="en-US" sz="2000" b="0" i="0" dirty="0">
                <a:solidFill>
                  <a:srgbClr val="242021"/>
                </a:solidFill>
                <a:effectLst/>
              </a:rPr>
              <a:t> is an iterator, such as the “X” aggregators: SUMX, AVERAGEX, MAXX, MINX, COUNTAX. </a:t>
            </a:r>
            <a:endParaRPr lang="en-US" sz="2000" b="0" i="0" dirty="0">
              <a:solidFill>
                <a:srgbClr val="242021"/>
              </a:solidFill>
              <a:effectLst/>
            </a:endParaRPr>
          </a:p>
          <a:p>
            <a:r>
              <a:rPr lang="en-US" sz="2000" b="0" i="0" dirty="0">
                <a:solidFill>
                  <a:srgbClr val="242021"/>
                </a:solidFill>
                <a:effectLst/>
              </a:rPr>
              <a:t>There are also “X” iterating functions that </a:t>
            </a:r>
            <a:r>
              <a:rPr lang="en-US" sz="2000" b="0" i="0" dirty="0">
                <a:solidFill>
                  <a:srgbClr val="FF0000"/>
                </a:solidFill>
                <a:effectLst/>
              </a:rPr>
              <a:t>aren’t aggregators </a:t>
            </a:r>
            <a:r>
              <a:rPr lang="en-US" sz="2000" b="0" i="0" dirty="0">
                <a:solidFill>
                  <a:srgbClr val="242021"/>
                </a:solidFill>
                <a:effectLst/>
              </a:rPr>
              <a:t>such as CONCATENATEX and RANKX. </a:t>
            </a:r>
            <a:endParaRPr lang="en-US" sz="2000" b="0" i="0" dirty="0">
              <a:solidFill>
                <a:srgbClr val="242021"/>
              </a:solidFill>
              <a:effectLst/>
            </a:endParaRPr>
          </a:p>
          <a:p>
            <a:r>
              <a:rPr lang="en-US" sz="2000" b="0" i="0" dirty="0">
                <a:solidFill>
                  <a:srgbClr val="242021"/>
                </a:solidFill>
                <a:effectLst/>
              </a:rPr>
              <a:t>Just to make life even more confusing, there are iterating functions that </a:t>
            </a:r>
            <a:r>
              <a:rPr lang="en-US" sz="2000" b="0" i="0" dirty="0">
                <a:solidFill>
                  <a:srgbClr val="FF0000"/>
                </a:solidFill>
                <a:effectLst/>
              </a:rPr>
              <a:t>don’t end in “X” </a:t>
            </a:r>
            <a:r>
              <a:rPr lang="en-US" sz="2000" b="0" i="0" dirty="0">
                <a:solidFill>
                  <a:srgbClr val="242021"/>
                </a:solidFill>
                <a:effectLst/>
              </a:rPr>
              <a:t>such as FILTER and ADDCOLUMNS.</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a:t>
            </a:r>
            <a:endParaRPr lang="en-US" dirty="0"/>
          </a:p>
        </p:txBody>
      </p:sp>
      <p:sp>
        <p:nvSpPr>
          <p:cNvPr id="3" name="Content Placeholder 2"/>
          <p:cNvSpPr>
            <a:spLocks noGrp="1"/>
          </p:cNvSpPr>
          <p:nvPr>
            <p:ph idx="1"/>
          </p:nvPr>
        </p:nvSpPr>
        <p:spPr/>
        <p:txBody>
          <a:bodyPr>
            <a:normAutofit/>
          </a:bodyPr>
          <a:lstStyle/>
          <a:p>
            <a:r>
              <a:rPr lang="en-US" sz="2000" b="0" i="0" dirty="0">
                <a:solidFill>
                  <a:srgbClr val="FF0000"/>
                </a:solidFill>
                <a:effectLst/>
              </a:rPr>
              <a:t>Aggregating iterators </a:t>
            </a:r>
            <a:r>
              <a:rPr lang="en-US" sz="2000" b="0" i="0" dirty="0">
                <a:solidFill>
                  <a:srgbClr val="242021"/>
                </a:solidFill>
                <a:effectLst/>
              </a:rPr>
              <a:t>have two arguments: </a:t>
            </a:r>
            <a:r>
              <a:rPr lang="en-US" sz="2000" b="0" i="0" dirty="0">
                <a:solidFill>
                  <a:srgbClr val="FF0000"/>
                </a:solidFill>
                <a:effectLst/>
              </a:rPr>
              <a:t>the table to be iterated and the expression </a:t>
            </a:r>
            <a:r>
              <a:rPr lang="en-US" sz="2000" b="0" i="0" dirty="0">
                <a:solidFill>
                  <a:srgbClr val="242021"/>
                </a:solidFill>
                <a:effectLst/>
              </a:rPr>
              <a:t>that is to be evaluated for each row of the table, the result of which will then be aggregated. These functions create a row context inside the measure by iterating the table referenced by the function, and each row in the table is “visited” in memory by the measure. Remember that the measure will have generated </a:t>
            </a:r>
            <a:r>
              <a:rPr lang="en-US" sz="2000" b="0" i="0" dirty="0">
                <a:solidFill>
                  <a:srgbClr val="FF0000"/>
                </a:solidFill>
                <a:effectLst/>
              </a:rPr>
              <a:t>a filter context first</a:t>
            </a:r>
            <a:r>
              <a:rPr lang="en-US" sz="2000" b="0" i="0" dirty="0">
                <a:solidFill>
                  <a:srgbClr val="242021"/>
                </a:solidFill>
                <a:effectLst/>
              </a:rPr>
              <a:t>, so the table being iterated may have </a:t>
            </a:r>
            <a:r>
              <a:rPr lang="en-US" sz="2000" b="0" i="0" dirty="0">
                <a:solidFill>
                  <a:srgbClr val="FF0000"/>
                </a:solidFill>
                <a:effectLst/>
              </a:rPr>
              <a:t>a filter or cross-filter on it</a:t>
            </a:r>
            <a:r>
              <a:rPr lang="en-US" sz="2000" b="0" i="0" dirty="0">
                <a:solidFill>
                  <a:srgbClr val="242021"/>
                </a:solidFill>
                <a:effectLst/>
              </a:rPr>
              <a:t>.</a:t>
            </a:r>
            <a:endParaRPr lang="en-US" sz="2000" b="0" i="0" dirty="0">
              <a:solidFill>
                <a:srgbClr val="242021"/>
              </a:solidFill>
              <a:effectLst/>
            </a:endParaRPr>
          </a:p>
          <a:p>
            <a:pPr marL="0" marR="0" indent="0">
              <a:lnSpc>
                <a:spcPct val="115000"/>
              </a:lnSpc>
              <a:spcBef>
                <a:spcPts val="0"/>
              </a:spcBef>
              <a:spcAft>
                <a:spcPts val="0"/>
              </a:spcAft>
              <a:buNone/>
            </a:pPr>
            <a:endParaRPr lang="en-US" sz="2000" dirty="0">
              <a:solidFill>
                <a:srgbClr val="00B050"/>
              </a:solidFill>
              <a:effectLst/>
              <a:ea typeface="Courier New" panose="02070309020205020404" pitchFamily="49"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10 PC Increase Total = </a:t>
            </a:r>
            <a:endParaRPr lang="en-US" sz="2000" dirty="0">
              <a:effectLst/>
              <a:ea typeface="Times New Roman" panose="02020603050405020304" charset="0"/>
            </a:endParaRPr>
          </a:p>
          <a:p>
            <a:pPr marL="228600" lvl="1" indent="0">
              <a:lnSpc>
                <a:spcPct val="115000"/>
              </a:lnSpc>
              <a:spcBef>
                <a:spcPts val="0"/>
              </a:spcBef>
              <a:buNone/>
            </a:pPr>
            <a:r>
              <a:rPr lang="en-US" sz="2000" dirty="0">
                <a:solidFill>
                  <a:srgbClr val="00B050"/>
                </a:solidFill>
                <a:effectLst/>
                <a:ea typeface="Courier New" panose="02070309020205020404" pitchFamily="49" charset="0"/>
              </a:rPr>
              <a:t>SUMX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1.1)</a:t>
            </a:r>
            <a:endParaRPr lang="en-US" sz="2000" dirty="0">
              <a:solidFill>
                <a:srgbClr val="00B050"/>
              </a:solidFill>
              <a:effectLst/>
              <a:ea typeface="Courier New" panose="02070309020205020404" pitchFamily="49" charset="0"/>
            </a:endParaRPr>
          </a:p>
          <a:p>
            <a:pPr marL="228600" lvl="1" indent="0">
              <a:lnSpc>
                <a:spcPct val="115000"/>
              </a:lnSpc>
              <a:spcBef>
                <a:spcPts val="0"/>
              </a:spcBef>
              <a:buNone/>
            </a:pPr>
            <a:endParaRPr lang="en-US" sz="2000" dirty="0">
              <a:solidFill>
                <a:srgbClr val="00B050"/>
              </a:solidFill>
              <a:ea typeface="Times New Roman" panose="02020603050405020304" charset="0"/>
            </a:endParaRPr>
          </a:p>
          <a:p>
            <a:pPr marL="228600" lvl="1" indent="0">
              <a:lnSpc>
                <a:spcPct val="115000"/>
              </a:lnSpc>
              <a:spcBef>
                <a:spcPts val="0"/>
              </a:spcBef>
              <a:buNone/>
            </a:pPr>
            <a:r>
              <a:rPr lang="en-US" sz="2000" dirty="0">
                <a:solidFill>
                  <a:srgbClr val="242021"/>
                </a:solidFill>
              </a:rPr>
              <a:t>AVERAGEX, MAXX, MINX</a:t>
            </a:r>
            <a:endParaRPr lang="en-US" sz="2000" dirty="0">
              <a:effectLst/>
              <a:ea typeface="Times New Roman" panose="02020603050405020304" charset="0"/>
            </a:endParaRPr>
          </a:p>
          <a:p>
            <a:pPr marL="0" inden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5962" y="365125"/>
            <a:ext cx="8220075" cy="6229350"/>
          </a:xfrm>
          <a:prstGeom prst="rect">
            <a:avLst/>
          </a:prstGeom>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SUMX Function (and Other “X” Functions)</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SUMX returns the sum of an expression evaluated for each row in a table and has the following syntax:</a:t>
            </a:r>
            <a:endParaRPr lang="en-US" sz="2000" b="0" i="0" dirty="0">
              <a:solidFill>
                <a:srgbClr val="242021"/>
              </a:solidFill>
              <a:effectLst/>
            </a:endParaRPr>
          </a:p>
          <a:p>
            <a:pPr marL="0" indent="0">
              <a:buNone/>
            </a:pPr>
            <a:r>
              <a:rPr lang="en-US" sz="2000" b="1" i="0" dirty="0">
                <a:solidFill>
                  <a:srgbClr val="FF0000"/>
                </a:solidFill>
                <a:effectLst/>
              </a:rPr>
              <a:t>= SUMX ( table, expression )</a:t>
            </a:r>
            <a:endParaRPr lang="en-US" sz="2000" b="1" i="0" dirty="0">
              <a:solidFill>
                <a:srgbClr val="FF0000"/>
              </a:solidFill>
              <a:effectLst/>
            </a:endParaRPr>
          </a:p>
          <a:p>
            <a:pPr marL="0" indent="0">
              <a:buNone/>
            </a:pPr>
            <a:r>
              <a:rPr lang="en-US" sz="2000" b="0" i="0" dirty="0">
                <a:solidFill>
                  <a:srgbClr val="242021"/>
                </a:solidFill>
                <a:effectLst/>
              </a:rPr>
              <a:t>where:</a:t>
            </a:r>
            <a:endParaRPr lang="en-US" sz="2000" b="0" i="0" dirty="0">
              <a:solidFill>
                <a:srgbClr val="242021"/>
              </a:solidFill>
              <a:effectLst/>
            </a:endParaRPr>
          </a:p>
          <a:p>
            <a:pPr marL="0" indent="0">
              <a:buNone/>
            </a:pPr>
            <a:r>
              <a:rPr lang="en-US" sz="2000" b="1" i="0" dirty="0">
                <a:solidFill>
                  <a:srgbClr val="FF0000"/>
                </a:solidFill>
                <a:effectLst/>
              </a:rPr>
              <a:t>table</a:t>
            </a:r>
            <a:r>
              <a:rPr lang="en-US" sz="2000" b="1" i="0" dirty="0">
                <a:solidFill>
                  <a:srgbClr val="242021"/>
                </a:solidFill>
                <a:effectLst/>
              </a:rPr>
              <a:t> </a:t>
            </a:r>
            <a:r>
              <a:rPr lang="en-US" sz="2000" b="0" i="0" dirty="0">
                <a:solidFill>
                  <a:srgbClr val="242021"/>
                </a:solidFill>
                <a:effectLst/>
              </a:rPr>
              <a:t>is the table where you want to perform the calculation.</a:t>
            </a:r>
            <a:endParaRPr lang="en-US" sz="2000" b="0" i="0" dirty="0">
              <a:solidFill>
                <a:srgbClr val="242021"/>
              </a:solidFill>
              <a:effectLst/>
            </a:endParaRPr>
          </a:p>
          <a:p>
            <a:pPr marL="0" indent="0">
              <a:buNone/>
            </a:pPr>
            <a:r>
              <a:rPr lang="en-US" sz="2000" b="1" i="0" dirty="0">
                <a:solidFill>
                  <a:srgbClr val="FF0000"/>
                </a:solidFill>
                <a:effectLst/>
              </a:rPr>
              <a:t>expression</a:t>
            </a:r>
            <a:r>
              <a:rPr lang="en-US" sz="2000" b="1" i="0" dirty="0">
                <a:solidFill>
                  <a:srgbClr val="242021"/>
                </a:solidFill>
                <a:effectLst/>
              </a:rPr>
              <a:t> </a:t>
            </a:r>
            <a:r>
              <a:rPr lang="en-US" sz="2000" b="0" i="0" dirty="0">
                <a:solidFill>
                  <a:srgbClr val="242021"/>
                </a:solidFill>
                <a:effectLst/>
              </a:rPr>
              <a:t>is the calculation you want to be performed for each row in that table.</a:t>
            </a:r>
            <a:endParaRPr lang="en-US" sz="2000" b="0" i="0" dirty="0">
              <a:solidFill>
                <a:srgbClr val="242021"/>
              </a:solidFill>
              <a:effectLst/>
            </a:endParaRPr>
          </a:p>
          <a:p>
            <a:pPr marL="0" indent="0">
              <a:buNone/>
            </a:pPr>
            <a:r>
              <a:rPr lang="en-US" sz="2000" b="0" i="0" dirty="0">
                <a:solidFill>
                  <a:srgbClr val="242021"/>
                </a:solidFill>
                <a:effectLst/>
              </a:rPr>
              <a:t>Here’s an example of the SUMX syntax:</a:t>
            </a:r>
            <a:endParaRPr lang="en-US" sz="2000" b="0" i="0" dirty="0">
              <a:solidFill>
                <a:srgbClr val="242021"/>
              </a:solidFill>
              <a:effectLst/>
            </a:endParaRPr>
          </a:p>
          <a:p>
            <a:pPr marL="0" indent="0">
              <a:buNone/>
            </a:pPr>
            <a:r>
              <a:rPr lang="en-US" sz="2000" b="1" i="0" dirty="0">
                <a:solidFill>
                  <a:srgbClr val="00B050"/>
                </a:solidFill>
                <a:effectLst/>
              </a:rPr>
              <a:t>= SUMX ( </a:t>
            </a:r>
            <a:r>
              <a:rPr lang="en-US" sz="2000" b="1" i="0" dirty="0" err="1">
                <a:solidFill>
                  <a:srgbClr val="00B050"/>
                </a:solidFill>
                <a:effectLst/>
              </a:rPr>
              <a:t>Winesales</a:t>
            </a:r>
            <a:r>
              <a:rPr lang="en-US" sz="2000" b="1" i="0" dirty="0">
                <a:solidFill>
                  <a:srgbClr val="00B050"/>
                </a:solidFill>
                <a:effectLst/>
              </a:rPr>
              <a:t>, </a:t>
            </a:r>
            <a:r>
              <a:rPr lang="en-US" sz="2000" b="1" i="0" dirty="0" err="1">
                <a:solidFill>
                  <a:srgbClr val="00B050"/>
                </a:solidFill>
                <a:effectLst/>
              </a:rPr>
              <a:t>Winesales</a:t>
            </a:r>
            <a:r>
              <a:rPr lang="en-US" sz="2000" b="1" i="0" dirty="0">
                <a:solidFill>
                  <a:srgbClr val="00B050"/>
                </a:solidFill>
                <a:effectLst/>
              </a:rPr>
              <a:t>[CASES SOLD] * 0.1 )</a:t>
            </a:r>
            <a:endParaRPr lang="en-US" sz="20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SUMX Function (and Other “X” Functions)</a:t>
            </a:r>
            <a:endParaRPr lang="en-US" sz="4000" dirty="0"/>
          </a:p>
        </p:txBody>
      </p:sp>
      <p:sp>
        <p:nvSpPr>
          <p:cNvPr id="3" name="Content Placeholder 2"/>
          <p:cNvSpPr>
            <a:spLocks noGrp="1"/>
          </p:cNvSpPr>
          <p:nvPr>
            <p:ph idx="1"/>
          </p:nvPr>
        </p:nvSpPr>
        <p:spPr/>
        <p:txBody>
          <a:bodyPr>
            <a:noAutofit/>
          </a:bodyPr>
          <a:lstStyle/>
          <a:p>
            <a:r>
              <a:rPr lang="en-US" sz="2000" b="0" i="0" dirty="0">
                <a:solidFill>
                  <a:srgbClr val="242021"/>
                </a:solidFill>
                <a:effectLst/>
              </a:rPr>
              <a:t>To illustrate the use of SUMX, let’s start with this rather unrealistic but easy-</a:t>
            </a:r>
            <a:r>
              <a:rPr lang="en-US" sz="2000" b="0" i="0" dirty="0" err="1">
                <a:solidFill>
                  <a:srgbClr val="242021"/>
                </a:solidFill>
                <a:effectLst/>
              </a:rPr>
              <a:t>tounderstand</a:t>
            </a:r>
            <a:r>
              <a:rPr lang="en-US" sz="2000" b="0" i="0" dirty="0">
                <a:solidFill>
                  <a:srgbClr val="242021"/>
                </a:solidFill>
                <a:effectLst/>
              </a:rPr>
              <a:t> scenario. We have been asked to find any CASES SOLD value that is greater than 100 and increase this value by 20%; otherwise, we only increase the value by 10%.</a:t>
            </a:r>
            <a:r>
              <a:rPr lang="en-US" sz="2000" dirty="0">
                <a:solidFill>
                  <a:srgbClr val="242021"/>
                </a:solidFill>
              </a:rPr>
              <a:t> </a:t>
            </a:r>
            <a:r>
              <a:rPr lang="en-US" sz="2000" b="0" i="0" dirty="0">
                <a:solidFill>
                  <a:srgbClr val="242021"/>
                </a:solidFill>
                <a:effectLst/>
              </a:rPr>
              <a:t>Perhaps this is some strange way of predicting next year’s volume of cases sold, </a:t>
            </a:r>
            <a:r>
              <a:rPr lang="en-US" sz="2000" b="0" i="0" dirty="0" err="1">
                <a:solidFill>
                  <a:srgbClr val="242021"/>
                </a:solidFill>
                <a:effectLst/>
              </a:rPr>
              <a:t>sowe’ll</a:t>
            </a:r>
            <a:r>
              <a:rPr lang="en-US" sz="2000" b="0" i="0" dirty="0">
                <a:solidFill>
                  <a:srgbClr val="242021"/>
                </a:solidFill>
                <a:effectLst/>
              </a:rPr>
              <a:t> call this calculation “Next </a:t>
            </a:r>
            <a:r>
              <a:rPr lang="en-US" sz="2000" b="0" i="0" dirty="0" err="1">
                <a:solidFill>
                  <a:srgbClr val="242021"/>
                </a:solidFill>
                <a:effectLst/>
              </a:rPr>
              <a:t>Yr</a:t>
            </a:r>
            <a:r>
              <a:rPr lang="en-US" sz="2000" b="0" i="0" dirty="0">
                <a:solidFill>
                  <a:srgbClr val="242021"/>
                </a:solidFill>
                <a:effectLst/>
              </a:rPr>
              <a:t> Cases”. We then want to see what the “Next </a:t>
            </a:r>
            <a:r>
              <a:rPr lang="en-US" sz="2000" b="0" i="0" dirty="0" err="1">
                <a:solidFill>
                  <a:srgbClr val="242021"/>
                </a:solidFill>
                <a:effectLst/>
              </a:rPr>
              <a:t>Yr</a:t>
            </a:r>
            <a:r>
              <a:rPr lang="en-US" sz="2000" b="0" i="0" dirty="0">
                <a:solidFill>
                  <a:srgbClr val="242021"/>
                </a:solidFill>
                <a:effectLst/>
              </a:rPr>
              <a:t> Cases” value would be for each of our wines.</a:t>
            </a:r>
            <a:endParaRPr lang="en-US" sz="2000" b="0" i="0" dirty="0">
              <a:solidFill>
                <a:srgbClr val="242021"/>
              </a:solidFill>
              <a:effectLst/>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Next </a:t>
            </a:r>
            <a:r>
              <a:rPr lang="en-US" sz="2000" dirty="0" err="1">
                <a:solidFill>
                  <a:srgbClr val="00B050"/>
                </a:solidFill>
                <a:effectLst/>
                <a:ea typeface="Courier New" panose="02070309020205020404" pitchFamily="49" charset="0"/>
              </a:rPr>
              <a:t>Yr</a:t>
            </a:r>
            <a:r>
              <a:rPr lang="en-US" sz="2000" dirty="0">
                <a:solidFill>
                  <a:srgbClr val="00B050"/>
                </a:solidFill>
                <a:effectLst/>
                <a:ea typeface="Courier New" panose="02070309020205020404" pitchFamily="49" charset="0"/>
              </a:rPr>
              <a:t> Cases Measure =</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SUMX (</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IF (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&gt; 100,</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1.2,</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1.1</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endParaRPr lang="en-US" sz="2000" dirty="0">
              <a:effectLst/>
              <a:ea typeface="Times New Roman" panose="02020603050405020304" charset="0"/>
            </a:endParaRPr>
          </a:p>
          <a:p>
            <a:pPr marL="0" indent="0">
              <a:buNone/>
            </a:pPr>
            <a:r>
              <a:rPr lang="en-US" sz="2000" dirty="0">
                <a:solidFill>
                  <a:srgbClr val="00B050"/>
                </a:solidFill>
                <a:effectLst/>
                <a:ea typeface="Courier New" panose="02070309020205020404" pitchFamily="49" charset="0"/>
              </a:rPr>
              <a: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42840" y="0"/>
            <a:ext cx="7706320" cy="6858000"/>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SUMX Function (and Other “X” Functions)</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But let’s think this through. We don’t need to first create a calculated column to see the increased value for each row and then in </a:t>
            </a:r>
            <a:r>
              <a:rPr lang="en-US" sz="2000" b="0" i="1" dirty="0">
                <a:solidFill>
                  <a:srgbClr val="FF0000"/>
                </a:solidFill>
                <a:effectLst/>
              </a:rPr>
              <a:t>another step </a:t>
            </a:r>
            <a:r>
              <a:rPr lang="en-US" sz="2000" b="0" i="0" dirty="0">
                <a:solidFill>
                  <a:srgbClr val="242021"/>
                </a:solidFill>
                <a:effectLst/>
              </a:rPr>
              <a:t>sum this value for each wine, using an implicit measure. We can do it all in one go using SUMX. If we do this, the requirement for the calculated column is redundant; we can just use the measure. This is the real benefit because measures are always more efficient than calculated columns.</a:t>
            </a:r>
            <a:endParaRPr lang="en-US" sz="2000"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SUMX measure work?</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We know that SUMX sums the expression evaluated for </a:t>
            </a:r>
            <a:r>
              <a:rPr lang="en-US" sz="2000" b="0" i="1" dirty="0">
                <a:solidFill>
                  <a:srgbClr val="FF0000"/>
                </a:solidFill>
                <a:effectLst/>
              </a:rPr>
              <a:t>each row in the table</a:t>
            </a:r>
            <a:r>
              <a:rPr lang="en-US" sz="2000" b="0" i="1" dirty="0">
                <a:solidFill>
                  <a:srgbClr val="242021"/>
                </a:solidFill>
                <a:effectLst/>
              </a:rPr>
              <a:t>. </a:t>
            </a:r>
            <a:r>
              <a:rPr lang="en-US" sz="2000" b="0" i="0" dirty="0">
                <a:solidFill>
                  <a:srgbClr val="242021"/>
                </a:solidFill>
                <a:effectLst/>
              </a:rPr>
              <a:t>The first argument in SUMX references the table where the calculation will be performed, in our case, </a:t>
            </a:r>
            <a:r>
              <a:rPr lang="en-US" sz="2000" b="0" i="0" dirty="0" err="1">
                <a:solidFill>
                  <a:srgbClr val="242021"/>
                </a:solidFill>
                <a:effectLst/>
              </a:rPr>
              <a:t>Winesales</a:t>
            </a:r>
            <a:r>
              <a:rPr lang="en-US" sz="2000" b="0" i="0" dirty="0">
                <a:solidFill>
                  <a:srgbClr val="242021"/>
                </a:solidFill>
                <a:effectLst/>
              </a:rPr>
              <a:t>. The second argument is the calculation you want to be done in memory </a:t>
            </a:r>
            <a:r>
              <a:rPr lang="en-US" sz="2000" b="0" i="1" dirty="0">
                <a:solidFill>
                  <a:srgbClr val="FF0000"/>
                </a:solidFill>
                <a:effectLst/>
              </a:rPr>
              <a:t>for each row </a:t>
            </a:r>
            <a:r>
              <a:rPr lang="en-US" sz="2000" b="0" i="0" dirty="0">
                <a:solidFill>
                  <a:srgbClr val="242021"/>
                </a:solidFill>
                <a:effectLst/>
              </a:rPr>
              <a:t>in this table. This is our expression using IF that SUMX calculates in memory by iterating every row. It then sums the results of this calculation, in this case, for each wine (because that’s the current filter context for the evaluation of the measure).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Do you remember we created this column using the RELATED function?</a:t>
            </a:r>
            <a:endParaRPr lang="en-US" sz="2800" dirty="0"/>
          </a:p>
        </p:txBody>
      </p:sp>
      <p:sp>
        <p:nvSpPr>
          <p:cNvPr id="3" name="Content Placeholder 2"/>
          <p:cNvSpPr>
            <a:spLocks noGrp="1"/>
          </p:cNvSpPr>
          <p:nvPr>
            <p:ph idx="1"/>
          </p:nvPr>
        </p:nvSpPr>
        <p:spPr/>
        <p:txBody>
          <a:bodyPr>
            <a:normAutofit/>
          </a:bodyPr>
          <a:lstStyle/>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Sales =</a:t>
            </a:r>
            <a:endParaRPr lang="en-US" sz="2000" dirty="0">
              <a:effectLst/>
              <a:ea typeface="Times New Roman" panose="02020603050405020304" charset="0"/>
            </a:endParaRPr>
          </a:p>
          <a:p>
            <a:pPr marL="0" indent="0">
              <a:buNone/>
            </a:pP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RELATED ( Wines[PRICE PER CASE] )</a:t>
            </a:r>
            <a:endParaRPr lang="en-US" sz="2000" dirty="0">
              <a:solidFill>
                <a:srgbClr val="00B050"/>
              </a:solidFill>
              <a:effectLst/>
              <a:ea typeface="Courier New" panose="02070309020205020404" pitchFamily="49" charset="0"/>
            </a:endParaRPr>
          </a:p>
          <a:p>
            <a:pPr marL="0" marR="0" indent="0">
              <a:lnSpc>
                <a:spcPct val="115000"/>
              </a:lnSpc>
              <a:spcBef>
                <a:spcPts val="0"/>
              </a:spcBef>
              <a:spcAft>
                <a:spcPts val="0"/>
              </a:spcAft>
              <a:buNone/>
            </a:pPr>
            <a:endParaRPr lang="en-US" sz="2000" dirty="0">
              <a:solidFill>
                <a:srgbClr val="00B050"/>
              </a:solidFill>
              <a:effectLst/>
              <a:ea typeface="Courier New" panose="02070309020205020404" pitchFamily="49"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Total Sales =</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SUMX ( </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 </a:t>
            </a:r>
            <a:endParaRPr lang="en-US" sz="2000" dirty="0">
              <a:effectLst/>
              <a:ea typeface="Times New Roman" panose="02020603050405020304"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RELATED ( Wines[PRICE PER CASE] ) </a:t>
            </a:r>
            <a:endParaRPr lang="en-US" sz="2000" dirty="0">
              <a:effectLst/>
              <a:ea typeface="Times New Roman" panose="02020603050405020304" charset="0"/>
            </a:endParaRPr>
          </a:p>
          <a:p>
            <a:pPr marL="0" indent="0">
              <a:buNone/>
            </a:pPr>
            <a:r>
              <a:rPr lang="en-US" sz="2000" dirty="0">
                <a:solidFill>
                  <a:srgbClr val="00B050"/>
                </a:solidFill>
                <a:effectLst/>
                <a:ea typeface="Courier New" panose="02070309020205020404" pitchFamily="49" charset="0"/>
              </a:rPr>
              <a:t>)</a:t>
            </a:r>
            <a:endParaRPr lang="en-US" sz="2000" dirty="0"/>
          </a:p>
        </p:txBody>
      </p:sp>
      <p:pic>
        <p:nvPicPr>
          <p:cNvPr id="5" name="Picture 4"/>
          <p:cNvPicPr>
            <a:picLocks noChangeAspect="1"/>
          </p:cNvPicPr>
          <p:nvPr/>
        </p:nvPicPr>
        <p:blipFill>
          <a:blip r:embed="rId1"/>
          <a:stretch>
            <a:fillRect/>
          </a:stretch>
        </p:blipFill>
        <p:spPr>
          <a:xfrm>
            <a:off x="7557259" y="1720184"/>
            <a:ext cx="4372585" cy="47726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 charts</a:t>
            </a:r>
            <a:endParaRPr lang="en-US"/>
          </a:p>
        </p:txBody>
      </p:sp>
      <p:pic>
        <p:nvPicPr>
          <p:cNvPr id="5" name="Picture 4"/>
          <p:cNvPicPr>
            <a:picLocks noChangeAspect="1"/>
          </p:cNvPicPr>
          <p:nvPr/>
        </p:nvPicPr>
        <p:blipFill>
          <a:blip r:embed="rId1"/>
          <a:stretch>
            <a:fillRect/>
          </a:stretch>
        </p:blipFill>
        <p:spPr>
          <a:xfrm>
            <a:off x="957262" y="1690688"/>
            <a:ext cx="10277475" cy="3222646"/>
          </a:xfrm>
          <a:prstGeom prst="rect">
            <a:avLst/>
          </a:prstGeom>
        </p:spPr>
      </p:pic>
      <p:sp>
        <p:nvSpPr>
          <p:cNvPr id="7" name="TextBox 6"/>
          <p:cNvSpPr txBox="1"/>
          <p:nvPr/>
        </p:nvSpPr>
        <p:spPr>
          <a:xfrm>
            <a:off x="3043237" y="5048271"/>
            <a:ext cx="6105524"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Power BI supports line charts and area charts.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SUMX measure work?</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This is a much cleaner way to calculate our Total Sales. The SUMX function iterates the </a:t>
            </a:r>
            <a:r>
              <a:rPr lang="en-US" sz="2000" b="0" i="0" dirty="0" err="1">
                <a:solidFill>
                  <a:srgbClr val="242021"/>
                </a:solidFill>
                <a:effectLst/>
              </a:rPr>
              <a:t>Winesales</a:t>
            </a:r>
            <a:r>
              <a:rPr lang="en-US" sz="2000" b="0" i="0" dirty="0">
                <a:solidFill>
                  <a:srgbClr val="242021"/>
                </a:solidFill>
                <a:effectLst/>
              </a:rPr>
              <a:t> table, and for every row in the current filter context, it multiplies the value in the CASES SOLD column with value in the PRICE PER CASE column of the Wines table (using RELATED to find the price of the wine in the current row context). It then sums the results of these row-level calculations for each wine.</a:t>
            </a:r>
            <a:endParaRPr lang="en-US" sz="2000" b="0" i="0" dirty="0">
              <a:solidFill>
                <a:srgbClr val="242021"/>
              </a:solidFill>
              <a:effectLst/>
            </a:endParaRPr>
          </a:p>
          <a:p>
            <a:r>
              <a:rPr lang="en-US" sz="2000" dirty="0">
                <a:solidFill>
                  <a:srgbClr val="FF0000"/>
                </a:solidFill>
              </a:rPr>
              <a:t>Question</a:t>
            </a:r>
            <a:r>
              <a:rPr lang="en-US" sz="2000" dirty="0">
                <a:solidFill>
                  <a:srgbClr val="242021"/>
                </a:solidFill>
              </a:rPr>
              <a:t>: write DAX measures to find the maximum sales and the average sales.</a:t>
            </a:r>
            <a:endParaRPr lang="en-US" sz="2000" dirty="0"/>
          </a:p>
        </p:txBody>
      </p:sp>
      <p:pic>
        <p:nvPicPr>
          <p:cNvPr id="5" name="Picture 4"/>
          <p:cNvPicPr>
            <a:picLocks noChangeAspect="1"/>
          </p:cNvPicPr>
          <p:nvPr/>
        </p:nvPicPr>
        <p:blipFill>
          <a:blip r:embed="rId1"/>
          <a:stretch>
            <a:fillRect/>
          </a:stretch>
        </p:blipFill>
        <p:spPr>
          <a:xfrm>
            <a:off x="7968343" y="3820351"/>
            <a:ext cx="3385457" cy="2939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US" dirty="0"/>
          </a:p>
        </p:txBody>
      </p:sp>
      <p:sp>
        <p:nvSpPr>
          <p:cNvPr id="3" name="Content Placeholder 2"/>
          <p:cNvSpPr>
            <a:spLocks noGrp="1"/>
          </p:cNvSpPr>
          <p:nvPr>
            <p:ph idx="1"/>
          </p:nvPr>
        </p:nvSpPr>
        <p:spPr>
          <a:xfrm>
            <a:off x="838200" y="1825625"/>
            <a:ext cx="7110046" cy="4351338"/>
          </a:xfrm>
        </p:spPr>
        <p:txBody>
          <a:bodyPr>
            <a:normAutofit/>
          </a:bodyPr>
          <a:lstStyle/>
          <a:p>
            <a:r>
              <a:rPr lang="en-US" sz="2000" b="0" i="0" dirty="0">
                <a:solidFill>
                  <a:srgbClr val="242021"/>
                </a:solidFill>
                <a:effectLst/>
              </a:rPr>
              <a:t>Using AVERAGEX, calculating the average price that our customers have paid for their wines.</a:t>
            </a:r>
            <a:endParaRPr lang="en-US" sz="2000" dirty="0"/>
          </a:p>
        </p:txBody>
      </p:sp>
      <p:pic>
        <p:nvPicPr>
          <p:cNvPr id="7" name="Picture 6"/>
          <p:cNvPicPr>
            <a:picLocks noChangeAspect="1"/>
          </p:cNvPicPr>
          <p:nvPr/>
        </p:nvPicPr>
        <p:blipFill>
          <a:blip r:embed="rId1"/>
          <a:stretch>
            <a:fillRect/>
          </a:stretch>
        </p:blipFill>
        <p:spPr>
          <a:xfrm>
            <a:off x="8222798" y="109074"/>
            <a:ext cx="3724795" cy="6639852"/>
          </a:xfrm>
          <a:prstGeom prst="rect">
            <a:avLst/>
          </a:prstGeom>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Row Grief</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Total Sales Wrong = </a:t>
            </a:r>
            <a:endParaRPr lang="en-US" sz="2200" b="0" dirty="0">
              <a:solidFill>
                <a:srgbClr val="000000"/>
              </a:solidFill>
              <a:effectLst/>
            </a:endParaRPr>
          </a:p>
          <a:p>
            <a:pPr marL="0" indent="0">
              <a:buNone/>
            </a:pP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 </a:t>
            </a:r>
            <a:r>
              <a:rPr lang="en-US" sz="2200" b="0" dirty="0">
                <a:solidFill>
                  <a:srgbClr val="3165BB"/>
                </a:solidFill>
                <a:effectLst/>
              </a:rPr>
              <a:t>SUM</a:t>
            </a:r>
            <a:r>
              <a:rPr lang="en-US" sz="2200" b="0" dirty="0">
                <a:solidFill>
                  <a:srgbClr val="000000"/>
                </a:solidFill>
                <a:effectLst/>
              </a:rPr>
              <a:t> ( </a:t>
            </a:r>
            <a:r>
              <a:rPr lang="en-US" sz="2200" b="0" dirty="0">
                <a:solidFill>
                  <a:srgbClr val="001080"/>
                </a:solidFill>
                <a:effectLst/>
              </a:rPr>
              <a:t>Wines[PRICE PER CASE]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Total Cases = </a:t>
            </a:r>
            <a:endParaRPr lang="en-US" sz="2200" b="0" dirty="0">
              <a:solidFill>
                <a:srgbClr val="000000"/>
              </a:solidFill>
              <a:effectLst/>
            </a:endParaRPr>
          </a:p>
          <a:p>
            <a:pPr marL="0" indent="0">
              <a:buNone/>
            </a:pPr>
            <a:r>
              <a:rPr lang="en-US" sz="2200" b="0" dirty="0">
                <a:solidFill>
                  <a:srgbClr val="3165BB"/>
                </a:solidFill>
                <a:effectLst/>
              </a:rPr>
              <a:t>SUM</a:t>
            </a:r>
            <a:r>
              <a:rPr lang="en-US" sz="2200" b="0" dirty="0">
                <a:solidFill>
                  <a:srgbClr val="000000"/>
                </a:solidFill>
                <a:effectLst/>
              </a:rPr>
              <a:t> ( </a:t>
            </a:r>
            <a:r>
              <a:rPr lang="en-US" sz="2200" b="0" dirty="0" err="1">
                <a:solidFill>
                  <a:srgbClr val="000000"/>
                </a:solidFill>
                <a:effectLst/>
              </a:rPr>
              <a:t>Winesales</a:t>
            </a:r>
            <a:r>
              <a:rPr lang="en-US" sz="2200" b="0" dirty="0">
                <a:solidFill>
                  <a:srgbClr val="000000"/>
                </a:solidFill>
                <a:effectLst/>
              </a:rPr>
              <a:t>[CASES SOLD] )</a:t>
            </a:r>
            <a:endParaRPr lang="en-US" sz="2200" b="0" dirty="0">
              <a:solidFill>
                <a:srgbClr val="000000"/>
              </a:solidFill>
              <a:effectLst/>
            </a:endParaRPr>
          </a:p>
          <a:p>
            <a:pPr marL="0" indent="0">
              <a:buNone/>
            </a:pPr>
            <a:r>
              <a:rPr lang="en-US" sz="2200" b="0" dirty="0">
                <a:solidFill>
                  <a:srgbClr val="000000"/>
                </a:solidFill>
                <a:effectLst/>
              </a:rPr>
              <a:t>Sum Price = </a:t>
            </a:r>
            <a:endParaRPr lang="en-US" sz="2200" b="0" dirty="0">
              <a:solidFill>
                <a:srgbClr val="000000"/>
              </a:solidFill>
              <a:effectLst/>
            </a:endParaRPr>
          </a:p>
          <a:p>
            <a:pPr marL="0" indent="0">
              <a:buNone/>
            </a:pPr>
            <a:r>
              <a:rPr lang="en-US" sz="2200" b="0" dirty="0">
                <a:solidFill>
                  <a:srgbClr val="3165BB"/>
                </a:solidFill>
                <a:effectLst/>
              </a:rPr>
              <a:t>SUM</a:t>
            </a:r>
            <a:r>
              <a:rPr lang="en-US" sz="2200" b="0" dirty="0">
                <a:solidFill>
                  <a:srgbClr val="000000"/>
                </a:solidFill>
                <a:effectLst/>
              </a:rPr>
              <a:t> ( </a:t>
            </a:r>
            <a:r>
              <a:rPr lang="en-US" sz="2200" b="0" dirty="0">
                <a:solidFill>
                  <a:srgbClr val="001080"/>
                </a:solidFill>
                <a:effectLst/>
              </a:rPr>
              <a:t>Wines[PRICE PER CASE]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Row Grief</a:t>
            </a:r>
            <a:endParaRPr lang="en-US" dirty="0"/>
          </a:p>
        </p:txBody>
      </p:sp>
      <p:pic>
        <p:nvPicPr>
          <p:cNvPr id="5" name="Picture 4"/>
          <p:cNvPicPr>
            <a:picLocks noChangeAspect="1"/>
          </p:cNvPicPr>
          <p:nvPr/>
        </p:nvPicPr>
        <p:blipFill>
          <a:blip r:embed="rId1"/>
          <a:stretch>
            <a:fillRect/>
          </a:stretch>
        </p:blipFill>
        <p:spPr>
          <a:xfrm>
            <a:off x="2857323" y="1551563"/>
            <a:ext cx="6477353" cy="5110493"/>
          </a:xfrm>
          <a:prstGeom prst="rect">
            <a:avLst/>
          </a:prstGeom>
        </p:spPr>
      </p:pic>
      <p:sp>
        <p:nvSpPr>
          <p:cNvPr id="6" name="Rectangle: Rounded Corners 5"/>
          <p:cNvSpPr/>
          <p:nvPr/>
        </p:nvSpPr>
        <p:spPr>
          <a:xfrm>
            <a:off x="5802083" y="5959364"/>
            <a:ext cx="1491345"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547315" y="746172"/>
            <a:ext cx="9097370" cy="5365656"/>
          </a:xfrm>
          <a:prstGeom prst="rect">
            <a:avLst/>
          </a:prstGeom>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You Need CALCULATE</a:t>
            </a:r>
            <a:endParaRPr lang="en-US" dirty="0"/>
          </a:p>
        </p:txBody>
      </p:sp>
      <p:pic>
        <p:nvPicPr>
          <p:cNvPr id="5" name="Picture 4"/>
          <p:cNvPicPr>
            <a:picLocks noChangeAspect="1"/>
          </p:cNvPicPr>
          <p:nvPr/>
        </p:nvPicPr>
        <p:blipFill>
          <a:blip r:embed="rId1"/>
          <a:stretch>
            <a:fillRect/>
          </a:stretch>
        </p:blipFill>
        <p:spPr>
          <a:xfrm>
            <a:off x="658062" y="1456675"/>
            <a:ext cx="5363569" cy="5354494"/>
          </a:xfrm>
          <a:prstGeom prst="rect">
            <a:avLst/>
          </a:prstGeom>
        </p:spPr>
      </p:pic>
      <p:pic>
        <p:nvPicPr>
          <p:cNvPr id="7" name="Picture 6"/>
          <p:cNvPicPr>
            <a:picLocks noChangeAspect="1"/>
          </p:cNvPicPr>
          <p:nvPr/>
        </p:nvPicPr>
        <p:blipFill>
          <a:blip r:embed="rId2"/>
          <a:stretch>
            <a:fillRect/>
          </a:stretch>
        </p:blipFill>
        <p:spPr>
          <a:xfrm>
            <a:off x="6096000" y="1456673"/>
            <a:ext cx="5524479" cy="5354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syntax</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CALCULATE evaluates an expression in a </a:t>
            </a:r>
            <a:r>
              <a:rPr lang="en-US" sz="2200" b="0" i="1" dirty="0">
                <a:solidFill>
                  <a:srgbClr val="FF0000"/>
                </a:solidFill>
                <a:effectLst/>
              </a:rPr>
              <a:t>modified</a:t>
            </a:r>
            <a:r>
              <a:rPr lang="en-US" sz="2200" b="0" i="1" dirty="0">
                <a:solidFill>
                  <a:srgbClr val="242021"/>
                </a:solidFill>
                <a:effectLst/>
              </a:rPr>
              <a:t> </a:t>
            </a:r>
            <a:r>
              <a:rPr lang="en-US" sz="2200" b="0" i="0" dirty="0">
                <a:solidFill>
                  <a:srgbClr val="242021"/>
                </a:solidFill>
                <a:effectLst/>
              </a:rPr>
              <a:t>filter context and has the following syntax:</a:t>
            </a:r>
            <a:endParaRPr lang="en-US" sz="2200" b="0" i="0" dirty="0">
              <a:solidFill>
                <a:srgbClr val="242021"/>
              </a:solidFill>
              <a:effectLst/>
            </a:endParaRPr>
          </a:p>
          <a:p>
            <a:pPr marL="0" indent="0">
              <a:buNone/>
            </a:pPr>
            <a:r>
              <a:rPr lang="en-US" sz="2200" b="1" i="0" dirty="0">
                <a:solidFill>
                  <a:srgbClr val="FF0000"/>
                </a:solidFill>
                <a:effectLst/>
              </a:rPr>
              <a:t>= CALCULATE ( expression , filter1 , filter2 etc. )</a:t>
            </a:r>
            <a:endParaRPr lang="en-US" sz="2200" b="1" i="0" dirty="0">
              <a:solidFill>
                <a:srgbClr val="FF0000"/>
              </a:solidFill>
              <a:effectLst/>
            </a:endParaRPr>
          </a:p>
          <a:p>
            <a:pPr marL="0" indent="0">
              <a:buNone/>
            </a:pPr>
            <a:r>
              <a:rPr lang="en-US" sz="2200" b="0" i="0" dirty="0">
                <a:solidFill>
                  <a:srgbClr val="242021"/>
                </a:solidFill>
                <a:effectLst/>
              </a:rPr>
              <a:t>where:</a:t>
            </a:r>
            <a:endParaRPr lang="en-US" sz="2200" b="0" i="0" dirty="0">
              <a:solidFill>
                <a:srgbClr val="242021"/>
              </a:solidFill>
              <a:effectLst/>
            </a:endParaRPr>
          </a:p>
          <a:p>
            <a:pPr marL="0" indent="0">
              <a:buNone/>
            </a:pPr>
            <a:r>
              <a:rPr lang="en-US" sz="2200" b="1" i="0" dirty="0">
                <a:solidFill>
                  <a:srgbClr val="242021"/>
                </a:solidFill>
                <a:effectLst/>
              </a:rPr>
              <a:t>expression </a:t>
            </a:r>
            <a:r>
              <a:rPr lang="en-US" sz="2200" b="0" i="0" dirty="0">
                <a:solidFill>
                  <a:srgbClr val="242021"/>
                </a:solidFill>
                <a:effectLst/>
              </a:rPr>
              <a:t>is what you want calculated. This can be a DAX </a:t>
            </a:r>
            <a:r>
              <a:rPr lang="en-US" sz="2200" b="1" i="0" dirty="0">
                <a:solidFill>
                  <a:srgbClr val="242021"/>
                </a:solidFill>
                <a:effectLst/>
              </a:rPr>
              <a:t>expression </a:t>
            </a:r>
            <a:r>
              <a:rPr lang="en-US" sz="2200" b="0" i="0" dirty="0">
                <a:solidFill>
                  <a:srgbClr val="242021"/>
                </a:solidFill>
                <a:effectLst/>
              </a:rPr>
              <a:t>or a </a:t>
            </a:r>
            <a:r>
              <a:rPr lang="en-US" sz="2200" b="1" i="0" dirty="0">
                <a:solidFill>
                  <a:srgbClr val="242021"/>
                </a:solidFill>
                <a:effectLst/>
              </a:rPr>
              <a:t>measure </a:t>
            </a:r>
            <a:r>
              <a:rPr lang="en-US" sz="2200" b="0" i="0" dirty="0">
                <a:solidFill>
                  <a:srgbClr val="242021"/>
                </a:solidFill>
                <a:effectLst/>
              </a:rPr>
              <a:t>that defines an expression.</a:t>
            </a:r>
            <a:endParaRPr lang="en-US" sz="2200" b="0" i="0" dirty="0">
              <a:solidFill>
                <a:srgbClr val="242021"/>
              </a:solidFill>
              <a:effectLst/>
            </a:endParaRPr>
          </a:p>
          <a:p>
            <a:pPr marL="0" indent="0">
              <a:buNone/>
            </a:pPr>
            <a:r>
              <a:rPr lang="en-US" sz="2200" b="1" i="0" dirty="0">
                <a:solidFill>
                  <a:srgbClr val="242021"/>
                </a:solidFill>
                <a:effectLst/>
              </a:rPr>
              <a:t>filter1, filter2, etc. </a:t>
            </a:r>
            <a:r>
              <a:rPr lang="en-US" sz="2200" b="0" i="0" dirty="0">
                <a:solidFill>
                  <a:srgbClr val="242021"/>
                </a:solidFill>
                <a:effectLst/>
              </a:rPr>
              <a:t>is how you want to filter the </a:t>
            </a:r>
            <a:r>
              <a:rPr lang="en-US" sz="2200" b="1" i="0" dirty="0">
                <a:solidFill>
                  <a:srgbClr val="242021"/>
                </a:solidFill>
                <a:effectLst/>
              </a:rPr>
              <a:t>expression </a:t>
            </a:r>
            <a:r>
              <a:rPr lang="en-US" sz="2200" b="0" i="0" dirty="0">
                <a:solidFill>
                  <a:srgbClr val="242021"/>
                </a:solidFill>
                <a:effectLst/>
              </a:rPr>
              <a:t>or </a:t>
            </a:r>
            <a:r>
              <a:rPr lang="en-US" sz="2200" b="1" i="0" dirty="0">
                <a:solidFill>
                  <a:srgbClr val="242021"/>
                </a:solidFill>
                <a:effectLst/>
              </a:rPr>
              <a:t>measure</a:t>
            </a:r>
            <a:r>
              <a:rPr lang="en-US" sz="2200" b="0" i="0" dirty="0">
                <a:solidFill>
                  <a:srgbClr val="242021"/>
                </a:solidFill>
                <a:effectLst/>
              </a:rPr>
              <a:t>. You can have multiple filters, and these are combined in an “AND” logical statement.</a:t>
            </a:r>
            <a:endParaRPr lang="en-US" sz="2200"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syntax</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Here are two examples of the CALCULATE syntax:</a:t>
            </a:r>
            <a:endParaRPr lang="en-US" sz="2000" b="0" i="0" dirty="0">
              <a:solidFill>
                <a:srgbClr val="242021"/>
              </a:solidFill>
              <a:effectLst/>
            </a:endParaRPr>
          </a:p>
          <a:p>
            <a:pPr marL="0" indent="0">
              <a:buNone/>
            </a:pPr>
            <a:r>
              <a:rPr lang="en-US" sz="2000" b="1" i="0" dirty="0">
                <a:solidFill>
                  <a:srgbClr val="242021"/>
                </a:solidFill>
                <a:effectLst/>
              </a:rPr>
              <a:t>= CALCULATE ( SUM ( </a:t>
            </a:r>
            <a:r>
              <a:rPr lang="en-US" sz="2000" b="1" i="0" dirty="0" err="1">
                <a:solidFill>
                  <a:srgbClr val="242021"/>
                </a:solidFill>
                <a:effectLst/>
              </a:rPr>
              <a:t>Winesales</a:t>
            </a:r>
            <a:r>
              <a:rPr lang="en-US" sz="2000" b="1" i="0" dirty="0">
                <a:solidFill>
                  <a:srgbClr val="242021"/>
                </a:solidFill>
                <a:effectLst/>
              </a:rPr>
              <a:t>[CASES SOLD] ), Wines[WINE] = "Bordeaux" )</a:t>
            </a:r>
            <a:endParaRPr lang="en-US" sz="2000" b="1" i="0" dirty="0">
              <a:solidFill>
                <a:srgbClr val="242021"/>
              </a:solidFill>
              <a:effectLst/>
            </a:endParaRPr>
          </a:p>
          <a:p>
            <a:pPr marL="0" indent="0">
              <a:buNone/>
            </a:pPr>
            <a:r>
              <a:rPr lang="en-US" sz="2000" b="1" i="0" dirty="0">
                <a:solidFill>
                  <a:srgbClr val="242021"/>
                </a:solidFill>
                <a:effectLst/>
              </a:rPr>
              <a:t>= CALCULATE ( [Total Cases], Wines[WINE] = "Bordeaux" )</a:t>
            </a:r>
            <a:endParaRPr lang="en-US" sz="2000" b="1" i="0" dirty="0">
              <a:solidFill>
                <a:srgbClr val="242021"/>
              </a:solidFill>
              <a:effectLst/>
            </a:endParaRPr>
          </a:p>
          <a:p>
            <a:pPr marL="0" indent="0">
              <a:buNone/>
            </a:pPr>
            <a:r>
              <a:rPr lang="en-US" sz="2000" b="0" i="0" dirty="0">
                <a:solidFill>
                  <a:srgbClr val="242021"/>
                </a:solidFill>
                <a:effectLst/>
              </a:rPr>
              <a:t>The first example uses an </a:t>
            </a:r>
            <a:r>
              <a:rPr lang="en-US" sz="2000" b="1" i="1" dirty="0">
                <a:solidFill>
                  <a:srgbClr val="242021"/>
                </a:solidFill>
                <a:effectLst/>
              </a:rPr>
              <a:t>expression </a:t>
            </a:r>
            <a:r>
              <a:rPr lang="en-US" sz="2000" b="0" i="0" dirty="0">
                <a:solidFill>
                  <a:srgbClr val="242021"/>
                </a:solidFill>
                <a:effectLst/>
              </a:rPr>
              <a:t>in the expression argument, and the second uses a </a:t>
            </a:r>
            <a:r>
              <a:rPr lang="en-US" sz="2000" b="1" i="1" dirty="0">
                <a:solidFill>
                  <a:srgbClr val="242021"/>
                </a:solidFill>
                <a:effectLst/>
              </a:rPr>
              <a:t>measure </a:t>
            </a:r>
            <a:r>
              <a:rPr lang="en-US" sz="2000" b="0" i="0" dirty="0">
                <a:solidFill>
                  <a:srgbClr val="242021"/>
                </a:solidFill>
                <a:effectLst/>
              </a:rPr>
              <a:t>in the expression argument (highlighted in gray).</a:t>
            </a:r>
            <a:endParaRPr lang="en-US" sz="2000" b="0" i="0" dirty="0">
              <a:solidFill>
                <a:srgbClr val="242021"/>
              </a:solidFill>
              <a:effectLst/>
            </a:endParaRPr>
          </a:p>
        </p:txBody>
      </p:sp>
      <p:pic>
        <p:nvPicPr>
          <p:cNvPr id="5" name="Picture 4"/>
          <p:cNvPicPr>
            <a:picLocks noChangeAspect="1"/>
          </p:cNvPicPr>
          <p:nvPr/>
        </p:nvPicPr>
        <p:blipFill>
          <a:blip r:embed="rId1"/>
          <a:stretch>
            <a:fillRect/>
          </a:stretch>
        </p:blipFill>
        <p:spPr>
          <a:xfrm>
            <a:off x="3363581" y="3719198"/>
            <a:ext cx="4781550" cy="2333625"/>
          </a:xfrm>
          <a:prstGeom prst="rect">
            <a:avLst/>
          </a:prstGeom>
        </p:spPr>
      </p:pic>
      <p:sp>
        <p:nvSpPr>
          <p:cNvPr id="7" name="TextBox 6"/>
          <p:cNvSpPr txBox="1"/>
          <p:nvPr/>
        </p:nvSpPr>
        <p:spPr>
          <a:xfrm>
            <a:off x="1363226" y="6176963"/>
            <a:ext cx="8782259" cy="369332"/>
          </a:xfrm>
          <a:prstGeom prst="rect">
            <a:avLst/>
          </a:prstGeom>
          <a:noFill/>
        </p:spPr>
        <p:txBody>
          <a:bodyPr wrap="square">
            <a:spAutoFit/>
          </a:bodyPr>
          <a:lstStyle/>
          <a:p>
            <a:pPr algn="ctr"/>
            <a:r>
              <a:rPr lang="en-US" sz="1800" b="0" i="1" dirty="0">
                <a:solidFill>
                  <a:srgbClr val="242021"/>
                </a:solidFill>
                <a:effectLst/>
                <a:latin typeface="Myriad Pro Light" panose="020B0403030403020204" pitchFamily="34" charset="0"/>
              </a:rPr>
              <a:t>Typing a square bracket “ [ ” into the DAX editor, lists all your measures</a:t>
            </a:r>
            <a:endParaRPr lang="en-US"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Single Filters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How do we generate a measure to calculate the Total Cases for 2021 while retaining the measure that calculates Total Cases for all years? This is the measure, using CALCULATE that will do the job:</a:t>
            </a:r>
            <a:endParaRPr lang="en-US" sz="2200" b="0" i="0" dirty="0">
              <a:solidFill>
                <a:srgbClr val="242021"/>
              </a:solidFill>
              <a:effectLst/>
            </a:endParaRPr>
          </a:p>
          <a:p>
            <a:pPr marL="0" marR="0" indent="0">
              <a:lnSpc>
                <a:spcPct val="115000"/>
              </a:lnSpc>
              <a:spcBef>
                <a:spcPts val="0"/>
              </a:spcBef>
              <a:spcAft>
                <a:spcPts val="600"/>
              </a:spcAft>
              <a:buNone/>
            </a:pPr>
            <a:r>
              <a:rPr lang="en-US" sz="2200" dirty="0">
                <a:solidFill>
                  <a:srgbClr val="00B050"/>
                </a:solidFill>
                <a:effectLst/>
                <a:ea typeface="Times New Roman" panose="02020603050405020304" charset="0"/>
                <a:cs typeface="Times New Roman" panose="02020603050405020304" charset="0"/>
              </a:rPr>
              <a:t>2021 Cases = </a:t>
            </a:r>
            <a:r>
              <a:rPr lang="en-US" sz="2200" dirty="0">
                <a:solidFill>
                  <a:srgbClr val="00B050"/>
                </a:solidFill>
                <a:cs typeface="Times New Roman" panose="02020603050405020304" charset="0"/>
              </a:rPr>
              <a:t>CALCULATE ( [Total Cases], </a:t>
            </a:r>
            <a:r>
              <a:rPr lang="en-US" sz="2200" dirty="0" err="1">
                <a:solidFill>
                  <a:srgbClr val="00B050"/>
                </a:solidFill>
                <a:cs typeface="Times New Roman" panose="02020603050405020304" charset="0"/>
              </a:rPr>
              <a:t>DateTable</a:t>
            </a:r>
            <a:r>
              <a:rPr lang="en-US" sz="2200" dirty="0">
                <a:solidFill>
                  <a:srgbClr val="00B050"/>
                </a:solidFill>
                <a:cs typeface="Times New Roman" panose="02020603050405020304" charset="0"/>
              </a:rPr>
              <a:t>[Year] </a:t>
            </a:r>
            <a:r>
              <a:rPr lang="en-US" sz="2200">
                <a:solidFill>
                  <a:srgbClr val="00B050"/>
                </a:solidFill>
                <a:cs typeface="Times New Roman" panose="02020603050405020304" charset="0"/>
              </a:rPr>
              <a:t>= 2021)</a:t>
            </a:r>
            <a:endParaRPr lang="en-US" sz="2200" dirty="0">
              <a:solidFill>
                <a:srgbClr val="00B050"/>
              </a:solidFill>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Single Filters</a:t>
            </a:r>
            <a:endParaRPr lang="en-US" dirty="0"/>
          </a:p>
        </p:txBody>
      </p:sp>
      <p:sp>
        <p:nvSpPr>
          <p:cNvPr id="3" name="Content Placeholder 2"/>
          <p:cNvSpPr>
            <a:spLocks noGrp="1"/>
          </p:cNvSpPr>
          <p:nvPr>
            <p:ph idx="1"/>
          </p:nvPr>
        </p:nvSpPr>
        <p:spPr/>
        <p:txBody>
          <a:bodyPr/>
          <a:lstStyle/>
          <a:p>
            <a:r>
              <a:rPr lang="en-US" sz="2200" b="0" i="0" dirty="0">
                <a:solidFill>
                  <a:srgbClr val="242021"/>
                </a:solidFill>
                <a:effectLst/>
              </a:rPr>
              <a:t>Now we can create the final measure that will calculate the percentage that each</a:t>
            </a:r>
            <a:br>
              <a:rPr lang="en-US" sz="2200" b="0" i="0" dirty="0">
                <a:solidFill>
                  <a:srgbClr val="242021"/>
                </a:solidFill>
                <a:effectLst/>
              </a:rPr>
            </a:br>
            <a:r>
              <a:rPr lang="en-US" sz="2200" b="0" i="0" dirty="0">
                <a:solidFill>
                  <a:srgbClr val="242021"/>
                </a:solidFill>
                <a:effectLst/>
              </a:rPr>
              <a:t>wine’s total cases for 2021 are of the total for all years and format it as percent:</a:t>
            </a:r>
            <a:endParaRPr lang="en-US" sz="2200" b="0" i="0" dirty="0">
              <a:solidFill>
                <a:srgbClr val="242021"/>
              </a:solidFill>
              <a:effectLst/>
            </a:endParaRPr>
          </a:p>
          <a:p>
            <a:pPr marL="0" marR="0" indent="0">
              <a:lnSpc>
                <a:spcPct val="115000"/>
              </a:lnSpc>
              <a:spcBef>
                <a:spcPts val="0"/>
              </a:spcBef>
              <a:spcAft>
                <a:spcPts val="0"/>
              </a:spcAft>
              <a:buNone/>
            </a:pPr>
            <a:r>
              <a:rPr lang="en-US" sz="2200" dirty="0">
                <a:solidFill>
                  <a:srgbClr val="00B050"/>
                </a:solidFill>
                <a:effectLst/>
                <a:ea typeface="Times New Roman" panose="02020603050405020304" charset="0"/>
                <a:cs typeface="Times New Roman" panose="02020603050405020304" charset="0"/>
              </a:rPr>
              <a:t>2021 Percentage = [2021 Cases] / [Total Cases] </a:t>
            </a:r>
            <a:endParaRPr lang="en-US" sz="2200" dirty="0">
              <a:solidFill>
                <a:srgbClr val="00B050"/>
              </a:solidFill>
              <a:effectLst/>
              <a:ea typeface="Times New Roman" panose="02020603050405020304" charset="0"/>
              <a:cs typeface="Times New Roman" panose="02020603050405020304" charset="0"/>
            </a:endParaRPr>
          </a:p>
          <a:p>
            <a:pPr marL="0" marR="0" indent="0">
              <a:lnSpc>
                <a:spcPct val="115000"/>
              </a:lnSpc>
              <a:spcBef>
                <a:spcPts val="0"/>
              </a:spcBef>
              <a:spcAft>
                <a:spcPts val="0"/>
              </a:spcAft>
              <a:buNone/>
            </a:pPr>
            <a:r>
              <a:rPr lang="en-US" sz="2200" dirty="0">
                <a:ea typeface="Times New Roman" panose="02020603050405020304" charset="0"/>
              </a:rPr>
              <a:t>OR</a:t>
            </a:r>
            <a:endParaRPr lang="en-US" sz="2200" dirty="0">
              <a:ea typeface="Times New Roman" panose="02020603050405020304" charset="0"/>
            </a:endParaRPr>
          </a:p>
          <a:p>
            <a:pPr marL="0" indent="0">
              <a:lnSpc>
                <a:spcPct val="115000"/>
              </a:lnSpc>
              <a:spcBef>
                <a:spcPts val="0"/>
              </a:spcBef>
              <a:spcAft>
                <a:spcPts val="600"/>
              </a:spcAft>
              <a:buNone/>
            </a:pPr>
            <a:r>
              <a:rPr lang="en-US" sz="2200" dirty="0">
                <a:solidFill>
                  <a:srgbClr val="00B050"/>
                </a:solidFill>
                <a:effectLst/>
                <a:ea typeface="Times New Roman" panose="02020603050405020304" charset="0"/>
                <a:cs typeface="Times New Roman" panose="02020603050405020304" charset="0"/>
              </a:rPr>
              <a:t>2021 Percentage = DIVIDE ( [2021 Cases], [Total Cases] )</a:t>
            </a:r>
            <a:endParaRPr lang="en-US" sz="2200" dirty="0">
              <a:solidFill>
                <a:srgbClr val="00B050"/>
              </a:solidFill>
              <a:effectLst/>
              <a:ea typeface="Times New Roman" panose="02020603050405020304" charset="0"/>
              <a:cs typeface="Times New Roman" panose="02020603050405020304" charset="0"/>
            </a:endParaRPr>
          </a:p>
          <a:p>
            <a:pPr marL="0" indent="0">
              <a:buNone/>
            </a:pPr>
            <a:endParaRPr lang="en-US" dirty="0"/>
          </a:p>
        </p:txBody>
      </p:sp>
      <p:pic>
        <p:nvPicPr>
          <p:cNvPr id="5" name="Picture 4"/>
          <p:cNvPicPr>
            <a:picLocks noChangeAspect="1"/>
          </p:cNvPicPr>
          <p:nvPr/>
        </p:nvPicPr>
        <p:blipFill>
          <a:blip r:embed="rId1"/>
          <a:stretch>
            <a:fillRect/>
          </a:stretch>
        </p:blipFill>
        <p:spPr>
          <a:xfrm>
            <a:off x="6121597" y="3672618"/>
            <a:ext cx="5771764" cy="3104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Combination Chart</a:t>
            </a:r>
            <a:endParaRPr lang="en-US"/>
          </a:p>
        </p:txBody>
      </p:sp>
      <p:pic>
        <p:nvPicPr>
          <p:cNvPr id="5" name="Picture 4"/>
          <p:cNvPicPr>
            <a:picLocks noChangeAspect="1"/>
          </p:cNvPicPr>
          <p:nvPr/>
        </p:nvPicPr>
        <p:blipFill>
          <a:blip r:embed="rId1"/>
          <a:stretch>
            <a:fillRect/>
          </a:stretch>
        </p:blipFill>
        <p:spPr>
          <a:xfrm>
            <a:off x="1881187" y="1363998"/>
            <a:ext cx="8429625" cy="4570672"/>
          </a:xfrm>
          <a:prstGeom prst="rect">
            <a:avLst/>
          </a:prstGeom>
        </p:spPr>
      </p:pic>
      <p:sp>
        <p:nvSpPr>
          <p:cNvPr id="7" name="TextBox 6"/>
          <p:cNvSpPr txBox="1"/>
          <p:nvPr/>
        </p:nvSpPr>
        <p:spPr>
          <a:xfrm>
            <a:off x="1945481" y="5934670"/>
            <a:ext cx="8301036"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A Combo Chart allows you to plot measures on different axes. In this example, the This Year Sales and Last Year Sales measures are plotted on the left Y-axis, while Store Count is plotted on the right Y-axis.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How filters propagate for the “2021 Cases” measure</a:t>
            </a:r>
            <a:endParaRPr lang="en-US" sz="3600" dirty="0"/>
          </a:p>
        </p:txBody>
      </p:sp>
      <p:sp>
        <p:nvSpPr>
          <p:cNvPr id="3" name="Content Placeholder 2"/>
          <p:cNvSpPr>
            <a:spLocks noGrp="1"/>
          </p:cNvSpPr>
          <p:nvPr>
            <p:ph idx="1"/>
          </p:nvPr>
        </p:nvSpPr>
        <p:spPr>
          <a:xfrm>
            <a:off x="838200" y="1825625"/>
            <a:ext cx="5704294" cy="4351338"/>
          </a:xfrm>
        </p:spPr>
        <p:txBody>
          <a:bodyPr>
            <a:normAutofit/>
          </a:bodyPr>
          <a:lstStyle/>
          <a:p>
            <a:pPr marL="342900" indent="-342900" algn="l">
              <a:buFont typeface="+mj-lt"/>
              <a:buAutoNum type="arabicPeriod"/>
            </a:pPr>
            <a:r>
              <a:rPr lang="en-US" sz="2000" b="0" i="0" dirty="0">
                <a:solidFill>
                  <a:srgbClr val="242021"/>
                </a:solidFill>
                <a:effectLst/>
              </a:rPr>
              <a:t>The current filter context filters each WINE in the Wines dimension. This filter is propagated to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table and cross-filters each wine.</a:t>
            </a:r>
            <a:endParaRPr lang="en-US" sz="2000" b="0" i="0" dirty="0">
              <a:solidFill>
                <a:srgbClr val="242021"/>
              </a:solidFill>
              <a:effectLst/>
            </a:endParaRPr>
          </a:p>
          <a:p>
            <a:pPr marL="342900" indent="-342900" algn="l">
              <a:buFont typeface="+mj-lt"/>
              <a:buAutoNum type="arabicPeriod"/>
            </a:pPr>
            <a:r>
              <a:rPr lang="en-US" sz="2000" b="0" i="0" dirty="0">
                <a:solidFill>
                  <a:srgbClr val="242021"/>
                </a:solidFill>
                <a:effectLst/>
              </a:rPr>
              <a:t>The filter provided by CALCULATE programmatically filters the </a:t>
            </a:r>
            <a:r>
              <a:rPr lang="en-US" sz="2000" b="0" i="0" dirty="0" err="1">
                <a:solidFill>
                  <a:srgbClr val="242021"/>
                </a:solidFill>
                <a:effectLst/>
              </a:rPr>
              <a:t>DateTable</a:t>
            </a:r>
            <a:r>
              <a:rPr lang="en-US" sz="2000" b="0" i="0" dirty="0">
                <a:solidFill>
                  <a:srgbClr val="242021"/>
                </a:solidFill>
                <a:effectLst/>
              </a:rPr>
              <a:t> for the year “2021”. This filter is also propagated to the </a:t>
            </a:r>
            <a:r>
              <a:rPr lang="en-US" sz="2000" b="0" i="0" dirty="0" err="1">
                <a:solidFill>
                  <a:srgbClr val="242021"/>
                </a:solidFill>
                <a:effectLst/>
              </a:rPr>
              <a:t>Winesales</a:t>
            </a:r>
            <a:r>
              <a:rPr lang="en-US" sz="2000" b="0" i="0" dirty="0">
                <a:solidFill>
                  <a:srgbClr val="242021"/>
                </a:solidFill>
                <a:effectLst/>
              </a:rPr>
              <a:t> table and so applies a second cross-filter on </a:t>
            </a:r>
            <a:r>
              <a:rPr lang="en-US" sz="2000" b="0" i="0" dirty="0" err="1">
                <a:solidFill>
                  <a:srgbClr val="242021"/>
                </a:solidFill>
                <a:effectLst/>
              </a:rPr>
              <a:t>Winesales</a:t>
            </a:r>
            <a:r>
              <a:rPr lang="en-US" sz="2000" b="0" i="0" dirty="0">
                <a:solidFill>
                  <a:srgbClr val="242021"/>
                </a:solidFill>
                <a:effectLst/>
              </a:rPr>
              <a:t>.</a:t>
            </a:r>
            <a:endParaRPr lang="en-US" sz="2000" b="0" i="0" dirty="0">
              <a:solidFill>
                <a:srgbClr val="242021"/>
              </a:solidFill>
              <a:effectLst/>
            </a:endParaRPr>
          </a:p>
          <a:p>
            <a:pPr marL="342900" indent="-342900" algn="l">
              <a:buFont typeface="+mj-lt"/>
              <a:buAutoNum type="arabicPeriod"/>
            </a:pPr>
            <a:endParaRPr lang="en-US" sz="2000" dirty="0">
              <a:solidFill>
                <a:srgbClr val="242021"/>
              </a:solidFill>
            </a:endParaRPr>
          </a:p>
          <a:p>
            <a:pPr marL="342900" indent="-342900" algn="l">
              <a:buFont typeface="+mj-lt"/>
              <a:buAutoNum type="arabicPeriod"/>
            </a:pPr>
            <a:r>
              <a:rPr lang="en-US" sz="2000" dirty="0">
                <a:solidFill>
                  <a:srgbClr val="FF0000"/>
                </a:solidFill>
              </a:rPr>
              <a:t>Question: </a:t>
            </a:r>
            <a:r>
              <a:rPr lang="en-US" sz="2000" dirty="0"/>
              <a:t>calculate the total sales where the CASES SOLD value is greater than 350.</a:t>
            </a:r>
            <a:endParaRPr lang="en-US" sz="2000" dirty="0"/>
          </a:p>
        </p:txBody>
      </p:sp>
      <p:pic>
        <p:nvPicPr>
          <p:cNvPr id="7" name="Picture 6"/>
          <p:cNvPicPr>
            <a:picLocks noChangeAspect="1"/>
          </p:cNvPicPr>
          <p:nvPr/>
        </p:nvPicPr>
        <p:blipFill>
          <a:blip r:embed="rId1"/>
          <a:stretch>
            <a:fillRect/>
          </a:stretch>
        </p:blipFill>
        <p:spPr>
          <a:xfrm>
            <a:off x="6887994" y="1825577"/>
            <a:ext cx="4938079" cy="4966217"/>
          </a:xfrm>
          <a:prstGeom prst="rect">
            <a:avLst/>
          </a:prstGeom>
        </p:spPr>
      </p:pic>
      <p:sp>
        <p:nvSpPr>
          <p:cNvPr id="8" name="TextBox 7"/>
          <p:cNvSpPr txBox="1"/>
          <p:nvPr/>
        </p:nvSpPr>
        <p:spPr>
          <a:xfrm>
            <a:off x="8717541" y="3939353"/>
            <a:ext cx="852170" cy="369332"/>
          </a:xfrm>
          <a:prstGeom prst="rect">
            <a:avLst/>
          </a:prstGeom>
          <a:noFill/>
        </p:spPr>
        <p:txBody>
          <a:bodyPr wrap="square" rtlCol="0">
            <a:spAutoFit/>
          </a:bodyPr>
          <a:lstStyle/>
          <a:p>
            <a:pPr algn="ctr"/>
            <a:r>
              <a:rPr lang="en-US" b="1" dirty="0">
                <a:solidFill>
                  <a:srgbClr val="FF0000"/>
                </a:solidFill>
              </a:rPr>
              <a:t>1</a:t>
            </a:r>
            <a:endParaRPr lang="en-US" b="1" dirty="0">
              <a:solidFill>
                <a:srgbClr val="FF0000"/>
              </a:solidFill>
            </a:endParaRPr>
          </a:p>
        </p:txBody>
      </p:sp>
      <p:sp>
        <p:nvSpPr>
          <p:cNvPr id="10" name="TextBox 9"/>
          <p:cNvSpPr txBox="1"/>
          <p:nvPr/>
        </p:nvSpPr>
        <p:spPr>
          <a:xfrm>
            <a:off x="10628403" y="4473590"/>
            <a:ext cx="852170" cy="369332"/>
          </a:xfrm>
          <a:prstGeom prst="rect">
            <a:avLst/>
          </a:prstGeom>
          <a:noFill/>
        </p:spPr>
        <p:txBody>
          <a:bodyPr wrap="square" rtlCol="0">
            <a:spAutoFit/>
          </a:bodyPr>
          <a:lstStyle/>
          <a:p>
            <a:pPr algn="ctr"/>
            <a:r>
              <a:rPr lang="en-US" b="1" dirty="0">
                <a:solidFill>
                  <a:srgbClr val="FF0000"/>
                </a:solidFill>
              </a:rPr>
              <a:t>2</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Multiple Filters</a:t>
            </a:r>
            <a:endParaRPr lang="en-US" dirty="0"/>
          </a:p>
        </p:txBody>
      </p:sp>
      <p:sp>
        <p:nvSpPr>
          <p:cNvPr id="3" name="Content Placeholder 2"/>
          <p:cNvSpPr>
            <a:spLocks noGrp="1"/>
          </p:cNvSpPr>
          <p:nvPr>
            <p:ph idx="1"/>
          </p:nvPr>
        </p:nvSpPr>
        <p:spPr>
          <a:xfrm>
            <a:off x="838200" y="1825625"/>
            <a:ext cx="10515600" cy="4826384"/>
          </a:xfrm>
        </p:spPr>
        <p:txBody>
          <a:bodyPr>
            <a:noAutofit/>
          </a:bodyPr>
          <a:lstStyle/>
          <a:p>
            <a:pPr>
              <a:lnSpc>
                <a:spcPct val="100000"/>
              </a:lnSpc>
            </a:pPr>
            <a:r>
              <a:rPr lang="en-US" sz="2200" b="0" i="0" dirty="0">
                <a:solidFill>
                  <a:srgbClr val="242021"/>
                </a:solidFill>
                <a:effectLst/>
              </a:rPr>
              <a:t>The following are three more examples of measures that use CALCULATE to modify the filter context. Notice how all the filter arguments to CALCULATE are combined in an “AND”.</a:t>
            </a:r>
            <a:endParaRPr lang="en-US" sz="2200" b="0" i="0" dirty="0">
              <a:solidFill>
                <a:srgbClr val="242021"/>
              </a:solidFill>
              <a:effectLst/>
            </a:endParaRPr>
          </a:p>
        </p:txBody>
      </p:sp>
      <p:graphicFrame>
        <p:nvGraphicFramePr>
          <p:cNvPr id="4" name="Table 4"/>
          <p:cNvGraphicFramePr>
            <a:graphicFrameLocks noGrp="1"/>
          </p:cNvGraphicFramePr>
          <p:nvPr/>
        </p:nvGraphicFramePr>
        <p:xfrm>
          <a:off x="414115" y="2910416"/>
          <a:ext cx="11363770" cy="2011680"/>
        </p:xfrm>
        <a:graphic>
          <a:graphicData uri="http://schemas.openxmlformats.org/drawingml/2006/table">
            <a:tbl>
              <a:tblPr firstRow="1" bandRow="1">
                <a:tableStyleId>{5C22544A-7EE6-4342-B048-85BDC9FD1C3A}</a:tableStyleId>
              </a:tblPr>
              <a:tblGrid>
                <a:gridCol w="2995549"/>
                <a:gridCol w="3879469"/>
                <a:gridCol w="4488752"/>
              </a:tblGrid>
              <a:tr h="370840">
                <a:tc>
                  <a:txBody>
                    <a:bodyPr/>
                    <a:lstStyle/>
                    <a:p>
                      <a:pPr marL="0" indent="0">
                        <a:buNone/>
                      </a:pPr>
                      <a:r>
                        <a:rPr lang="en-US" sz="1800" b="0" dirty="0">
                          <a:solidFill>
                            <a:srgbClr val="000000"/>
                          </a:solidFill>
                          <a:effectLst/>
                          <a:latin typeface="Myriad Pro Light" panose="020B0403030403020204" pitchFamily="34" charset="0"/>
                        </a:rPr>
                        <a:t>Total Cases in May 2021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3165BB"/>
                          </a:solidFill>
                          <a:effectLst/>
                          <a:latin typeface="Myriad Pro Light" panose="020B0403030403020204" pitchFamily="34" charset="0"/>
                        </a:rPr>
                        <a:t>CALCULATE</a:t>
                      </a:r>
                      <a:r>
                        <a:rPr lang="en-US" sz="1800" b="0" dirty="0">
                          <a:solidFill>
                            <a:srgbClr val="000000"/>
                          </a:solidFill>
                          <a:effectLst/>
                          <a:latin typeface="Myriad Pro Light" panose="020B0403030403020204" pitchFamily="34" charset="0"/>
                        </a:rPr>
                        <a:t> (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a:solidFill>
                            <a:srgbClr val="68349C"/>
                          </a:solidFill>
                          <a:effectLst/>
                          <a:latin typeface="Myriad Pro Light" panose="020B0403030403020204" pitchFamily="34" charset="0"/>
                        </a:rPr>
                        <a:t>[Total Cases]</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1080"/>
                          </a:solidFill>
                          <a:effectLst/>
                          <a:latin typeface="Myriad Pro Light" panose="020B0403030403020204" pitchFamily="34" charset="0"/>
                        </a:rPr>
                        <a:t>DateTable</a:t>
                      </a:r>
                      <a:r>
                        <a:rPr lang="en-US" sz="1800" b="0" dirty="0">
                          <a:solidFill>
                            <a:srgbClr val="001080"/>
                          </a:solidFill>
                          <a:effectLst/>
                          <a:latin typeface="Myriad Pro Light" panose="020B0403030403020204" pitchFamily="34" charset="0"/>
                        </a:rPr>
                        <a:t>[Year]</a:t>
                      </a:r>
                      <a:r>
                        <a:rPr lang="en-US" sz="1800" b="0" dirty="0">
                          <a:solidFill>
                            <a:srgbClr val="000000"/>
                          </a:solidFill>
                          <a:effectLst/>
                          <a:latin typeface="Myriad Pro Light" panose="020B0403030403020204" pitchFamily="34" charset="0"/>
                        </a:rPr>
                        <a:t> = </a:t>
                      </a:r>
                      <a:r>
                        <a:rPr lang="en-US" sz="1800" b="0" dirty="0">
                          <a:solidFill>
                            <a:srgbClr val="09885A"/>
                          </a:solidFill>
                          <a:effectLst/>
                          <a:latin typeface="Myriad Pro Light" panose="020B0403030403020204" pitchFamily="34" charset="0"/>
                        </a:rPr>
                        <a:t>2021</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1080"/>
                          </a:solidFill>
                          <a:effectLst/>
                          <a:latin typeface="Myriad Pro Light" panose="020B0403030403020204" pitchFamily="34" charset="0"/>
                        </a:rPr>
                        <a:t>DateTable</a:t>
                      </a:r>
                      <a:r>
                        <a:rPr lang="en-US" sz="1800" b="0" dirty="0">
                          <a:solidFill>
                            <a:srgbClr val="001080"/>
                          </a:solidFill>
                          <a:effectLst/>
                          <a:latin typeface="Myriad Pro Light" panose="020B0403030403020204" pitchFamily="34" charset="0"/>
                        </a:rPr>
                        <a:t>[Month]</a:t>
                      </a:r>
                      <a:r>
                        <a:rPr lang="en-US" sz="1800" b="0" dirty="0">
                          <a:solidFill>
                            <a:srgbClr val="000000"/>
                          </a:solidFill>
                          <a:effectLst/>
                          <a:latin typeface="Myriad Pro Light" panose="020B0403030403020204" pitchFamily="34" charset="0"/>
                        </a:rPr>
                        <a:t> = </a:t>
                      </a:r>
                      <a:r>
                        <a:rPr lang="en-US" sz="1800" b="0" dirty="0">
                          <a:solidFill>
                            <a:srgbClr val="A31515"/>
                          </a:solidFill>
                          <a:effectLst/>
                          <a:latin typeface="Myriad Pro Light" panose="020B0403030403020204" pitchFamily="34" charset="0"/>
                        </a:rPr>
                        <a:t>"may"</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txBody>
                  <a:tcPr>
                    <a:solidFill>
                      <a:schemeClr val="bg1"/>
                    </a:solidFill>
                  </a:tcPr>
                </a:tc>
                <a:tc>
                  <a:txBody>
                    <a:bodyPr/>
                    <a:lstStyle/>
                    <a:p>
                      <a:pPr marL="0" indent="0">
                        <a:buNone/>
                      </a:pPr>
                      <a:r>
                        <a:rPr lang="en-US" sz="1800" b="0">
                          <a:solidFill>
                            <a:srgbClr val="000000"/>
                          </a:solidFill>
                          <a:effectLst/>
                          <a:latin typeface="Myriad Pro Light" panose="020B0403030403020204" pitchFamily="34" charset="0"/>
                        </a:rPr>
                        <a:t>Total Cases for Abel in Argentina </a:t>
                      </a: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3165BB"/>
                          </a:solidFill>
                          <a:effectLst/>
                          <a:latin typeface="Myriad Pro Light" panose="020B0403030403020204" pitchFamily="34" charset="0"/>
                        </a:rPr>
                        <a:t>CALCULATE</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[Total Cases],</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0000"/>
                          </a:solidFill>
                          <a:effectLst/>
                          <a:latin typeface="Myriad Pro Light" panose="020B0403030403020204" pitchFamily="34" charset="0"/>
                        </a:rPr>
                        <a:t>SalesPeople</a:t>
                      </a:r>
                      <a:r>
                        <a:rPr lang="en-US" sz="1800" b="0" dirty="0">
                          <a:solidFill>
                            <a:srgbClr val="000000"/>
                          </a:solidFill>
                          <a:effectLst/>
                          <a:latin typeface="Myriad Pro Light" panose="020B0403030403020204" pitchFamily="34" charset="0"/>
                        </a:rPr>
                        <a:t>[SALESPERSON] = </a:t>
                      </a:r>
                      <a:r>
                        <a:rPr lang="en-US" sz="1800" b="0" dirty="0">
                          <a:solidFill>
                            <a:srgbClr val="A31515"/>
                          </a:solidFill>
                          <a:effectLst/>
                          <a:latin typeface="Myriad Pro Light" panose="020B0403030403020204" pitchFamily="34" charset="0"/>
                        </a:rPr>
                        <a:t>"</a:t>
                      </a:r>
                      <a:r>
                        <a:rPr lang="en-US" sz="1800" b="0" dirty="0" err="1">
                          <a:solidFill>
                            <a:srgbClr val="A31515"/>
                          </a:solidFill>
                          <a:effectLst/>
                          <a:latin typeface="Myriad Pro Light" panose="020B0403030403020204" pitchFamily="34" charset="0"/>
                        </a:rPr>
                        <a:t>abel</a:t>
                      </a:r>
                      <a:r>
                        <a:rPr lang="en-US" sz="1800" b="0" dirty="0">
                          <a:solidFill>
                            <a:srgbClr val="A31515"/>
                          </a:solidFill>
                          <a:effectLst/>
                          <a:latin typeface="Myriad Pro Light" panose="020B0403030403020204" pitchFamily="34" charset="0"/>
                        </a:rPr>
                        <a:t>"</a:t>
                      </a: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Regions[REGION] = </a:t>
                      </a:r>
                      <a:r>
                        <a:rPr lang="en-US" sz="1800" b="0" dirty="0">
                          <a:solidFill>
                            <a:srgbClr val="A31515"/>
                          </a:solidFill>
                          <a:effectLst/>
                          <a:latin typeface="Myriad Pro Light" panose="020B0403030403020204" pitchFamily="34" charset="0"/>
                        </a:rPr>
                        <a:t>"</a:t>
                      </a:r>
                      <a:r>
                        <a:rPr lang="en-US" sz="1800" b="0" dirty="0" err="1">
                          <a:solidFill>
                            <a:srgbClr val="A31515"/>
                          </a:solidFill>
                          <a:effectLst/>
                          <a:latin typeface="Myriad Pro Light" panose="020B0403030403020204" pitchFamily="34" charset="0"/>
                        </a:rPr>
                        <a:t>argentina</a:t>
                      </a:r>
                      <a:r>
                        <a:rPr lang="en-US" sz="1800" b="0" dirty="0">
                          <a:solidFill>
                            <a:srgbClr val="A31515"/>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txBody>
                  <a:tcPr>
                    <a:solidFill>
                      <a:schemeClr val="bg1"/>
                    </a:solidFill>
                  </a:tcPr>
                </a:tc>
                <a:tc>
                  <a:txBody>
                    <a:bodyPr/>
                    <a:lstStyle/>
                    <a:p>
                      <a:pPr marL="0" indent="0">
                        <a:buNone/>
                      </a:pPr>
                      <a:r>
                        <a:rPr lang="en-US" sz="1800" b="0" dirty="0">
                          <a:solidFill>
                            <a:srgbClr val="000000"/>
                          </a:solidFill>
                          <a:effectLst/>
                          <a:latin typeface="Myriad Pro Light" panose="020B0403030403020204" pitchFamily="34" charset="0"/>
                        </a:rPr>
                        <a:t>Average Cases for Black Ltd in 2021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3165BB"/>
                          </a:solidFill>
                          <a:effectLst/>
                          <a:latin typeface="Myriad Pro Light" panose="020B0403030403020204" pitchFamily="34" charset="0"/>
                        </a:rPr>
                        <a:t>CALCULATE</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a:solidFill>
                            <a:srgbClr val="3165BB"/>
                          </a:solidFill>
                          <a:effectLst/>
                          <a:latin typeface="Myriad Pro Light" panose="020B0403030403020204" pitchFamily="34" charset="0"/>
                        </a:rPr>
                        <a:t>AVERAGE</a:t>
                      </a:r>
                      <a:r>
                        <a:rPr lang="en-US" sz="1800" b="0" dirty="0">
                          <a:solidFill>
                            <a:srgbClr val="000000"/>
                          </a:solidFill>
                          <a:effectLst/>
                          <a:latin typeface="Myriad Pro Light" panose="020B0403030403020204" pitchFamily="34" charset="0"/>
                        </a:rPr>
                        <a:t> ( </a:t>
                      </a:r>
                      <a:r>
                        <a:rPr lang="en-US" sz="1800" b="0" dirty="0" err="1">
                          <a:solidFill>
                            <a:srgbClr val="001080"/>
                          </a:solidFill>
                          <a:effectLst/>
                          <a:latin typeface="Myriad Pro Light" panose="020B0403030403020204" pitchFamily="34" charset="0"/>
                        </a:rPr>
                        <a:t>Winesales</a:t>
                      </a:r>
                      <a:r>
                        <a:rPr lang="en-US" sz="1800" b="0" dirty="0">
                          <a:solidFill>
                            <a:srgbClr val="001080"/>
                          </a:solidFill>
                          <a:effectLst/>
                          <a:latin typeface="Myriad Pro Light" panose="020B0403030403020204" pitchFamily="34" charset="0"/>
                        </a:rPr>
                        <a:t>[CASES SOLD]</a:t>
                      </a:r>
                      <a:r>
                        <a:rPr lang="en-US" sz="1800" b="0" dirty="0">
                          <a:solidFill>
                            <a:srgbClr val="000000"/>
                          </a:solidFill>
                          <a:effectLst/>
                          <a:latin typeface="Myriad Pro Light" panose="020B0403030403020204" pitchFamily="34" charset="0"/>
                        </a:rPr>
                        <a:t> ),</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1080"/>
                          </a:solidFill>
                          <a:effectLst/>
                          <a:latin typeface="Myriad Pro Light" panose="020B0403030403020204" pitchFamily="34" charset="0"/>
                        </a:rPr>
                        <a:t>DateTable</a:t>
                      </a:r>
                      <a:r>
                        <a:rPr lang="en-US" sz="1800" b="0" dirty="0">
                          <a:solidFill>
                            <a:srgbClr val="001080"/>
                          </a:solidFill>
                          <a:effectLst/>
                          <a:latin typeface="Myriad Pro Light" panose="020B0403030403020204" pitchFamily="34" charset="0"/>
                        </a:rPr>
                        <a:t>[Year]</a:t>
                      </a:r>
                      <a:r>
                        <a:rPr lang="en-US" sz="1800" b="0" dirty="0">
                          <a:solidFill>
                            <a:srgbClr val="000000"/>
                          </a:solidFill>
                          <a:effectLst/>
                          <a:latin typeface="Myriad Pro Light" panose="020B0403030403020204" pitchFamily="34" charset="0"/>
                        </a:rPr>
                        <a:t> = </a:t>
                      </a:r>
                      <a:r>
                        <a:rPr lang="en-US" sz="1800" b="0" dirty="0">
                          <a:solidFill>
                            <a:srgbClr val="09885A"/>
                          </a:solidFill>
                          <a:effectLst/>
                          <a:latin typeface="Myriad Pro Light" panose="020B0403030403020204" pitchFamily="34" charset="0"/>
                        </a:rPr>
                        <a:t>2021</a:t>
                      </a: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    </a:t>
                      </a:r>
                      <a:r>
                        <a:rPr lang="en-US" sz="1800" b="0" dirty="0">
                          <a:solidFill>
                            <a:srgbClr val="001080"/>
                          </a:solidFill>
                          <a:effectLst/>
                          <a:latin typeface="Myriad Pro Light" panose="020B0403030403020204" pitchFamily="34" charset="0"/>
                        </a:rPr>
                        <a:t>Customers[CUSTOMER NAME]</a:t>
                      </a:r>
                      <a:r>
                        <a:rPr lang="en-US" sz="1800" b="0" dirty="0">
                          <a:solidFill>
                            <a:srgbClr val="000000"/>
                          </a:solidFill>
                          <a:effectLst/>
                          <a:latin typeface="Myriad Pro Light" panose="020B0403030403020204" pitchFamily="34" charset="0"/>
                        </a:rPr>
                        <a:t> = </a:t>
                      </a:r>
                      <a:r>
                        <a:rPr lang="en-US" sz="1800" b="0" dirty="0">
                          <a:solidFill>
                            <a:srgbClr val="A31515"/>
                          </a:solidFill>
                          <a:effectLst/>
                          <a:latin typeface="Myriad Pro Light" panose="020B0403030403020204" pitchFamily="34" charset="0"/>
                        </a:rPr>
                        <a:t>"black ltd"</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txBody>
                  <a:tcPr>
                    <a:solidFill>
                      <a:schemeClr val="bg1"/>
                    </a:solidFill>
                  </a:tcPr>
                </a:tc>
              </a:tr>
            </a:tbl>
          </a:graphicData>
        </a:graphic>
      </p:graphicFrame>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42599" y="681037"/>
            <a:ext cx="7706801" cy="5877745"/>
          </a:xfrm>
          <a:prstGeom prst="rect">
            <a:avLst/>
          </a:prstGeom>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Multiple Filters</a:t>
            </a:r>
            <a:endParaRPr lang="en-US" dirty="0"/>
          </a:p>
        </p:txBody>
      </p:sp>
      <p:sp>
        <p:nvSpPr>
          <p:cNvPr id="3" name="Content Placeholder 2"/>
          <p:cNvSpPr>
            <a:spLocks noGrp="1"/>
          </p:cNvSpPr>
          <p:nvPr>
            <p:ph idx="1"/>
          </p:nvPr>
        </p:nvSpPr>
        <p:spPr>
          <a:xfrm>
            <a:off x="838200" y="1825625"/>
            <a:ext cx="10515600" cy="4826384"/>
          </a:xfrm>
        </p:spPr>
        <p:txBody>
          <a:bodyPr>
            <a:noAutofit/>
          </a:bodyPr>
          <a:lstStyle/>
          <a:p>
            <a:pPr>
              <a:lnSpc>
                <a:spcPct val="100000"/>
              </a:lnSpc>
            </a:pPr>
            <a:r>
              <a:rPr lang="en-US" sz="2000" b="0" i="0" dirty="0">
                <a:solidFill>
                  <a:srgbClr val="242021"/>
                </a:solidFill>
                <a:effectLst/>
              </a:rPr>
              <a:t>What if you require a filter that uses “OR”, for example, 2021 </a:t>
            </a:r>
            <a:r>
              <a:rPr lang="en-US" sz="2000" b="1" i="1" dirty="0">
                <a:solidFill>
                  <a:srgbClr val="242021"/>
                </a:solidFill>
                <a:effectLst/>
              </a:rPr>
              <a:t>OR </a:t>
            </a:r>
            <a:r>
              <a:rPr lang="en-US" sz="2000" b="0" i="0" dirty="0">
                <a:solidFill>
                  <a:srgbClr val="242021"/>
                </a:solidFill>
                <a:effectLst/>
              </a:rPr>
              <a:t>2020. Using CALCULATE, filtering using “OR” on the same column is straightforward. Filtering using “OR” on </a:t>
            </a:r>
            <a:r>
              <a:rPr lang="en-US" sz="2000" b="0" i="1" dirty="0">
                <a:solidFill>
                  <a:srgbClr val="242021"/>
                </a:solidFill>
                <a:effectLst/>
              </a:rPr>
              <a:t>different </a:t>
            </a:r>
            <a:r>
              <a:rPr lang="en-US" sz="2000" b="0" i="0" dirty="0">
                <a:solidFill>
                  <a:srgbClr val="242021"/>
                </a:solidFill>
                <a:effectLst/>
              </a:rPr>
              <a:t>columns is a little more challenging, and this is where our calculations will get a little trickier. Let’s take the simpler calculations first.</a:t>
            </a:r>
            <a:endParaRPr lang="en-US" sz="2000" b="0" i="0" dirty="0">
              <a:solidFill>
                <a:srgbClr val="242021"/>
              </a:solidFill>
              <a:effectLst/>
            </a:endParaRPr>
          </a:p>
          <a:p>
            <a:pPr>
              <a:lnSpc>
                <a:spcPct val="100000"/>
              </a:lnSpc>
            </a:pPr>
            <a:r>
              <a:rPr lang="en-US" sz="2000" b="0" i="0" dirty="0">
                <a:solidFill>
                  <a:srgbClr val="242021"/>
                </a:solidFill>
                <a:effectLst/>
              </a:rPr>
              <a:t>To use “OR” on the same column, you can use the double pipe ( || ) operator within the same filter argument, as in these examples:</a:t>
            </a:r>
            <a:r>
              <a:rPr lang="en-US" sz="2000" dirty="0"/>
              <a:t> </a:t>
            </a:r>
            <a:endParaRPr lang="en-US" sz="2000" b="0" i="0" dirty="0">
              <a:solidFill>
                <a:srgbClr val="242021"/>
              </a:solidFill>
              <a:effectLst/>
            </a:endParaRPr>
          </a:p>
        </p:txBody>
      </p:sp>
      <p:graphicFrame>
        <p:nvGraphicFramePr>
          <p:cNvPr id="4" name="Table 4"/>
          <p:cNvGraphicFramePr>
            <a:graphicFrameLocks noGrp="1"/>
          </p:cNvGraphicFramePr>
          <p:nvPr/>
        </p:nvGraphicFramePr>
        <p:xfrm>
          <a:off x="414115" y="4219959"/>
          <a:ext cx="11363770" cy="2286000"/>
        </p:xfrm>
        <a:graphic>
          <a:graphicData uri="http://schemas.openxmlformats.org/drawingml/2006/table">
            <a:tbl>
              <a:tblPr firstRow="1" bandRow="1">
                <a:tableStyleId>{5C22544A-7EE6-4342-B048-85BDC9FD1C3A}</a:tableStyleId>
              </a:tblPr>
              <a:tblGrid>
                <a:gridCol w="2995549"/>
                <a:gridCol w="3879469"/>
                <a:gridCol w="4488752"/>
              </a:tblGrid>
              <a:tr h="370840">
                <a:tc>
                  <a:txBody>
                    <a:bodyPr/>
                    <a:lstStyle/>
                    <a:p>
                      <a:r>
                        <a:rPr lang="en-US" sz="1800" b="0" kern="1200" dirty="0">
                          <a:solidFill>
                            <a:schemeClr val="tx1"/>
                          </a:solidFill>
                          <a:effectLst/>
                          <a:latin typeface="Myriad Pro Light" panose="020B0403030403020204" pitchFamily="34" charset="0"/>
                          <a:ea typeface="+mn-ea"/>
                          <a:cs typeface="+mn-cs"/>
                        </a:rPr>
                        <a:t>Total Cases 2020 or 2021 =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CALCULATE ( [Total Cases],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a:t>
                      </a:r>
                      <a:r>
                        <a:rPr lang="en-US" sz="1800" b="0" kern="1200" dirty="0" err="1">
                          <a:solidFill>
                            <a:schemeClr val="tx1"/>
                          </a:solidFill>
                          <a:effectLst/>
                          <a:latin typeface="Myriad Pro Light" panose="020B0403030403020204" pitchFamily="34" charset="0"/>
                          <a:ea typeface="+mn-ea"/>
                          <a:cs typeface="+mn-cs"/>
                        </a:rPr>
                        <a:t>DateTable</a:t>
                      </a:r>
                      <a:r>
                        <a:rPr lang="en-US" sz="1800" b="0" kern="1200" dirty="0">
                          <a:solidFill>
                            <a:schemeClr val="tx1"/>
                          </a:solidFill>
                          <a:effectLst/>
                          <a:latin typeface="Myriad Pro Light" panose="020B0403030403020204" pitchFamily="34" charset="0"/>
                          <a:ea typeface="+mn-ea"/>
                          <a:cs typeface="+mn-cs"/>
                        </a:rPr>
                        <a:t>[Year] = 2021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 </a:t>
                      </a:r>
                      <a:r>
                        <a:rPr lang="en-US" sz="1800" b="0" kern="1200" dirty="0" err="1">
                          <a:solidFill>
                            <a:schemeClr val="tx1"/>
                          </a:solidFill>
                          <a:effectLst/>
                          <a:latin typeface="Myriad Pro Light" panose="020B0403030403020204" pitchFamily="34" charset="0"/>
                          <a:ea typeface="+mn-ea"/>
                          <a:cs typeface="+mn-cs"/>
                        </a:rPr>
                        <a:t>DateTable</a:t>
                      </a:r>
                      <a:r>
                        <a:rPr lang="en-US" sz="1800" b="0" kern="1200" dirty="0">
                          <a:solidFill>
                            <a:schemeClr val="tx1"/>
                          </a:solidFill>
                          <a:effectLst/>
                          <a:latin typeface="Myriad Pro Light" panose="020B0403030403020204" pitchFamily="34" charset="0"/>
                          <a:ea typeface="+mn-ea"/>
                          <a:cs typeface="+mn-cs"/>
                        </a:rPr>
                        <a:t>[Year] = 2020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txBody>
                  <a:tcPr>
                    <a:noFill/>
                  </a:tcPr>
                </a:tc>
                <a:tc>
                  <a:txBody>
                    <a:bodyPr/>
                    <a:lstStyle/>
                    <a:p>
                      <a:r>
                        <a:rPr lang="en-US" sz="1800" b="0" kern="1200" dirty="0">
                          <a:solidFill>
                            <a:schemeClr val="tx1"/>
                          </a:solidFill>
                          <a:effectLst/>
                          <a:latin typeface="Myriad Pro Light" panose="020B0403030403020204" pitchFamily="34" charset="0"/>
                          <a:ea typeface="+mn-ea"/>
                          <a:cs typeface="+mn-cs"/>
                        </a:rPr>
                        <a:t>Average Cases Argentina or Australia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CALCULATE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AVERAGE ( </a:t>
                      </a:r>
                      <a:r>
                        <a:rPr lang="en-US" sz="1800" b="0" kern="1200" dirty="0" err="1">
                          <a:solidFill>
                            <a:schemeClr val="tx1"/>
                          </a:solidFill>
                          <a:effectLst/>
                          <a:latin typeface="Myriad Pro Light" panose="020B0403030403020204" pitchFamily="34" charset="0"/>
                          <a:ea typeface="+mn-ea"/>
                          <a:cs typeface="+mn-cs"/>
                        </a:rPr>
                        <a:t>Winesales</a:t>
                      </a:r>
                      <a:r>
                        <a:rPr lang="en-US" sz="1800" b="0" kern="1200" dirty="0">
                          <a:solidFill>
                            <a:schemeClr val="tx1"/>
                          </a:solidFill>
                          <a:effectLst/>
                          <a:latin typeface="Myriad Pro Light" panose="020B0403030403020204" pitchFamily="34" charset="0"/>
                          <a:ea typeface="+mn-ea"/>
                          <a:cs typeface="+mn-cs"/>
                        </a:rPr>
                        <a:t>[CASES SOLD]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Regions[REGION] = "</a:t>
                      </a:r>
                      <a:r>
                        <a:rPr lang="en-US" sz="1800" b="0" kern="1200" dirty="0" err="1">
                          <a:solidFill>
                            <a:schemeClr val="tx1"/>
                          </a:solidFill>
                          <a:effectLst/>
                          <a:latin typeface="Myriad Pro Light" panose="020B0403030403020204" pitchFamily="34" charset="0"/>
                          <a:ea typeface="+mn-ea"/>
                          <a:cs typeface="+mn-cs"/>
                        </a:rPr>
                        <a:t>argentina</a:t>
                      </a:r>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 Regions[REGION] = "</a:t>
                      </a:r>
                      <a:r>
                        <a:rPr lang="en-US" sz="1800" b="0" kern="1200" dirty="0" err="1">
                          <a:solidFill>
                            <a:schemeClr val="tx1"/>
                          </a:solidFill>
                          <a:effectLst/>
                          <a:latin typeface="Myriad Pro Light" panose="020B0403030403020204" pitchFamily="34" charset="0"/>
                          <a:ea typeface="+mn-ea"/>
                          <a:cs typeface="+mn-cs"/>
                        </a:rPr>
                        <a:t>australia</a:t>
                      </a:r>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txBody>
                  <a:tcPr>
                    <a:noFill/>
                  </a:tcPr>
                </a:tc>
                <a:tc>
                  <a:txBody>
                    <a:bodyPr/>
                    <a:lstStyle/>
                    <a:p>
                      <a:r>
                        <a:rPr lang="en-US" sz="1800" b="0" kern="1200" dirty="0">
                          <a:solidFill>
                            <a:schemeClr val="tx1"/>
                          </a:solidFill>
                          <a:effectLst/>
                          <a:latin typeface="Myriad Pro Light" panose="020B0403030403020204" pitchFamily="34" charset="0"/>
                          <a:ea typeface="+mn-ea"/>
                          <a:cs typeface="+mn-cs"/>
                        </a:rPr>
                        <a:t>Average Cases Argentina or Australia =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CALCULATE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AVERAGE ( </a:t>
                      </a:r>
                      <a:r>
                        <a:rPr lang="en-US" sz="1800" b="0" kern="1200" dirty="0" err="1">
                          <a:solidFill>
                            <a:schemeClr val="tx1"/>
                          </a:solidFill>
                          <a:effectLst/>
                          <a:latin typeface="Myriad Pro Light" panose="020B0403030403020204" pitchFamily="34" charset="0"/>
                          <a:ea typeface="+mn-ea"/>
                          <a:cs typeface="+mn-cs"/>
                        </a:rPr>
                        <a:t>Winesales</a:t>
                      </a:r>
                      <a:r>
                        <a:rPr lang="en-US" sz="1800" b="0" kern="1200" dirty="0">
                          <a:solidFill>
                            <a:schemeClr val="tx1"/>
                          </a:solidFill>
                          <a:effectLst/>
                          <a:latin typeface="Myriad Pro Light" panose="020B0403030403020204" pitchFamily="34" charset="0"/>
                          <a:ea typeface="+mn-ea"/>
                          <a:cs typeface="+mn-cs"/>
                        </a:rPr>
                        <a:t>[CASES SOLD]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OR ( Regions[REGION] = "</a:t>
                      </a:r>
                      <a:r>
                        <a:rPr lang="en-US" sz="1800" b="0" kern="1200" dirty="0" err="1">
                          <a:solidFill>
                            <a:schemeClr val="tx1"/>
                          </a:solidFill>
                          <a:effectLst/>
                          <a:latin typeface="Myriad Pro Light" panose="020B0403030403020204" pitchFamily="34" charset="0"/>
                          <a:ea typeface="+mn-ea"/>
                          <a:cs typeface="+mn-cs"/>
                        </a:rPr>
                        <a:t>argentina</a:t>
                      </a:r>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Regions[REGION] = "</a:t>
                      </a:r>
                      <a:r>
                        <a:rPr lang="en-US" sz="1800" b="0" kern="1200" dirty="0" err="1">
                          <a:solidFill>
                            <a:schemeClr val="tx1"/>
                          </a:solidFill>
                          <a:effectLst/>
                          <a:latin typeface="Myriad Pro Light" panose="020B0403030403020204" pitchFamily="34" charset="0"/>
                          <a:ea typeface="+mn-ea"/>
                          <a:cs typeface="+mn-cs"/>
                        </a:rPr>
                        <a:t>australia</a:t>
                      </a:r>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txBody>
                  <a:tcPr>
                    <a:noFill/>
                  </a:tcPr>
                </a:tc>
              </a:tr>
            </a:tbl>
          </a:graphicData>
        </a:graphic>
      </p:graphicFrame>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Filters</a:t>
            </a:r>
            <a:endParaRPr lang="en-US" dirty="0"/>
          </a:p>
        </p:txBody>
      </p:sp>
      <p:sp>
        <p:nvSpPr>
          <p:cNvPr id="3" name="Content Placeholder 2"/>
          <p:cNvSpPr>
            <a:spLocks noGrp="1"/>
          </p:cNvSpPr>
          <p:nvPr>
            <p:ph idx="1"/>
          </p:nvPr>
        </p:nvSpPr>
        <p:spPr/>
        <p:txBody>
          <a:bodyPr>
            <a:normAutofit/>
          </a:bodyPr>
          <a:lstStyle/>
          <a:p>
            <a:r>
              <a:rPr lang="en-US" sz="2000" dirty="0">
                <a:solidFill>
                  <a:srgbClr val="242021"/>
                </a:solidFill>
              </a:rPr>
              <a:t>W</a:t>
            </a:r>
            <a:r>
              <a:rPr lang="en-US" sz="2000" b="0" i="0" dirty="0">
                <a:solidFill>
                  <a:srgbClr val="242021"/>
                </a:solidFill>
                <a:effectLst/>
              </a:rPr>
              <a:t>e may want to find Total Sales for red wines OR French wines using the TYPE and WINECOUNTRY columns in the Wines table, respectively, and use this to analyze our salespeople’s performance of these wines. This would be the expression:</a:t>
            </a:r>
            <a:endParaRPr lang="en-US" sz="2000" dirty="0"/>
          </a:p>
        </p:txBody>
      </p:sp>
      <p:graphicFrame>
        <p:nvGraphicFramePr>
          <p:cNvPr id="4" name="Table 4"/>
          <p:cNvGraphicFramePr>
            <a:graphicFrameLocks noGrp="1"/>
          </p:cNvGraphicFramePr>
          <p:nvPr/>
        </p:nvGraphicFramePr>
        <p:xfrm>
          <a:off x="1166590" y="2919941"/>
          <a:ext cx="2995549" cy="2011680"/>
        </p:xfrm>
        <a:graphic>
          <a:graphicData uri="http://schemas.openxmlformats.org/drawingml/2006/table">
            <a:tbl>
              <a:tblPr firstRow="1" bandRow="1">
                <a:tableStyleId>{5C22544A-7EE6-4342-B048-85BDC9FD1C3A}</a:tableStyleId>
              </a:tblPr>
              <a:tblGrid>
                <a:gridCol w="2995549"/>
              </a:tblGrid>
              <a:tr h="370840">
                <a:tc>
                  <a:txBody>
                    <a:bodyPr/>
                    <a:lstStyle/>
                    <a:p>
                      <a:r>
                        <a:rPr lang="en-US" sz="1800" b="0" kern="1200" dirty="0">
                          <a:solidFill>
                            <a:schemeClr val="tx1"/>
                          </a:solidFill>
                          <a:effectLst/>
                          <a:latin typeface="Myriad Pro Light" panose="020B0403030403020204" pitchFamily="34" charset="0"/>
                          <a:ea typeface="+mn-ea"/>
                          <a:cs typeface="+mn-cs"/>
                        </a:rPr>
                        <a:t>Sales for Red or French #1=</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CALCULATE (</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[Total Sales],</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Wines[TYPE] = "red"</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        || Wines[WINE COUNTRY] = "France"</a:t>
                      </a:r>
                      <a:endParaRPr lang="en-US" sz="1800" b="0" kern="1200" dirty="0">
                        <a:solidFill>
                          <a:schemeClr val="tx1"/>
                        </a:solidFill>
                        <a:effectLst/>
                        <a:latin typeface="Myriad Pro Light" panose="020B0403030403020204" pitchFamily="34" charset="0"/>
                        <a:ea typeface="+mn-ea"/>
                        <a:cs typeface="+mn-cs"/>
                      </a:endParaRPr>
                    </a:p>
                    <a:p>
                      <a:r>
                        <a:rPr lang="en-US" sz="1800" b="0" kern="1200" dirty="0">
                          <a:solidFill>
                            <a:schemeClr val="tx1"/>
                          </a:solidFill>
                          <a:effectLst/>
                          <a:latin typeface="Myriad Pro Light" panose="020B0403030403020204" pitchFamily="34" charset="0"/>
                          <a:ea typeface="+mn-ea"/>
                          <a:cs typeface="+mn-cs"/>
                        </a:rPr>
                        <a:t>)</a:t>
                      </a:r>
                      <a:endParaRPr lang="en-US" sz="1800" b="0" kern="1200" dirty="0">
                        <a:solidFill>
                          <a:schemeClr val="tx1"/>
                        </a:solidFill>
                        <a:effectLst/>
                        <a:latin typeface="Myriad Pro Light" panose="020B0403030403020204" pitchFamily="34" charset="0"/>
                        <a:ea typeface="+mn-ea"/>
                        <a:cs typeface="+mn-cs"/>
                      </a:endParaRPr>
                    </a:p>
                  </a:txBody>
                  <a:tcPr>
                    <a:solidFill>
                      <a:schemeClr val="bg1"/>
                    </a:solidFill>
                  </a:tcPr>
                </a:tc>
              </a:tr>
            </a:tbl>
          </a:graphicData>
        </a:graphic>
      </p:graphicFrame>
      <p:pic>
        <p:nvPicPr>
          <p:cNvPr id="8" name="Picture 7"/>
          <p:cNvPicPr>
            <a:picLocks noChangeAspect="1"/>
          </p:cNvPicPr>
          <p:nvPr/>
        </p:nvPicPr>
        <p:blipFill>
          <a:blip r:embed="rId1"/>
          <a:stretch>
            <a:fillRect/>
          </a:stretch>
        </p:blipFill>
        <p:spPr>
          <a:xfrm>
            <a:off x="6304845" y="2938011"/>
            <a:ext cx="5048955" cy="32389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DAX Table Functions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There is yet another aspect of DAX that is hidden from us, and that therefore must be imagined. That is the generation of </a:t>
            </a:r>
            <a:r>
              <a:rPr lang="en-US" sz="2200" b="0" i="0" dirty="0">
                <a:solidFill>
                  <a:srgbClr val="FF0000"/>
                </a:solidFill>
                <a:effectLst/>
              </a:rPr>
              <a:t>virtual tables</a:t>
            </a:r>
            <a:r>
              <a:rPr lang="en-US" sz="2200" b="0" i="0" dirty="0">
                <a:solidFill>
                  <a:srgbClr val="242021"/>
                </a:solidFill>
                <a:effectLst/>
              </a:rPr>
              <a:t>. Much of your DAX code will involve building </a:t>
            </a:r>
            <a:r>
              <a:rPr lang="en-US" sz="2200" b="0" i="0" dirty="0">
                <a:solidFill>
                  <a:srgbClr val="FF0000"/>
                </a:solidFill>
                <a:effectLst/>
              </a:rPr>
              <a:t>in-memory tables </a:t>
            </a:r>
            <a:r>
              <a:rPr lang="en-US" sz="2200" b="0" i="0" dirty="0">
                <a:solidFill>
                  <a:srgbClr val="242021"/>
                </a:solidFill>
                <a:effectLst/>
              </a:rPr>
              <a:t>that are used in the evaluation of the measure. </a:t>
            </a:r>
            <a:r>
              <a:rPr lang="en-US" sz="2200" dirty="0">
                <a:solidFill>
                  <a:srgbClr val="242021"/>
                </a:solidFill>
              </a:rPr>
              <a:t>W</a:t>
            </a:r>
            <a:r>
              <a:rPr lang="en-US" sz="2200" b="0" i="0" dirty="0">
                <a:solidFill>
                  <a:srgbClr val="242021"/>
                </a:solidFill>
                <a:effectLst/>
              </a:rPr>
              <a:t>e are going to explore this concept, how we create table expressions through the use of table functions, and their purpose in manipulating the data model. In doing so, we will be focusing on the most ubiquitous of the table functions, and that is the </a:t>
            </a:r>
            <a:r>
              <a:rPr lang="en-US" sz="2200" b="0" i="0" dirty="0">
                <a:solidFill>
                  <a:srgbClr val="FF0000"/>
                </a:solidFill>
                <a:effectLst/>
              </a:rPr>
              <a:t>FILTER</a:t>
            </a:r>
            <a:r>
              <a:rPr lang="en-US" sz="2200" b="0" i="0" dirty="0">
                <a:solidFill>
                  <a:srgbClr val="242021"/>
                </a:solidFill>
                <a:effectLst/>
              </a:rPr>
              <a:t> function.</a:t>
            </a:r>
            <a:endParaRPr lang="en-US" sz="2200" dirty="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41" y="365125"/>
            <a:ext cx="2713055" cy="2146963"/>
          </a:xfrm>
        </p:spPr>
        <p:txBody>
          <a:bodyPr>
            <a:normAutofit/>
          </a:bodyPr>
          <a:lstStyle/>
          <a:p>
            <a:pPr algn="ctr"/>
            <a:r>
              <a:rPr lang="en-US" dirty="0"/>
              <a:t>Types of DAX Functions</a:t>
            </a:r>
            <a:endParaRPr lang="en-US" dirty="0"/>
          </a:p>
        </p:txBody>
      </p:sp>
      <p:pic>
        <p:nvPicPr>
          <p:cNvPr id="5" name="Picture 4"/>
          <p:cNvPicPr>
            <a:picLocks noChangeAspect="1"/>
          </p:cNvPicPr>
          <p:nvPr/>
        </p:nvPicPr>
        <p:blipFill>
          <a:blip r:embed="rId1"/>
          <a:stretch>
            <a:fillRect/>
          </a:stretch>
        </p:blipFill>
        <p:spPr>
          <a:xfrm>
            <a:off x="3320822" y="0"/>
            <a:ext cx="8665343" cy="6858000"/>
          </a:xfrm>
          <a:prstGeom prst="rect">
            <a:avLst/>
          </a:prstGeom>
        </p:spPr>
      </p:pic>
      <p:sp>
        <p:nvSpPr>
          <p:cNvPr id="7" name="TextBox 6"/>
          <p:cNvSpPr txBox="1"/>
          <p:nvPr/>
        </p:nvSpPr>
        <p:spPr>
          <a:xfrm>
            <a:off x="361741" y="3059668"/>
            <a:ext cx="2713055" cy="923330"/>
          </a:xfrm>
          <a:prstGeom prst="rect">
            <a:avLst/>
          </a:prstGeom>
          <a:noFill/>
        </p:spPr>
        <p:txBody>
          <a:bodyPr wrap="square">
            <a:spAutoFit/>
          </a:bodyPr>
          <a:lstStyle/>
          <a:p>
            <a:r>
              <a:rPr lang="en-US" dirty="0">
                <a:latin typeface="Myriad Pro Light" panose="020B0403030403020204" pitchFamily="34" charset="0"/>
                <a:hlinkClick r:id="rId2"/>
              </a:rPr>
              <a:t>https://learn.microsoft.com/en-us/dax/dax-function-reference</a:t>
            </a:r>
            <a:endParaRPr lang="en-US"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885362" y="194811"/>
            <a:ext cx="8421275" cy="6468378"/>
          </a:xfrm>
          <a:prstGeom prst="rect">
            <a:avLst/>
          </a:prstGeom>
        </p:spPr>
      </p:pic>
      <p:sp>
        <p:nvSpPr>
          <p:cNvPr id="6" name="Rectangle: Rounded Corners 5"/>
          <p:cNvSpPr/>
          <p:nvPr/>
        </p:nvSpPr>
        <p:spPr>
          <a:xfrm>
            <a:off x="1983709" y="5657913"/>
            <a:ext cx="2939983" cy="8349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Table functions create </a:t>
            </a:r>
            <a:r>
              <a:rPr lang="en-US" sz="2200" b="0" i="1" dirty="0">
                <a:solidFill>
                  <a:srgbClr val="FF0000"/>
                </a:solidFill>
                <a:effectLst/>
              </a:rPr>
              <a:t>table expressions </a:t>
            </a:r>
            <a:r>
              <a:rPr lang="en-US" sz="2200" b="0" i="0" dirty="0">
                <a:solidFill>
                  <a:srgbClr val="242021"/>
                </a:solidFill>
                <a:effectLst/>
              </a:rPr>
              <a:t>and can be used for two purposes:</a:t>
            </a:r>
            <a:endParaRPr lang="en-US" sz="2200" b="0" i="0" dirty="0">
              <a:solidFill>
                <a:srgbClr val="242021"/>
              </a:solidFill>
              <a:effectLst/>
            </a:endParaRPr>
          </a:p>
          <a:p>
            <a:pPr marL="342900" indent="-342900">
              <a:buFont typeface="+mj-lt"/>
              <a:buAutoNum type="arabicPeriod"/>
            </a:pPr>
            <a:r>
              <a:rPr lang="en-US" sz="2200" b="0" i="0" dirty="0">
                <a:solidFill>
                  <a:srgbClr val="242021"/>
                </a:solidFill>
                <a:effectLst/>
              </a:rPr>
              <a:t>To generate additional tables in your data model using the </a:t>
            </a:r>
            <a:r>
              <a:rPr lang="en-US" sz="2200" b="1" i="0" dirty="0">
                <a:solidFill>
                  <a:srgbClr val="242021"/>
                </a:solidFill>
                <a:effectLst/>
              </a:rPr>
              <a:t>New Table </a:t>
            </a:r>
            <a:r>
              <a:rPr lang="en-US" sz="2200" b="0" i="0" dirty="0">
                <a:solidFill>
                  <a:srgbClr val="242021"/>
                </a:solidFill>
                <a:effectLst/>
              </a:rPr>
              <a:t>button. These are referred to as </a:t>
            </a:r>
            <a:r>
              <a:rPr lang="en-US" sz="2200" b="0" i="1" dirty="0">
                <a:solidFill>
                  <a:srgbClr val="FF0000"/>
                </a:solidFill>
                <a:effectLst/>
              </a:rPr>
              <a:t>calculated tables</a:t>
            </a:r>
            <a:r>
              <a:rPr lang="en-US" sz="2200" b="0" i="0" dirty="0">
                <a:solidFill>
                  <a:srgbClr val="242021"/>
                </a:solidFill>
                <a:effectLst/>
              </a:rPr>
              <a:t>. If this is your requirement, the recommendation is that new tables are generated using Power Query, not DAX.</a:t>
            </a:r>
            <a:endParaRPr lang="en-US" sz="2200" dirty="0">
              <a:solidFill>
                <a:srgbClr val="242021"/>
              </a:solidFill>
            </a:endParaRPr>
          </a:p>
          <a:p>
            <a:pPr marL="342900" indent="-342900">
              <a:buFont typeface="+mj-lt"/>
              <a:buAutoNum type="arabicPeriod"/>
            </a:pPr>
            <a:r>
              <a:rPr lang="en-US" sz="2200" b="0" i="0" dirty="0">
                <a:solidFill>
                  <a:srgbClr val="242021"/>
                </a:solidFill>
                <a:effectLst/>
              </a:rPr>
              <a:t>To generate in-memory virtual tables as part of the evaluation of measures.</a:t>
            </a:r>
            <a:endParaRPr lang="en-US" sz="2200"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128" y="365125"/>
            <a:ext cx="3587262" cy="1895754"/>
          </a:xfrm>
        </p:spPr>
        <p:txBody>
          <a:bodyPr>
            <a:normAutofit/>
          </a:bodyPr>
          <a:lstStyle/>
          <a:p>
            <a:pPr algn="ctr"/>
            <a:r>
              <a:rPr lang="en-US" dirty="0"/>
              <a:t>Examples of Table Expressions</a:t>
            </a:r>
            <a:endParaRPr lang="en-US" dirty="0"/>
          </a:p>
        </p:txBody>
      </p:sp>
      <p:sp>
        <p:nvSpPr>
          <p:cNvPr id="3" name="Content Placeholder 2"/>
          <p:cNvSpPr>
            <a:spLocks noGrp="1"/>
          </p:cNvSpPr>
          <p:nvPr>
            <p:ph idx="1"/>
          </p:nvPr>
        </p:nvSpPr>
        <p:spPr>
          <a:xfrm>
            <a:off x="442128" y="2582425"/>
            <a:ext cx="3587262" cy="3594537"/>
          </a:xfrm>
        </p:spPr>
        <p:txBody>
          <a:bodyPr>
            <a:normAutofit/>
          </a:bodyPr>
          <a:lstStyle/>
          <a:p>
            <a:r>
              <a:rPr lang="en-US" sz="2000" b="0" i="0" dirty="0">
                <a:solidFill>
                  <a:srgbClr val="242021"/>
                </a:solidFill>
                <a:effectLst/>
              </a:rPr>
              <a:t>You need to understand that it’s a </a:t>
            </a:r>
            <a:r>
              <a:rPr lang="en-US" sz="2000" b="0" i="1" dirty="0">
                <a:solidFill>
                  <a:srgbClr val="242021"/>
                </a:solidFill>
                <a:effectLst/>
              </a:rPr>
              <a:t>table expression </a:t>
            </a:r>
            <a:r>
              <a:rPr lang="en-US" sz="2000" b="0" i="0" dirty="0">
                <a:solidFill>
                  <a:srgbClr val="242021"/>
                </a:solidFill>
                <a:effectLst/>
              </a:rPr>
              <a:t>being used as the “table” argument or as the “filter” argument inside CALCULATE.</a:t>
            </a:r>
            <a:endParaRPr lang="en-US" sz="2000" dirty="0"/>
          </a:p>
        </p:txBody>
      </p:sp>
      <p:pic>
        <p:nvPicPr>
          <p:cNvPr id="5" name="Picture 4"/>
          <p:cNvPicPr>
            <a:picLocks noChangeAspect="1"/>
          </p:cNvPicPr>
          <p:nvPr/>
        </p:nvPicPr>
        <p:blipFill>
          <a:blip r:embed="rId1"/>
          <a:stretch>
            <a:fillRect/>
          </a:stretch>
        </p:blipFill>
        <p:spPr>
          <a:xfrm>
            <a:off x="4285099" y="119062"/>
            <a:ext cx="7600950" cy="6619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Scatter Chart</a:t>
            </a:r>
            <a:endParaRPr lang="en-US"/>
          </a:p>
        </p:txBody>
      </p:sp>
      <p:pic>
        <p:nvPicPr>
          <p:cNvPr id="5" name="Picture 4"/>
          <p:cNvPicPr>
            <a:picLocks noChangeAspect="1"/>
          </p:cNvPicPr>
          <p:nvPr/>
        </p:nvPicPr>
        <p:blipFill>
          <a:blip r:embed="rId1"/>
          <a:stretch>
            <a:fillRect/>
          </a:stretch>
        </p:blipFill>
        <p:spPr>
          <a:xfrm>
            <a:off x="2478950" y="1440925"/>
            <a:ext cx="7234099" cy="4351338"/>
          </a:xfrm>
          <a:prstGeom prst="rect">
            <a:avLst/>
          </a:prstGeom>
        </p:spPr>
      </p:pic>
      <p:sp>
        <p:nvSpPr>
          <p:cNvPr id="7" name="TextBox 6"/>
          <p:cNvSpPr txBox="1"/>
          <p:nvPr/>
        </p:nvSpPr>
        <p:spPr>
          <a:xfrm>
            <a:off x="2169318" y="5868244"/>
            <a:ext cx="7853361"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a Scatter Chart to analyze correlation between two variables.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Table Expressions?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Nested inside any other function other than CALCULATE, table expressions supply the “table” argument and often create subsets of the original table, either subsets of rows or subsets of columns. For example, FILTER nested inside SUMX will normally generate a table with fewer rows for SUMX to iterate. Some table functions are also used to generate “hybrid” tables that comprise combinations of columns from different tables.</a:t>
            </a:r>
            <a:endParaRPr lang="en-US" sz="2200" b="0" i="0" dirty="0">
              <a:solidFill>
                <a:srgbClr val="242021"/>
              </a:solidFill>
              <a:effectLst/>
            </a:endParaRPr>
          </a:p>
          <a:p>
            <a:r>
              <a:rPr lang="en-US" sz="2200" b="0" i="0" dirty="0">
                <a:solidFill>
                  <a:srgbClr val="242021"/>
                </a:solidFill>
                <a:effectLst/>
              </a:rPr>
              <a:t>On the other hand, as filter arguments inside CALCULATE, table expressions generate virtual tables that are used as </a:t>
            </a:r>
            <a:r>
              <a:rPr lang="en-US" sz="2200" b="0" i="1" dirty="0">
                <a:solidFill>
                  <a:srgbClr val="242021"/>
                </a:solidFill>
                <a:effectLst/>
              </a:rPr>
              <a:t>filters</a:t>
            </a:r>
            <a:r>
              <a:rPr lang="en-US" sz="2200" b="0" i="0" dirty="0">
                <a:solidFill>
                  <a:srgbClr val="242021"/>
                </a:solidFill>
                <a:effectLst/>
              </a:rPr>
              <a:t>.</a:t>
            </a:r>
            <a:endParaRPr lang="en-US" sz="2200"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FILTER Function</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The FILTER function returns a </a:t>
            </a:r>
            <a:r>
              <a:rPr lang="en-US" sz="2200" b="0" i="1" dirty="0">
                <a:solidFill>
                  <a:srgbClr val="FF0000"/>
                </a:solidFill>
                <a:effectLst/>
              </a:rPr>
              <a:t>table</a:t>
            </a:r>
            <a:r>
              <a:rPr lang="en-US" sz="2200" b="0" i="1" dirty="0">
                <a:solidFill>
                  <a:srgbClr val="242021"/>
                </a:solidFill>
                <a:effectLst/>
              </a:rPr>
              <a:t> </a:t>
            </a:r>
            <a:r>
              <a:rPr lang="en-US" sz="2200" b="0" i="0" dirty="0">
                <a:solidFill>
                  <a:srgbClr val="242021"/>
                </a:solidFill>
                <a:effectLst/>
              </a:rPr>
              <a:t>that is a subset of another table and has the following syntax:</a:t>
            </a:r>
            <a:endParaRPr lang="en-US" sz="2200" b="0" i="0" dirty="0">
              <a:solidFill>
                <a:srgbClr val="242021"/>
              </a:solidFill>
              <a:effectLst/>
            </a:endParaRPr>
          </a:p>
          <a:p>
            <a:pPr marL="0" indent="0">
              <a:buNone/>
            </a:pPr>
            <a:r>
              <a:rPr lang="en-US" sz="2200" b="0" i="0" dirty="0">
                <a:solidFill>
                  <a:srgbClr val="FF0000"/>
                </a:solidFill>
                <a:effectLst/>
              </a:rPr>
              <a:t>= FILTER ( table , filter )</a:t>
            </a:r>
            <a:endParaRPr lang="en-US" sz="2200" b="0" i="0" dirty="0">
              <a:solidFill>
                <a:srgbClr val="FF0000"/>
              </a:solidFill>
              <a:effectLst/>
            </a:endParaRPr>
          </a:p>
          <a:p>
            <a:pPr marL="0" indent="0">
              <a:buNone/>
            </a:pPr>
            <a:r>
              <a:rPr lang="en-US" sz="2200" b="0" i="0" dirty="0">
                <a:solidFill>
                  <a:srgbClr val="242021"/>
                </a:solidFill>
                <a:effectLst/>
              </a:rPr>
              <a:t>where:</a:t>
            </a:r>
            <a:endParaRPr lang="en-US" sz="2200" b="0" i="0" dirty="0">
              <a:solidFill>
                <a:srgbClr val="242021"/>
              </a:solidFill>
              <a:effectLst/>
            </a:endParaRPr>
          </a:p>
          <a:p>
            <a:pPr marL="0" indent="0">
              <a:buNone/>
            </a:pPr>
            <a:r>
              <a:rPr lang="en-US" sz="2200" b="1" i="0" dirty="0">
                <a:solidFill>
                  <a:srgbClr val="242021"/>
                </a:solidFill>
                <a:effectLst/>
              </a:rPr>
              <a:t>table </a:t>
            </a:r>
            <a:r>
              <a:rPr lang="en-US" sz="2200" b="0" i="0" dirty="0">
                <a:solidFill>
                  <a:srgbClr val="242021"/>
                </a:solidFill>
                <a:effectLst/>
              </a:rPr>
              <a:t>is the table that you want to filter. The table can also be supplied by another table function.</a:t>
            </a:r>
            <a:endParaRPr lang="en-US" sz="2200" b="0" i="0" dirty="0">
              <a:solidFill>
                <a:srgbClr val="242021"/>
              </a:solidFill>
              <a:effectLst/>
            </a:endParaRPr>
          </a:p>
          <a:p>
            <a:pPr marL="0" indent="0">
              <a:buNone/>
            </a:pPr>
            <a:r>
              <a:rPr lang="en-US" sz="2200" b="1" i="0" dirty="0">
                <a:solidFill>
                  <a:srgbClr val="242021"/>
                </a:solidFill>
                <a:effectLst/>
              </a:rPr>
              <a:t>filter </a:t>
            </a:r>
            <a:r>
              <a:rPr lang="en-US" sz="2200" b="0" i="0" dirty="0">
                <a:solidFill>
                  <a:srgbClr val="242021"/>
                </a:solidFill>
                <a:effectLst/>
              </a:rPr>
              <a:t>is the filter you want to apply to the </a:t>
            </a:r>
            <a:r>
              <a:rPr lang="en-US" sz="2200" b="1" i="0" dirty="0">
                <a:solidFill>
                  <a:srgbClr val="242021"/>
                </a:solidFill>
                <a:effectLst/>
              </a:rPr>
              <a:t>table </a:t>
            </a:r>
            <a:r>
              <a:rPr lang="en-US" sz="2200" b="0" i="0" dirty="0">
                <a:solidFill>
                  <a:srgbClr val="242021"/>
                </a:solidFill>
                <a:effectLst/>
              </a:rPr>
              <a:t>as a Boolean expression, for example, </a:t>
            </a:r>
            <a:r>
              <a:rPr lang="en-US" sz="2200" b="0" i="1" dirty="0">
                <a:solidFill>
                  <a:srgbClr val="242021"/>
                </a:solidFill>
                <a:effectLst/>
              </a:rPr>
              <a:t>“Wines[TYPE]= "red".</a:t>
            </a:r>
            <a:endParaRPr lang="en-US" sz="2200" b="0" i="1" dirty="0">
              <a:solidFill>
                <a:srgbClr val="242021"/>
              </a:solidFill>
              <a:effectLst/>
            </a:endParaRPr>
          </a:p>
          <a:p>
            <a:pPr marL="0" indent="0">
              <a:buNone/>
            </a:pPr>
            <a:endParaRPr lang="en-US" sz="2200" i="1" dirty="0">
              <a:solidFill>
                <a:srgbClr val="242021"/>
              </a:solidFill>
            </a:endParaRPr>
          </a:p>
          <a:p>
            <a:pPr marL="0" indent="0">
              <a:buNone/>
            </a:pPr>
            <a:r>
              <a:rPr lang="en-US" sz="2200" i="1" dirty="0">
                <a:solidFill>
                  <a:srgbClr val="242021"/>
                </a:solidFill>
              </a:rPr>
              <a:t>Ex: </a:t>
            </a:r>
            <a:r>
              <a:rPr lang="en-US" sz="2200" b="1" i="0" dirty="0">
                <a:solidFill>
                  <a:srgbClr val="242021"/>
                </a:solidFill>
                <a:effectLst/>
              </a:rPr>
              <a:t>= COUNTROWS ( FILTER ( Wines, Wines[TYPE]= "red" )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FILTER Used to Reduce Rows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We could calculate the number of high-volume sales where high volume is any transaction where the CASES SOLD value is greater than 300. To do this, we can use FILTER nested inside COUNTROWS to count the rows of the filtered </a:t>
            </a:r>
            <a:r>
              <a:rPr lang="en-US" sz="2200" b="0" i="0" dirty="0" err="1">
                <a:solidFill>
                  <a:srgbClr val="242021"/>
                </a:solidFill>
                <a:effectLst/>
              </a:rPr>
              <a:t>Winesales</a:t>
            </a:r>
            <a:r>
              <a:rPr lang="en-US" sz="2200" b="0" i="0" dirty="0">
                <a:solidFill>
                  <a:srgbClr val="242021"/>
                </a:solidFill>
                <a:effectLst/>
              </a:rPr>
              <a:t> table as in the following expression:</a:t>
            </a:r>
            <a:endParaRPr lang="en-US" sz="2200" b="0" i="0" dirty="0">
              <a:solidFill>
                <a:srgbClr val="242021"/>
              </a:solidFill>
              <a:effectLst/>
            </a:endParaRPr>
          </a:p>
          <a:p>
            <a:pPr marL="0" indent="0">
              <a:buNone/>
            </a:pPr>
            <a:r>
              <a:rPr lang="en-US" sz="2200" b="0" dirty="0">
                <a:solidFill>
                  <a:srgbClr val="000000"/>
                </a:solidFill>
                <a:effectLst/>
              </a:rPr>
              <a:t>No. of High Volume Sales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7171115" y="4135166"/>
            <a:ext cx="4582164" cy="25721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FILTER Used to Reduce Rows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FILTER can also be </a:t>
            </a:r>
            <a:r>
              <a:rPr lang="en-US" sz="2200" b="0" i="0" dirty="0">
                <a:solidFill>
                  <a:srgbClr val="FF0000"/>
                </a:solidFill>
                <a:effectLst/>
              </a:rPr>
              <a:t>nested inside </a:t>
            </a:r>
            <a:r>
              <a:rPr lang="en-US" sz="2200" b="0" i="0" dirty="0">
                <a:solidFill>
                  <a:srgbClr val="242021"/>
                </a:solidFill>
                <a:effectLst/>
              </a:rPr>
              <a:t>SUMX, whereby the number of rows in the table iterated by SUMX will be reduced by FILTER. For example, the “Total Sales” measure could be extended to filter the sales where the volume of cases is greater than 300.</a:t>
            </a:r>
            <a:endParaRPr lang="en-US" sz="2200" b="0" i="0" dirty="0">
              <a:solidFill>
                <a:srgbClr val="242021"/>
              </a:solidFill>
              <a:effectLst/>
            </a:endParaRPr>
          </a:p>
          <a:p>
            <a:pPr marL="0" indent="0">
              <a:buNone/>
            </a:pPr>
            <a:r>
              <a:rPr lang="en-US" sz="2200" b="0" dirty="0">
                <a:solidFill>
                  <a:srgbClr val="000000"/>
                </a:solidFill>
                <a:effectLst/>
              </a:rPr>
              <a:t>Cases GT 300 = </a:t>
            </a:r>
            <a:endParaRPr lang="en-US" sz="2200" b="0" dirty="0">
              <a:solidFill>
                <a:srgbClr val="000000"/>
              </a:solidFill>
              <a:effectLst/>
            </a:endParaRPr>
          </a:p>
          <a:p>
            <a:pPr marL="0" indent="0">
              <a:buNone/>
            </a:pPr>
            <a:r>
              <a:rPr lang="en-US" sz="2200" b="0" dirty="0">
                <a:solidFill>
                  <a:srgbClr val="3165BB"/>
                </a:solidFill>
                <a:effectLst/>
              </a:rPr>
              <a:t>SUMX</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3165BB"/>
                </a:solidFill>
                <a:effectLst/>
              </a:rPr>
              <a:t>RELATED</a:t>
            </a:r>
            <a:r>
              <a:rPr lang="en-US" sz="2200" b="0" dirty="0">
                <a:solidFill>
                  <a:srgbClr val="000000"/>
                </a:solidFill>
                <a:effectLst/>
              </a:rPr>
              <a:t> (</a:t>
            </a:r>
            <a:r>
              <a:rPr lang="en-US" sz="2200" b="0" dirty="0">
                <a:solidFill>
                  <a:srgbClr val="001080"/>
                </a:solidFill>
                <a:effectLst/>
              </a:rPr>
              <a:t>Wines</a:t>
            </a:r>
            <a:r>
              <a:rPr lang="en-US" sz="2200" b="0" dirty="0">
                <a:solidFill>
                  <a:srgbClr val="000000"/>
                </a:solidFill>
                <a:effectLst/>
              </a:rPr>
              <a:t> </a:t>
            </a:r>
            <a:r>
              <a:rPr lang="en-US" sz="2200" b="0" dirty="0">
                <a:solidFill>
                  <a:srgbClr val="001080"/>
                </a:solidFill>
                <a:effectLst/>
              </a:rPr>
              <a:t>[PRICE PER CASE]</a:t>
            </a:r>
            <a:r>
              <a:rPr lang="en-US" sz="2200" b="0" dirty="0">
                <a:solidFill>
                  <a:srgbClr val="000000"/>
                </a:solidFill>
                <a:effectLst/>
              </a:rPr>
              <a:t>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8380325" y="3696504"/>
            <a:ext cx="3528511" cy="27963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If FILTER is used in a filter argument of CALCULATE, FILTER generates an in-memory table that is used to filter the data model, just as dimensions filter the data model.</a:t>
            </a:r>
            <a:endParaRPr lang="en-US" sz="2200" b="0" i="0" dirty="0">
              <a:solidFill>
                <a:srgbClr val="242021"/>
              </a:solidFill>
              <a:effectLst/>
            </a:endParaRPr>
          </a:p>
          <a:p>
            <a:r>
              <a:rPr lang="en-US" sz="2200" b="0" i="0" dirty="0">
                <a:solidFill>
                  <a:srgbClr val="242021"/>
                </a:solidFill>
                <a:effectLst/>
              </a:rPr>
              <a:t>Before March 2021, </a:t>
            </a:r>
            <a:r>
              <a:rPr lang="en-US" sz="2200" b="0" i="1" dirty="0">
                <a:solidFill>
                  <a:srgbClr val="242021"/>
                </a:solidFill>
                <a:effectLst/>
              </a:rPr>
              <a:t>it was a requirement </a:t>
            </a:r>
            <a:r>
              <a:rPr lang="en-US" sz="2200" b="0" i="0" dirty="0">
                <a:solidFill>
                  <a:srgbClr val="242021"/>
                </a:solidFill>
                <a:effectLst/>
              </a:rPr>
              <a:t>to use the FILTER function inside CALCULATE in the following two situations:</a:t>
            </a:r>
            <a:endParaRPr lang="en-US" sz="2200" dirty="0">
              <a:solidFill>
                <a:srgbClr val="242021"/>
              </a:solidFill>
            </a:endParaRPr>
          </a:p>
          <a:p>
            <a:pPr marL="800100" lvl="1" indent="-342900">
              <a:buFont typeface="+mj-lt"/>
              <a:buAutoNum type="arabicPeriod"/>
            </a:pPr>
            <a:r>
              <a:rPr lang="en-US" sz="2200" b="0" i="0" dirty="0">
                <a:solidFill>
                  <a:srgbClr val="242021"/>
                </a:solidFill>
                <a:effectLst/>
              </a:rPr>
              <a:t>When the filter includes </a:t>
            </a:r>
            <a:r>
              <a:rPr lang="en-US" sz="2200" b="0" i="1" dirty="0">
                <a:solidFill>
                  <a:srgbClr val="242021"/>
                </a:solidFill>
                <a:effectLst/>
              </a:rPr>
              <a:t>more than one column </a:t>
            </a:r>
            <a:r>
              <a:rPr lang="en-US" sz="2200" b="0" i="0" dirty="0">
                <a:solidFill>
                  <a:srgbClr val="242021"/>
                </a:solidFill>
                <a:effectLst/>
              </a:rPr>
              <a:t>from the same table</a:t>
            </a:r>
            <a:endParaRPr lang="en-US" sz="2200" dirty="0">
              <a:solidFill>
                <a:srgbClr val="242021"/>
              </a:solidFill>
            </a:endParaRPr>
          </a:p>
          <a:p>
            <a:pPr marL="800100" lvl="1" indent="-342900">
              <a:buFont typeface="+mj-lt"/>
              <a:buAutoNum type="arabicPeriod"/>
            </a:pPr>
            <a:r>
              <a:rPr lang="en-US" sz="2200" b="0" i="0" dirty="0">
                <a:solidFill>
                  <a:srgbClr val="242021"/>
                </a:solidFill>
                <a:effectLst/>
              </a:rPr>
              <a:t>When the filter includes </a:t>
            </a:r>
            <a:r>
              <a:rPr lang="en-US" sz="2200" b="0" i="1" dirty="0">
                <a:solidFill>
                  <a:srgbClr val="242021"/>
                </a:solidFill>
                <a:effectLst/>
              </a:rPr>
              <a:t>an expression</a:t>
            </a:r>
            <a:endParaRPr lang="en-US" sz="2200"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However, it is now possible to omit the FILTER function when filtering two or more columns in the same table, but depending on slicer selections, the measure can still fail. It is also now possible to omit FILTER if the expression is a simple Boolean test using an aggregate function, such as AVERAGE, but using any other expression in the filter argument still requires the use of FILTER.</a:t>
            </a:r>
            <a:endParaRPr lang="en-US" sz="2000" b="0" i="0" dirty="0">
              <a:solidFill>
                <a:srgbClr val="242021"/>
              </a:solidFill>
              <a:effectLst/>
            </a:endParaRPr>
          </a:p>
          <a:p>
            <a:r>
              <a:rPr lang="en-US" sz="2000" b="0" i="0" dirty="0">
                <a:solidFill>
                  <a:srgbClr val="242021"/>
                </a:solidFill>
                <a:effectLst/>
              </a:rPr>
              <a:t>With this in mind, let’s return to our “Sales for Red or French #1” measure we authored when exploring the CALCULATE function. This was the measure:</a:t>
            </a:r>
            <a:endParaRPr lang="en-US" sz="2000" b="0" i="0" dirty="0">
              <a:solidFill>
                <a:srgbClr val="242021"/>
              </a:solidFill>
              <a:effectLst/>
            </a:endParaRPr>
          </a:p>
          <a:p>
            <a:pPr marL="0" indent="0">
              <a:buNone/>
            </a:pPr>
            <a:r>
              <a:rPr lang="en-US" sz="2000" b="0" dirty="0">
                <a:solidFill>
                  <a:srgbClr val="000000"/>
                </a:solidFill>
                <a:effectLst/>
              </a:rPr>
              <a:t>Sales for Red or French #1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001080"/>
                </a:solidFill>
                <a:effectLst/>
              </a:rPr>
              <a:t>Wines[TYPE]</a:t>
            </a:r>
            <a:r>
              <a:rPr lang="en-US" sz="2000" b="0" dirty="0">
                <a:solidFill>
                  <a:srgbClr val="000000"/>
                </a:solidFill>
                <a:effectLst/>
              </a:rPr>
              <a:t> = </a:t>
            </a:r>
            <a:r>
              <a:rPr lang="en-US" sz="2000" b="0" dirty="0">
                <a:solidFill>
                  <a:srgbClr val="A31515"/>
                </a:solidFill>
                <a:effectLst/>
              </a:rPr>
              <a:t>"red"</a:t>
            </a:r>
            <a:endParaRPr lang="en-US" sz="2000" b="0" dirty="0">
              <a:solidFill>
                <a:srgbClr val="000000"/>
              </a:solidFill>
              <a:effectLst/>
            </a:endParaRPr>
          </a:p>
          <a:p>
            <a:pPr marL="0" indent="0">
              <a:buNone/>
            </a:pPr>
            <a:r>
              <a:rPr lang="en-US" sz="2000" b="0" dirty="0">
                <a:solidFill>
                  <a:srgbClr val="000000"/>
                </a:solidFill>
                <a:effectLst/>
              </a:rPr>
              <a:t>        || </a:t>
            </a:r>
            <a:r>
              <a:rPr lang="en-US" sz="2000" b="0" dirty="0">
                <a:solidFill>
                  <a:srgbClr val="001080"/>
                </a:solidFill>
                <a:effectLst/>
              </a:rPr>
              <a:t>Wines[WINE COUNTRY]</a:t>
            </a:r>
            <a:r>
              <a:rPr lang="en-US" sz="2000" b="0" dirty="0">
                <a:solidFill>
                  <a:srgbClr val="000000"/>
                </a:solidFill>
                <a:effectLst/>
              </a:rPr>
              <a:t> = </a:t>
            </a:r>
            <a:r>
              <a:rPr lang="en-US" sz="2000" b="0" dirty="0">
                <a:solidFill>
                  <a:srgbClr val="A31515"/>
                </a:solidFill>
                <a:effectLst/>
              </a:rPr>
              <a:t>"France"</a:t>
            </a:r>
            <a:r>
              <a:rPr lang="en-US" sz="2000" b="0" dirty="0">
                <a:solidFill>
                  <a:srgbClr val="000000"/>
                </a:solidFill>
                <a:effectLst/>
              </a:rPr>
              <a:t> )</a:t>
            </a:r>
            <a:endParaRPr lang="en-US" sz="2000" b="0" dirty="0">
              <a:solidFill>
                <a:srgbClr val="000000"/>
              </a:solidFill>
              <a:effectLst/>
            </a:endParaRPr>
          </a:p>
        </p:txBody>
      </p:sp>
      <p:pic>
        <p:nvPicPr>
          <p:cNvPr id="5" name="Picture 4"/>
          <p:cNvPicPr>
            <a:picLocks noChangeAspect="1"/>
          </p:cNvPicPr>
          <p:nvPr/>
        </p:nvPicPr>
        <p:blipFill>
          <a:blip r:embed="rId1"/>
          <a:stretch>
            <a:fillRect/>
          </a:stretch>
        </p:blipFill>
        <p:spPr>
          <a:xfrm>
            <a:off x="8132223" y="3665382"/>
            <a:ext cx="3221577" cy="31926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pic>
        <p:nvPicPr>
          <p:cNvPr id="5" name="Picture 4"/>
          <p:cNvPicPr>
            <a:picLocks noChangeAspect="1"/>
          </p:cNvPicPr>
          <p:nvPr/>
        </p:nvPicPr>
        <p:blipFill>
          <a:blip r:embed="rId1"/>
          <a:stretch>
            <a:fillRect/>
          </a:stretch>
        </p:blipFill>
        <p:spPr>
          <a:xfrm>
            <a:off x="1553943" y="1825625"/>
            <a:ext cx="9084113" cy="3620384"/>
          </a:xfrm>
          <a:prstGeom prst="rect">
            <a:avLst/>
          </a:prstGeom>
        </p:spPr>
      </p:pic>
      <p:sp>
        <p:nvSpPr>
          <p:cNvPr id="7" name="TextBox 6"/>
          <p:cNvSpPr txBox="1"/>
          <p:nvPr/>
        </p:nvSpPr>
        <p:spPr>
          <a:xfrm>
            <a:off x="3041300" y="5580946"/>
            <a:ext cx="6109398"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Omitting FILTER can return incorrect results</a:t>
            </a:r>
            <a:endParaRPr lang="en-US" sz="2200" dirty="0">
              <a:latin typeface="Myriad Pro Light" panose="020B0403030403020204"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We established that the root of the problem lies in the fact that we’re using two </a:t>
            </a:r>
            <a:r>
              <a:rPr lang="en-US" sz="2000" b="0" i="1" dirty="0">
                <a:solidFill>
                  <a:srgbClr val="242021"/>
                </a:solidFill>
                <a:effectLst/>
              </a:rPr>
              <a:t>different </a:t>
            </a:r>
            <a:r>
              <a:rPr lang="en-US" sz="2000" b="0" i="0" dirty="0">
                <a:solidFill>
                  <a:srgbClr val="242021"/>
                </a:solidFill>
                <a:effectLst/>
              </a:rPr>
              <a:t>columns in our filter and indeed in earlier days, we were prevented from authoring such code. To resolve this problem, we need to use the table function FILTER inside CALCULATE. So let’s now get to grips with how we can use FILTER in this context and use it to author the correct version of the measure, “Sales for Red or French #2”:</a:t>
            </a:r>
            <a:endParaRPr lang="en-US" sz="2000" b="0" i="0" dirty="0">
              <a:solidFill>
                <a:srgbClr val="242021"/>
              </a:solidFill>
              <a:effectLst/>
            </a:endParaRPr>
          </a:p>
          <a:p>
            <a:pPr marL="0" indent="0">
              <a:buNone/>
            </a:pPr>
            <a:r>
              <a:rPr lang="en-US" sz="2000" b="0" dirty="0">
                <a:solidFill>
                  <a:srgbClr val="000000"/>
                </a:solidFill>
                <a:effectLst/>
              </a:rPr>
              <a:t>Sales for Red or French #2=</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 </a:t>
            </a:r>
            <a:r>
              <a:rPr lang="en-US" sz="2000" b="0" dirty="0">
                <a:solidFill>
                  <a:srgbClr val="001080"/>
                </a:solidFill>
                <a:effectLst/>
              </a:rPr>
              <a:t>Wines</a:t>
            </a:r>
            <a:r>
              <a:rPr lang="en-US" sz="2000" b="0" dirty="0">
                <a:solidFill>
                  <a:srgbClr val="000000"/>
                </a:solidFill>
                <a:effectLst/>
              </a:rPr>
              <a:t>, </a:t>
            </a:r>
            <a:r>
              <a:rPr lang="en-US" sz="2000" b="0" dirty="0">
                <a:solidFill>
                  <a:srgbClr val="001080"/>
                </a:solidFill>
                <a:effectLst/>
              </a:rPr>
              <a:t>Wines[TYPE]</a:t>
            </a:r>
            <a:r>
              <a:rPr lang="en-US" sz="2000" b="0" dirty="0">
                <a:solidFill>
                  <a:srgbClr val="000000"/>
                </a:solidFill>
                <a:effectLst/>
              </a:rPr>
              <a:t> = </a:t>
            </a:r>
            <a:r>
              <a:rPr lang="en-US" sz="2000" b="0" dirty="0">
                <a:solidFill>
                  <a:srgbClr val="A31515"/>
                </a:solidFill>
                <a:effectLst/>
              </a:rPr>
              <a:t>"red"</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  </a:t>
            </a:r>
            <a:r>
              <a:rPr lang="en-US" sz="2000" b="0" dirty="0">
                <a:solidFill>
                  <a:srgbClr val="001080"/>
                </a:solidFill>
                <a:effectLst/>
              </a:rPr>
              <a:t>Wines[WINE COUNTRY]</a:t>
            </a:r>
            <a:r>
              <a:rPr lang="en-US" sz="2000" b="0" dirty="0">
                <a:solidFill>
                  <a:srgbClr val="000000"/>
                </a:solidFill>
                <a:effectLst/>
              </a:rPr>
              <a:t> = </a:t>
            </a:r>
            <a:r>
              <a:rPr lang="en-US" sz="2000" b="0" dirty="0">
                <a:solidFill>
                  <a:srgbClr val="A31515"/>
                </a:solidFill>
                <a:effectLst/>
              </a:rPr>
              <a:t>"France"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p:txBody>
      </p:sp>
      <p:pic>
        <p:nvPicPr>
          <p:cNvPr id="5" name="Picture 4"/>
          <p:cNvPicPr>
            <a:picLocks noChangeAspect="1"/>
          </p:cNvPicPr>
          <p:nvPr/>
        </p:nvPicPr>
        <p:blipFill>
          <a:blip r:embed="rId1"/>
          <a:stretch>
            <a:fillRect/>
          </a:stretch>
        </p:blipFill>
        <p:spPr>
          <a:xfrm>
            <a:off x="5155924" y="3429000"/>
            <a:ext cx="6850318" cy="19365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128" y="365125"/>
            <a:ext cx="5416062" cy="1325563"/>
          </a:xfrm>
        </p:spPr>
        <p:txBody>
          <a:bodyPr>
            <a:normAutofit/>
          </a:bodyPr>
          <a:lstStyle/>
          <a:p>
            <a:pPr algn="ctr"/>
            <a:r>
              <a:rPr lang="en-US" sz="2800" dirty="0"/>
              <a:t>Stepping through the “Sales for Red or French #2” measure</a:t>
            </a:r>
            <a:endParaRPr lang="en-US" sz="2800" dirty="0"/>
          </a:p>
        </p:txBody>
      </p:sp>
      <p:sp>
        <p:nvSpPr>
          <p:cNvPr id="3" name="Content Placeholder 2"/>
          <p:cNvSpPr>
            <a:spLocks noGrp="1"/>
          </p:cNvSpPr>
          <p:nvPr>
            <p:ph idx="1"/>
          </p:nvPr>
        </p:nvSpPr>
        <p:spPr>
          <a:xfrm>
            <a:off x="442127" y="1825625"/>
            <a:ext cx="5416059" cy="4351338"/>
          </a:xfrm>
        </p:spPr>
        <p:txBody>
          <a:bodyPr>
            <a:normAutofit/>
          </a:bodyPr>
          <a:lstStyle/>
          <a:p>
            <a:pPr marL="342900" indent="-342900">
              <a:buFont typeface="+mj-lt"/>
              <a:buAutoNum type="arabicPeriod"/>
            </a:pPr>
            <a:r>
              <a:rPr lang="en-US" sz="2000" b="0" i="0" dirty="0">
                <a:solidFill>
                  <a:srgbClr val="242021"/>
                </a:solidFill>
                <a:effectLst/>
              </a:rPr>
              <a:t>The FILTER function iterates the Wines table in memory and filters any rows where TYPE = “red” or WINECOUNTRY = “France”.</a:t>
            </a:r>
            <a:endParaRPr lang="en-US" sz="2000" dirty="0">
              <a:solidFill>
                <a:srgbClr val="242021"/>
              </a:solidFill>
            </a:endParaRPr>
          </a:p>
          <a:p>
            <a:pPr marL="342900" indent="-342900">
              <a:buFont typeface="+mj-lt"/>
              <a:buAutoNum type="arabicPeriod"/>
            </a:pPr>
            <a:r>
              <a:rPr lang="en-US" sz="2000" b="0" i="0" dirty="0">
                <a:solidFill>
                  <a:srgbClr val="242021"/>
                </a:solidFill>
                <a:effectLst/>
              </a:rPr>
              <a:t>FILTER generates an in-memory virtual table containing only those rows where the test is true.</a:t>
            </a:r>
            <a:endParaRPr lang="en-US" sz="2000" dirty="0">
              <a:solidFill>
                <a:srgbClr val="242021"/>
              </a:solidFill>
            </a:endParaRPr>
          </a:p>
          <a:p>
            <a:pPr marL="342900" indent="-342900">
              <a:buFont typeface="+mj-lt"/>
              <a:buAutoNum type="arabicPeriod"/>
            </a:pPr>
            <a:r>
              <a:rPr lang="en-US" sz="2000" b="0" i="0" dirty="0">
                <a:solidFill>
                  <a:srgbClr val="242021"/>
                </a:solidFill>
                <a:effectLst/>
              </a:rPr>
              <a:t>The virtual table generated by FILTER is used as the filter argument to CALCULATE to filter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table.</a:t>
            </a:r>
            <a:endParaRPr lang="en-US" sz="2000" dirty="0"/>
          </a:p>
        </p:txBody>
      </p:sp>
      <p:pic>
        <p:nvPicPr>
          <p:cNvPr id="5" name="Picture 4"/>
          <p:cNvPicPr>
            <a:picLocks noChangeAspect="1"/>
          </p:cNvPicPr>
          <p:nvPr/>
        </p:nvPicPr>
        <p:blipFill>
          <a:blip r:embed="rId1"/>
          <a:stretch>
            <a:fillRect/>
          </a:stretch>
        </p:blipFill>
        <p:spPr>
          <a:xfrm>
            <a:off x="6333814" y="0"/>
            <a:ext cx="5540746" cy="6858000"/>
          </a:xfrm>
          <a:prstGeom prst="rect">
            <a:avLst/>
          </a:prstGeom>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You want to find </a:t>
            </a:r>
            <a:r>
              <a:rPr lang="en-US" sz="2000" b="0" i="0" dirty="0">
                <a:solidFill>
                  <a:srgbClr val="FF0000"/>
                </a:solidFill>
                <a:effectLst/>
              </a:rPr>
              <a:t>the number of sales (i.e., the number of rows in the </a:t>
            </a:r>
            <a:r>
              <a:rPr lang="en-US" sz="2000" b="0" i="0" dirty="0" err="1">
                <a:solidFill>
                  <a:srgbClr val="FF0000"/>
                </a:solidFill>
                <a:effectLst/>
              </a:rPr>
              <a:t>Winesales</a:t>
            </a:r>
            <a:r>
              <a:rPr lang="en-US" sz="2000" b="0" i="0" dirty="0">
                <a:solidFill>
                  <a:srgbClr val="FF0000"/>
                </a:solidFill>
                <a:effectLst/>
              </a:rPr>
              <a:t> table) for high profit wines</a:t>
            </a:r>
            <a:r>
              <a:rPr lang="en-US" sz="2000" b="0" i="0" dirty="0">
                <a:solidFill>
                  <a:srgbClr val="242021"/>
                </a:solidFill>
                <a:effectLst/>
              </a:rPr>
              <a:t>. High profit wines are where wines have a price that is three times the cost price. This test involves two columns in the Wines dimension, PRICE PER CASE and COST PRICE, and therefore, it’s recommended that you use FILTER. These are the measures you can use:</a:t>
            </a:r>
            <a:endParaRPr lang="en-US" sz="2000" b="0" i="0" dirty="0">
              <a:solidFill>
                <a:srgbClr val="242021"/>
              </a:solidFill>
              <a:effectLst/>
            </a:endParaRPr>
          </a:p>
          <a:p>
            <a:pPr marL="0" indent="0">
              <a:buNone/>
            </a:pPr>
            <a:r>
              <a:rPr lang="en-US" sz="2000" b="0" dirty="0">
                <a:solidFill>
                  <a:srgbClr val="000000"/>
                </a:solidFill>
                <a:effectLst/>
              </a:rPr>
              <a:t>No. of Sales = </a:t>
            </a:r>
            <a:endParaRPr lang="en-US" sz="2000" b="0" dirty="0">
              <a:solidFill>
                <a:srgbClr val="000000"/>
              </a:solidFill>
              <a:effectLst/>
            </a:endParaRPr>
          </a:p>
          <a:p>
            <a:pPr marL="0" indent="0">
              <a:buNone/>
            </a:pPr>
            <a:r>
              <a:rPr lang="en-US" sz="2000" b="0" dirty="0">
                <a:solidFill>
                  <a:srgbClr val="3165BB"/>
                </a:solidFill>
                <a:effectLst/>
              </a:rPr>
              <a:t>COUNTROWS</a:t>
            </a:r>
            <a:r>
              <a:rPr lang="en-US" sz="2000" b="0" dirty="0">
                <a:solidFill>
                  <a:srgbClr val="000000"/>
                </a:solidFill>
                <a:effectLst/>
              </a:rPr>
              <a:t> ( </a:t>
            </a:r>
            <a:r>
              <a:rPr lang="en-US" sz="2000" b="0" dirty="0" err="1">
                <a:solidFill>
                  <a:srgbClr val="001080"/>
                </a:solidFill>
                <a:effectLst/>
              </a:rPr>
              <a:t>Winesales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No. of Sales of High profit Wines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 </a:t>
            </a:r>
            <a:r>
              <a:rPr lang="en-US" sz="2000" b="0" dirty="0">
                <a:solidFill>
                  <a:srgbClr val="001080"/>
                </a:solidFill>
                <a:effectLst/>
              </a:rPr>
              <a:t>Wines</a:t>
            </a:r>
            <a:r>
              <a:rPr lang="en-US" sz="2000" b="0" dirty="0">
                <a:solidFill>
                  <a:srgbClr val="000000"/>
                </a:solidFill>
                <a:effectLst/>
              </a:rPr>
              <a:t>, </a:t>
            </a:r>
            <a:r>
              <a:rPr lang="en-US" sz="2000" b="0" dirty="0">
                <a:solidFill>
                  <a:srgbClr val="001080"/>
                </a:solidFill>
                <a:effectLst/>
              </a:rPr>
              <a:t>Wines[PRICE PER CASE]</a:t>
            </a:r>
            <a:r>
              <a:rPr lang="en-US" sz="2000" b="0" dirty="0">
                <a:solidFill>
                  <a:srgbClr val="000000"/>
                </a:solidFill>
                <a:effectLst/>
              </a:rPr>
              <a:t> &gt;= </a:t>
            </a:r>
            <a:r>
              <a:rPr lang="en-US" sz="2000" b="0" dirty="0">
                <a:solidFill>
                  <a:srgbClr val="001080"/>
                </a:solidFill>
                <a:effectLst/>
              </a:rPr>
              <a:t>Wines[COST PRICE]</a:t>
            </a:r>
            <a:r>
              <a:rPr lang="en-US" sz="2000" b="0" dirty="0">
                <a:solidFill>
                  <a:srgbClr val="000000"/>
                </a:solidFill>
                <a:effectLst/>
              </a:rPr>
              <a:t> * </a:t>
            </a:r>
            <a:r>
              <a:rPr lang="en-US" sz="2000" b="0" dirty="0">
                <a:solidFill>
                  <a:srgbClr val="09885A"/>
                </a:solidFill>
                <a:effectLst/>
              </a:rPr>
              <a:t>3</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Shape charts</a:t>
            </a:r>
            <a:endParaRPr lang="en-US"/>
          </a:p>
        </p:txBody>
      </p:sp>
      <p:pic>
        <p:nvPicPr>
          <p:cNvPr id="5" name="Picture 4"/>
          <p:cNvPicPr>
            <a:picLocks noChangeAspect="1"/>
          </p:cNvPicPr>
          <p:nvPr/>
        </p:nvPicPr>
        <p:blipFill>
          <a:blip r:embed="rId1"/>
          <a:stretch>
            <a:fillRect/>
          </a:stretch>
        </p:blipFill>
        <p:spPr>
          <a:xfrm>
            <a:off x="0" y="1927942"/>
            <a:ext cx="12192000" cy="3002116"/>
          </a:xfrm>
          <a:prstGeom prst="rect">
            <a:avLst/>
          </a:prstGeom>
        </p:spPr>
      </p:pic>
      <p:sp>
        <p:nvSpPr>
          <p:cNvPr id="7" name="TextBox 6"/>
          <p:cNvSpPr txBox="1"/>
          <p:nvPr/>
        </p:nvSpPr>
        <p:spPr>
          <a:xfrm>
            <a:off x="3043238" y="5064995"/>
            <a:ext cx="6105524" cy="646331"/>
          </a:xfrm>
          <a:prstGeom prst="rect">
            <a:avLst/>
          </a:prstGeom>
          <a:noFill/>
        </p:spPr>
        <p:txBody>
          <a:bodyPr wrap="square">
            <a:spAutoFit/>
          </a:bodyPr>
          <a:lstStyle/>
          <a:p>
            <a:pPr algn="ctr"/>
            <a:r>
              <a:rPr lang="en-US" sz="1800" b="1" i="0" dirty="0">
                <a:solidFill>
                  <a:srgbClr val="000000"/>
                </a:solidFill>
                <a:effectLst/>
                <a:latin typeface="ArialNarrow"/>
              </a:rPr>
              <a:t>Figure. </a:t>
            </a:r>
            <a:r>
              <a:rPr lang="en-US" sz="1800" b="0" i="0" dirty="0">
                <a:solidFill>
                  <a:srgbClr val="000000"/>
                </a:solidFill>
                <a:effectLst/>
                <a:latin typeface="ArialNarrow"/>
              </a:rPr>
              <a:t>Pie, Doughnut, and Funnel charts can be used to display values as percentages of a whole.</a:t>
            </a:r>
            <a:endParaRPr lang="en-US" dirty="0"/>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931514" y="365125"/>
            <a:ext cx="10328972" cy="6127750"/>
          </a:xfrm>
          <a:prstGeom prst="rect">
            <a:avLst/>
          </a:prstGeom>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You will notice again that FILTER can be omitted here because expressions using different columns from the same table are now valid. However, take note that if you had a filter on either the PRICE PER CASE column or the COST PRICE column, you would not see correct values being returned. Therefore, it is recommended that you use FILTER nested inside CALCULATE whenever more than one column is being referenced.</a:t>
            </a:r>
            <a:endParaRPr lang="en-US" sz="2000" b="0" i="0" dirty="0">
              <a:solidFill>
                <a:srgbClr val="242021"/>
              </a:solidFill>
              <a:effectLst/>
            </a:endParaRPr>
          </a:p>
          <a:p>
            <a:r>
              <a:rPr lang="en-US" sz="2000" b="0" i="0" dirty="0">
                <a:solidFill>
                  <a:srgbClr val="242021"/>
                </a:solidFill>
                <a:effectLst/>
              </a:rPr>
              <a:t>However, we also need FILTER whenever we need to use an </a:t>
            </a:r>
            <a:r>
              <a:rPr lang="en-US" sz="2000" b="0" i="1" dirty="0">
                <a:solidFill>
                  <a:srgbClr val="242021"/>
                </a:solidFill>
                <a:effectLst/>
              </a:rPr>
              <a:t>expression </a:t>
            </a:r>
            <a:r>
              <a:rPr lang="en-US" sz="2000" b="0" i="0" dirty="0">
                <a:solidFill>
                  <a:srgbClr val="242021"/>
                </a:solidFill>
                <a:effectLst/>
              </a:rPr>
              <a:t>in the filter argument in CALCULATE. We’ve set out two examples of this requirement where we are calculating the following:</a:t>
            </a:r>
            <a:endParaRPr lang="en-US" sz="2000" b="0" i="0" dirty="0">
              <a:solidFill>
                <a:srgbClr val="242021"/>
              </a:solidFill>
              <a:effectLst/>
            </a:endParaRPr>
          </a:p>
          <a:p>
            <a:pPr marL="800100" lvl="1" indent="-342900">
              <a:buFont typeface="+mj-lt"/>
              <a:buAutoNum type="arabicPeriod"/>
            </a:pPr>
            <a:r>
              <a:rPr lang="en-US" sz="2000" b="0" i="0" dirty="0">
                <a:solidFill>
                  <a:srgbClr val="242021"/>
                </a:solidFill>
                <a:effectLst/>
              </a:rPr>
              <a:t>The number of sales where the total sales values are greater than 20,000. We are using the “Total Sales” measure in the filter test.</a:t>
            </a:r>
            <a:endParaRPr lang="en-US" sz="2000" b="0" i="0" dirty="0">
              <a:solidFill>
                <a:srgbClr val="242021"/>
              </a:solidFill>
              <a:effectLst/>
            </a:endParaRPr>
          </a:p>
          <a:p>
            <a:pPr marL="800100" lvl="1" indent="-342900">
              <a:buFont typeface="+mj-lt"/>
              <a:buAutoNum type="arabicPeriod"/>
            </a:pPr>
            <a:r>
              <a:rPr lang="en-US" sz="2000" b="0" i="0" dirty="0">
                <a:solidFill>
                  <a:srgbClr val="242021"/>
                </a:solidFill>
                <a:effectLst/>
              </a:rPr>
              <a:t>The number of sales that are greater than the average sales value. To calculate the average sales, we are using the AVERAGEX expression.</a:t>
            </a:r>
            <a:endParaRPr lang="en-US" sz="2000"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a:xfrm>
            <a:off x="838200" y="1825625"/>
            <a:ext cx="10515600" cy="4776142"/>
          </a:xfrm>
        </p:spPr>
        <p:txBody>
          <a:bodyPr>
            <a:normAutofit/>
          </a:bodyPr>
          <a:lstStyle/>
          <a:p>
            <a:pPr marL="0" indent="0">
              <a:buNone/>
            </a:pPr>
            <a:r>
              <a:rPr lang="en-US" sz="2200" b="0" dirty="0">
                <a:solidFill>
                  <a:srgbClr val="000000"/>
                </a:solidFill>
                <a:effectLst/>
              </a:rPr>
              <a:t>Sales Greater than 20K Wrong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&gt; </a:t>
            </a:r>
            <a:r>
              <a:rPr lang="en-US" sz="2200" b="0" dirty="0">
                <a:solidFill>
                  <a:srgbClr val="09885A"/>
                </a:solidFill>
                <a:effectLst/>
              </a:rPr>
              <a:t>20000</a:t>
            </a:r>
            <a:r>
              <a:rPr lang="en-US" sz="2200" b="0" dirty="0">
                <a:solidFill>
                  <a:srgbClr val="000000"/>
                </a:solidFill>
                <a:effectLst/>
              </a:rPr>
              <a:t> )</a:t>
            </a:r>
            <a:endParaRPr lang="en-US" sz="2200" b="0" dirty="0">
              <a:solidFill>
                <a:srgbClr val="000000"/>
              </a:solidFill>
              <a:effectLst/>
            </a:endParaRPr>
          </a:p>
          <a:p>
            <a:pPr marL="0" indent="0">
              <a:buNone/>
            </a:pPr>
            <a:endParaRPr lang="en-US" sz="2200" b="0" dirty="0">
              <a:solidFill>
                <a:srgbClr val="000000"/>
              </a:solidFill>
              <a:effectLst/>
            </a:endParaRPr>
          </a:p>
          <a:p>
            <a:pPr marL="0" indent="0">
              <a:buNone/>
            </a:pPr>
            <a:r>
              <a:rPr lang="en-US" sz="2200" b="0" dirty="0">
                <a:solidFill>
                  <a:srgbClr val="000000"/>
                </a:solidFill>
                <a:effectLst/>
              </a:rPr>
              <a:t>Sales Greater than 20K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highlight>
                  <a:srgbClr val="FFFF00"/>
                </a:highlight>
              </a:rPr>
              <a:t>FILTER</a:t>
            </a:r>
            <a:r>
              <a:rPr lang="en-US" sz="2200" b="0" dirty="0">
                <a:solidFill>
                  <a:srgbClr val="000000"/>
                </a:solidFill>
                <a:effectLst/>
                <a:highlight>
                  <a:srgbClr val="FFFF00"/>
                </a:highlight>
              </a:rPr>
              <a:t> ( </a:t>
            </a:r>
            <a:r>
              <a:rPr lang="en-US" sz="2200" b="0" dirty="0" err="1">
                <a:solidFill>
                  <a:srgbClr val="001080"/>
                </a:solidFill>
                <a:effectLst/>
                <a:highlight>
                  <a:srgbClr val="FFFF00"/>
                </a:highlight>
              </a:rPr>
              <a:t>Winesales</a:t>
            </a:r>
            <a:r>
              <a:rPr lang="en-US" sz="2200" b="0" dirty="0">
                <a:solidFill>
                  <a:srgbClr val="000000"/>
                </a:solidFill>
                <a:effectLst/>
                <a:highlight>
                  <a:srgbClr val="FFFF00"/>
                </a:highlight>
              </a:rPr>
              <a:t>, </a:t>
            </a:r>
            <a:r>
              <a:rPr lang="en-US" sz="2200" b="0" dirty="0">
                <a:solidFill>
                  <a:srgbClr val="68349C"/>
                </a:solidFill>
                <a:effectLst/>
                <a:highlight>
                  <a:srgbClr val="FFFF00"/>
                </a:highlight>
              </a:rPr>
              <a:t>[Total Sales]</a:t>
            </a:r>
            <a:r>
              <a:rPr lang="en-US" sz="2200" b="0" dirty="0">
                <a:solidFill>
                  <a:srgbClr val="000000"/>
                </a:solidFill>
                <a:effectLst/>
                <a:highlight>
                  <a:srgbClr val="FFFF00"/>
                </a:highlight>
              </a:rPr>
              <a:t> &gt; </a:t>
            </a:r>
            <a:r>
              <a:rPr lang="en-US" sz="2200" b="0" dirty="0">
                <a:solidFill>
                  <a:srgbClr val="09885A"/>
                </a:solidFill>
                <a:effectLst/>
                <a:highlight>
                  <a:srgbClr val="FFFF00"/>
                </a:highlight>
              </a:rPr>
              <a:t>20000</a:t>
            </a:r>
            <a:r>
              <a:rPr lang="en-US" sz="2200" b="0" dirty="0">
                <a:solidFill>
                  <a:srgbClr val="000000"/>
                </a:solidFill>
                <a:effectLst/>
                <a:highlight>
                  <a:srgbClr val="FFFF00"/>
                </a:highlight>
              </a:rPr>
              <a:t> ) )</a:t>
            </a:r>
            <a:endParaRPr lang="en-US" sz="2200" b="0" dirty="0">
              <a:solidFill>
                <a:srgbClr val="000000"/>
              </a:solidFill>
              <a:effectLst/>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graphicFrame>
        <p:nvGraphicFramePr>
          <p:cNvPr id="4" name="Table 4"/>
          <p:cNvGraphicFramePr>
            <a:graphicFrameLocks noGrp="1"/>
          </p:cNvGraphicFramePr>
          <p:nvPr/>
        </p:nvGraphicFramePr>
        <p:xfrm>
          <a:off x="1377043" y="2325843"/>
          <a:ext cx="9437914" cy="4031413"/>
        </p:xfrm>
        <a:graphic>
          <a:graphicData uri="http://schemas.openxmlformats.org/drawingml/2006/table">
            <a:tbl>
              <a:tblPr firstRow="1" bandRow="1">
                <a:tableStyleId>{5C22544A-7EE6-4342-B048-85BDC9FD1C3A}</a:tableStyleId>
              </a:tblPr>
              <a:tblGrid>
                <a:gridCol w="4659086"/>
                <a:gridCol w="4778828"/>
              </a:tblGrid>
              <a:tr h="4031413">
                <a:tc>
                  <a:txBody>
                    <a:bodyPr/>
                    <a:lstStyle/>
                    <a:p>
                      <a:pPr marL="0" indent="0">
                        <a:buNone/>
                      </a:pPr>
                      <a:r>
                        <a:rPr lang="en-US" b="0" dirty="0">
                          <a:solidFill>
                            <a:srgbClr val="000000"/>
                          </a:solidFill>
                          <a:effectLst/>
                          <a:latin typeface="Myriad Pro Light" panose="020B0403030403020204" pitchFamily="34" charset="0"/>
                        </a:rPr>
                        <a:t>Sales Greater than Avg Wrong =</a:t>
                      </a:r>
                      <a:endParaRPr lang="en-US" b="0" dirty="0">
                        <a:solidFill>
                          <a:srgbClr val="000000"/>
                        </a:solidFill>
                        <a:effectLst/>
                        <a:latin typeface="Myriad Pro Light" panose="020B0403030403020204" pitchFamily="34" charset="0"/>
                      </a:endParaRPr>
                    </a:p>
                    <a:p>
                      <a:pPr marL="0" indent="0">
                        <a:buNone/>
                      </a:pPr>
                      <a:r>
                        <a:rPr lang="en-US" b="0" dirty="0">
                          <a:solidFill>
                            <a:srgbClr val="3165BB"/>
                          </a:solidFill>
                          <a:effectLst/>
                          <a:latin typeface="Myriad Pro Light" panose="020B0403030403020204" pitchFamily="34" charset="0"/>
                        </a:rPr>
                        <a:t>CALCULATE</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[No. of Sales]</a:t>
                      </a: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[Total Sales]</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&gt; </a:t>
                      </a:r>
                      <a:r>
                        <a:rPr lang="en-US" b="0" dirty="0">
                          <a:solidFill>
                            <a:srgbClr val="3165BB"/>
                          </a:solidFill>
                          <a:effectLst/>
                          <a:latin typeface="Myriad Pro Light" panose="020B0403030403020204" pitchFamily="34" charset="0"/>
                        </a:rPr>
                        <a:t>AVERAGEX</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1080"/>
                          </a:solidFill>
                          <a:effectLst/>
                          <a:latin typeface="Myriad Pro Light" panose="020B0403030403020204" pitchFamily="34" charset="0"/>
                        </a:rPr>
                        <a:t>[CASES SOLD]</a:t>
                      </a:r>
                      <a:r>
                        <a:rPr lang="en-US" b="0" dirty="0">
                          <a:solidFill>
                            <a:srgbClr val="000000"/>
                          </a:solidFill>
                          <a:effectLst/>
                          <a:latin typeface="Myriad Pro Light" panose="020B0403030403020204" pitchFamily="34" charset="0"/>
                        </a:rPr>
                        <a:t> *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3165BB"/>
                          </a:solidFill>
                          <a:effectLst/>
                          <a:latin typeface="Myriad Pro Light" panose="020B0403030403020204" pitchFamily="34" charset="0"/>
                        </a:rPr>
                        <a:t>RELATED</a:t>
                      </a:r>
                      <a:r>
                        <a:rPr lang="en-US" b="0" dirty="0">
                          <a:solidFill>
                            <a:srgbClr val="000000"/>
                          </a:solidFill>
                          <a:effectLst/>
                          <a:latin typeface="Myriad Pro Light" panose="020B0403030403020204" pitchFamily="34" charset="0"/>
                        </a:rPr>
                        <a:t> ( </a:t>
                      </a:r>
                      <a:r>
                        <a:rPr lang="en-US" b="0" dirty="0">
                          <a:solidFill>
                            <a:srgbClr val="001080"/>
                          </a:solidFill>
                          <a:effectLst/>
                          <a:latin typeface="Myriad Pro Light" panose="020B0403030403020204" pitchFamily="34" charset="0"/>
                        </a:rPr>
                        <a:t>Wines[PRICE PER CASE]</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endParaRPr lang="en-US" sz="1800" b="0" kern="1200" dirty="0">
                        <a:solidFill>
                          <a:schemeClr val="tx1"/>
                        </a:solidFill>
                        <a:effectLst/>
                        <a:latin typeface="Myriad Pro Light" panose="020B0403030403020204" pitchFamily="34"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None/>
                      </a:pPr>
                      <a:r>
                        <a:rPr lang="en-US" b="0" dirty="0">
                          <a:solidFill>
                            <a:srgbClr val="000000"/>
                          </a:solidFill>
                          <a:effectLst/>
                          <a:latin typeface="Myriad Pro Light" panose="020B0403030403020204" pitchFamily="34" charset="0"/>
                        </a:rPr>
                        <a:t>Sales Greater than Avg = </a:t>
                      </a:r>
                      <a:endParaRPr lang="en-US" b="0" dirty="0">
                        <a:solidFill>
                          <a:srgbClr val="000000"/>
                        </a:solidFill>
                        <a:effectLst/>
                        <a:latin typeface="Myriad Pro Light" panose="020B0403030403020204" pitchFamily="34" charset="0"/>
                      </a:endParaRPr>
                    </a:p>
                    <a:p>
                      <a:pPr marL="0" indent="0">
                        <a:buNone/>
                      </a:pPr>
                      <a:r>
                        <a:rPr lang="en-US" b="0" dirty="0">
                          <a:solidFill>
                            <a:srgbClr val="3165BB"/>
                          </a:solidFill>
                          <a:effectLst/>
                          <a:latin typeface="Myriad Pro Light" panose="020B0403030403020204" pitchFamily="34" charset="0"/>
                        </a:rPr>
                        <a:t>CALCULATE</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[No. of Sales]</a:t>
                      </a: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3165BB"/>
                          </a:solidFill>
                          <a:effectLst/>
                          <a:latin typeface="Myriad Pro Light" panose="020B0403030403020204" pitchFamily="34" charset="0"/>
                        </a:rPr>
                        <a:t>FILTER</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[Total Sales]</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&gt; </a:t>
                      </a:r>
                      <a:r>
                        <a:rPr lang="en-US" b="0" dirty="0">
                          <a:solidFill>
                            <a:srgbClr val="3165BB"/>
                          </a:solidFill>
                          <a:effectLst/>
                          <a:latin typeface="Myriad Pro Light" panose="020B0403030403020204" pitchFamily="34" charset="0"/>
                        </a:rPr>
                        <a:t>AVERAGEX</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0000"/>
                          </a:solidFill>
                          <a:effectLst/>
                          <a:latin typeface="Myriad Pro Light" panose="020B0403030403020204" pitchFamily="34" charset="0"/>
                        </a:rPr>
                        <a:t>,</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1080"/>
                          </a:solidFill>
                          <a:effectLst/>
                          <a:latin typeface="Myriad Pro Light" panose="020B0403030403020204" pitchFamily="34" charset="0"/>
                        </a:rPr>
                        <a:t>[CASES SOLD]</a:t>
                      </a:r>
                      <a:r>
                        <a:rPr lang="en-US" b="0" dirty="0">
                          <a:solidFill>
                            <a:srgbClr val="000000"/>
                          </a:solidFill>
                          <a:effectLst/>
                          <a:latin typeface="Myriad Pro Light" panose="020B0403030403020204" pitchFamily="34" charset="0"/>
                        </a:rPr>
                        <a:t> *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r>
                        <a:rPr lang="en-US" b="0" dirty="0">
                          <a:solidFill>
                            <a:srgbClr val="3165BB"/>
                          </a:solidFill>
                          <a:effectLst/>
                          <a:latin typeface="Myriad Pro Light" panose="020B0403030403020204" pitchFamily="34" charset="0"/>
                        </a:rPr>
                        <a:t>RELATED</a:t>
                      </a:r>
                      <a:r>
                        <a:rPr lang="en-US" b="0" dirty="0">
                          <a:solidFill>
                            <a:srgbClr val="000000"/>
                          </a:solidFill>
                          <a:effectLst/>
                          <a:latin typeface="Myriad Pro Light" panose="020B0403030403020204" pitchFamily="34" charset="0"/>
                        </a:rPr>
                        <a:t> ( </a:t>
                      </a:r>
                      <a:r>
                        <a:rPr lang="en-US" b="0" dirty="0">
                          <a:solidFill>
                            <a:srgbClr val="001080"/>
                          </a:solidFill>
                          <a:effectLst/>
                          <a:latin typeface="Myriad Pro Light" panose="020B0403030403020204" pitchFamily="34" charset="0"/>
                        </a:rPr>
                        <a:t>Wines[PRICE PER CASE]</a:t>
                      </a: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a:t>
                      </a:r>
                      <a:endParaRPr lang="en-US" dirty="0">
                        <a:latin typeface="Myriad Pro Light" panose="020B04030304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FILTER as the Filter Argument of CALCULATE</a:t>
            </a:r>
            <a:endParaRPr lang="en-US" sz="4000" dirty="0"/>
          </a:p>
        </p:txBody>
      </p:sp>
      <p:sp>
        <p:nvSpPr>
          <p:cNvPr id="3" name="Content Placeholder 2"/>
          <p:cNvSpPr>
            <a:spLocks noGrp="1"/>
          </p:cNvSpPr>
          <p:nvPr>
            <p:ph idx="1"/>
          </p:nvPr>
        </p:nvSpPr>
        <p:spPr>
          <a:xfrm>
            <a:off x="838200" y="1825624"/>
            <a:ext cx="10515600" cy="5032375"/>
          </a:xfrm>
        </p:spPr>
        <p:txBody>
          <a:bodyPr>
            <a:noAutofit/>
          </a:bodyPr>
          <a:lstStyle/>
          <a:p>
            <a:r>
              <a:rPr lang="en-US" sz="2000" b="0" i="0" dirty="0">
                <a:solidFill>
                  <a:srgbClr val="242021"/>
                </a:solidFill>
                <a:effectLst/>
              </a:rPr>
              <a:t>If the requirement is to calculate the number of sales that are greater than the average cases sold, this expression does not require FILTER because it’s using the simple aggregate function AVERAGE.</a:t>
            </a:r>
            <a:endParaRPr lang="en-US" sz="2000" b="0" i="0" dirty="0">
              <a:solidFill>
                <a:srgbClr val="242021"/>
              </a:solidFill>
              <a:effectLst/>
            </a:endParaRPr>
          </a:p>
          <a:p>
            <a:pPr marL="0" indent="0">
              <a:buNone/>
            </a:pPr>
            <a:r>
              <a:rPr lang="en-US" sz="2000" b="0" dirty="0">
                <a:solidFill>
                  <a:srgbClr val="000000"/>
                </a:solidFill>
                <a:effectLst/>
              </a:rPr>
              <a:t>Cases GT Avg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3165BB"/>
                </a:solidFill>
                <a:effectLst/>
              </a:rPr>
              <a:t>AVERAGE</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Cases GT Avg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 </a:t>
            </a:r>
            <a:r>
              <a:rPr lang="en-US" sz="2000" b="0" dirty="0" err="1">
                <a:solidFill>
                  <a:srgbClr val="001080"/>
                </a:solidFill>
                <a:effectLst/>
              </a:rPr>
              <a:t>Winesales</a:t>
            </a: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endParaRPr lang="en-US" sz="2000" b="0" dirty="0">
              <a:solidFill>
                <a:srgbClr val="000000"/>
              </a:solidFill>
              <a:effectLst/>
            </a:endParaRPr>
          </a:p>
          <a:p>
            <a:pPr marL="0" indent="0">
              <a:buNone/>
            </a:pPr>
            <a:r>
              <a:rPr lang="en-US" sz="2000" b="0" dirty="0">
                <a:solidFill>
                  <a:srgbClr val="000000"/>
                </a:solidFill>
                <a:effectLst/>
              </a:rPr>
              <a:t>           &gt; </a:t>
            </a:r>
            <a:r>
              <a:rPr lang="en-US" sz="2000" b="0" dirty="0">
                <a:solidFill>
                  <a:srgbClr val="3165BB"/>
                </a:solidFill>
                <a:effectLst/>
              </a:rPr>
              <a:t>AVERAGE</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Filters vs. Table Filters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Why do we need to distinguish between table filters and column filters? There are essentially two reasons why this difference is important:</a:t>
            </a:r>
            <a:endParaRPr lang="en-US" sz="2200" b="0" i="0" dirty="0">
              <a:solidFill>
                <a:srgbClr val="242021"/>
              </a:solidFill>
              <a:effectLst/>
            </a:endParaRPr>
          </a:p>
          <a:p>
            <a:pPr marL="800100" lvl="1" indent="-342900">
              <a:buFont typeface="+mj-lt"/>
              <a:buAutoNum type="arabicPeriod"/>
            </a:pPr>
            <a:r>
              <a:rPr lang="en-US" sz="2200" b="0" i="0" dirty="0">
                <a:solidFill>
                  <a:srgbClr val="242021"/>
                </a:solidFill>
                <a:effectLst/>
              </a:rPr>
              <a:t>Because the DAX engine has to generate the virtual tables, table filters take longer to process.</a:t>
            </a:r>
            <a:endParaRPr lang="en-US" sz="2200" b="0" i="0" dirty="0">
              <a:solidFill>
                <a:srgbClr val="242021"/>
              </a:solidFill>
              <a:effectLst/>
            </a:endParaRPr>
          </a:p>
          <a:p>
            <a:pPr marL="800100" lvl="1" indent="-342900">
              <a:buFont typeface="+mj-lt"/>
              <a:buAutoNum type="arabicPeriod"/>
            </a:pPr>
            <a:r>
              <a:rPr lang="en-US" sz="2200" b="0" i="0" dirty="0">
                <a:solidFill>
                  <a:srgbClr val="242021"/>
                </a:solidFill>
                <a:effectLst/>
              </a:rPr>
              <a:t>Your measure may return a different result depending on the filter type.</a:t>
            </a:r>
            <a:endParaRPr lang="en-US" sz="2200"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Filters Are Less Efficient</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Cases GT 300 #1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a:t>
            </a:r>
            <a:endParaRPr lang="en-US" sz="2200" b="0" dirty="0">
              <a:solidFill>
                <a:srgbClr val="000000"/>
              </a:solidFill>
              <a:effectLst/>
            </a:endParaRPr>
          </a:p>
          <a:p>
            <a:pPr marL="0" indent="0">
              <a:buNone/>
            </a:pPr>
            <a:endParaRPr lang="en-US" sz="2200" b="0" dirty="0">
              <a:solidFill>
                <a:srgbClr val="000000"/>
              </a:solidFill>
              <a:effectLst/>
            </a:endParaRPr>
          </a:p>
          <a:p>
            <a:pPr marL="0" indent="0">
              <a:buNone/>
            </a:pPr>
            <a:r>
              <a:rPr lang="en-US" sz="2200" b="0" dirty="0">
                <a:solidFill>
                  <a:srgbClr val="000000"/>
                </a:solidFill>
                <a:effectLst/>
              </a:rPr>
              <a:t>Cases GT 300 #2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7078435" y="2950028"/>
            <a:ext cx="4844334" cy="2325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5962" y="238125"/>
            <a:ext cx="8220075" cy="6381750"/>
          </a:xfrm>
          <a:prstGeom prst="rect">
            <a:avLst/>
          </a:prstGeom>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5962" y="314325"/>
            <a:ext cx="8220075" cy="6229350"/>
          </a:xfrm>
          <a:prstGeom prst="rect">
            <a:avLst/>
          </a:prstGeom>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Filters Are Less Efficient</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If your fact table contains many millions of rows, the FILTER function must iterate these rows to build the virtual table. You pay a heavy processing price if you use table filters rather than column filters.</a:t>
            </a:r>
            <a:endParaRPr lang="en-US" sz="2000" b="0" i="0" dirty="0">
              <a:solidFill>
                <a:srgbClr val="242021"/>
              </a:solidFill>
              <a:effectLst/>
            </a:endParaRPr>
          </a:p>
          <a:p>
            <a:r>
              <a:rPr lang="en-US" sz="2000" b="0" i="1" dirty="0">
                <a:solidFill>
                  <a:srgbClr val="242021"/>
                </a:solidFill>
                <a:effectLst/>
              </a:rPr>
              <a:t>“A side effect of a table filter is that it requires a large materialization to the storage engine to enable the formula engine to compute the result.”</a:t>
            </a:r>
            <a:endParaRPr lang="en-US" sz="2000" b="0" i="1" dirty="0">
              <a:solidFill>
                <a:srgbClr val="242021"/>
              </a:solidFill>
              <a:effectLst/>
            </a:endParaRPr>
          </a:p>
          <a:p>
            <a:pPr marL="0" indent="0">
              <a:buNone/>
            </a:pPr>
            <a:r>
              <a:rPr lang="en-US" sz="2000" b="0" dirty="0">
                <a:solidFill>
                  <a:srgbClr val="000000"/>
                </a:solidFill>
                <a:effectLst/>
              </a:rPr>
              <a:t>Cases GT 300 #3 =</a:t>
            </a:r>
            <a:endParaRPr lang="en-US" sz="2000" b="0" dirty="0">
              <a:solidFill>
                <a:srgbClr val="000000"/>
              </a:solidFill>
              <a:effectLst/>
            </a:endParaRPr>
          </a:p>
          <a:p>
            <a:pPr marL="0" indent="0">
              <a:buNone/>
            </a:pPr>
            <a:r>
              <a:rPr lang="en-US" sz="2000" b="0" dirty="0">
                <a:solidFill>
                  <a:srgbClr val="3165BB"/>
                </a:solidFill>
                <a:effectLst/>
              </a:rPr>
              <a:t>SUMX</a:t>
            </a:r>
            <a:r>
              <a:rPr lang="en-US" sz="2000" b="0" dirty="0">
                <a:solidFill>
                  <a:srgbClr val="000000"/>
                </a:solidFill>
                <a:effectLst/>
              </a:rPr>
              <a:t> ( </a:t>
            </a:r>
            <a:r>
              <a:rPr lang="en-US" sz="2000" b="0" dirty="0">
                <a:solidFill>
                  <a:srgbClr val="3165BB"/>
                </a:solidFill>
                <a:effectLst/>
              </a:rPr>
              <a:t>FILTER</a:t>
            </a:r>
            <a:r>
              <a:rPr lang="en-US" sz="2000" b="0" dirty="0">
                <a:solidFill>
                  <a:srgbClr val="000000"/>
                </a:solidFill>
                <a:effectLst/>
              </a:rPr>
              <a:t> ( </a:t>
            </a:r>
            <a:r>
              <a:rPr lang="en-US" sz="2000" b="0" dirty="0" err="1">
                <a:solidFill>
                  <a:srgbClr val="001080"/>
                </a:solidFill>
                <a:effectLst/>
              </a:rPr>
              <a:t>Winesales</a:t>
            </a: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09885A"/>
                </a:solidFill>
                <a:effectLst/>
              </a:rPr>
              <a:t>300</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 )</a:t>
            </a:r>
            <a:endParaRPr lang="en-US" sz="2000" b="0" dirty="0">
              <a:solidFill>
                <a:srgbClr val="000000"/>
              </a:solidFill>
              <a:effectLst/>
            </a:endParaRPr>
          </a:p>
          <a:p>
            <a:r>
              <a:rPr lang="en-US" sz="2000" b="0" i="0" dirty="0">
                <a:solidFill>
                  <a:srgbClr val="242021"/>
                </a:solidFill>
                <a:effectLst/>
              </a:rPr>
              <a:t>First, FILTER iterates the fact table to generate a table containing the rows to be considered. Then SUMX iterates the table generated by FILTER. That’s a lot of iterations!</a:t>
            </a:r>
            <a:endParaRPr 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Treemap and Waterfall charts</a:t>
            </a:r>
            <a:endParaRPr lang="en-US"/>
          </a:p>
        </p:txBody>
      </p:sp>
      <p:pic>
        <p:nvPicPr>
          <p:cNvPr id="5" name="Picture 4"/>
          <p:cNvPicPr>
            <a:picLocks noChangeAspect="1"/>
          </p:cNvPicPr>
          <p:nvPr/>
        </p:nvPicPr>
        <p:blipFill>
          <a:blip r:embed="rId1"/>
          <a:stretch>
            <a:fillRect/>
          </a:stretch>
        </p:blipFill>
        <p:spPr>
          <a:xfrm>
            <a:off x="247650" y="1475658"/>
            <a:ext cx="11696700" cy="3747975"/>
          </a:xfrm>
          <a:prstGeom prst="rect">
            <a:avLst/>
          </a:prstGeom>
        </p:spPr>
      </p:pic>
      <p:sp>
        <p:nvSpPr>
          <p:cNvPr id="7" name="TextBox 6"/>
          <p:cNvSpPr txBox="1"/>
          <p:nvPr/>
        </p:nvSpPr>
        <p:spPr>
          <a:xfrm>
            <a:off x="1677590" y="5358570"/>
            <a:ext cx="8836819"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Consider a Treemap Chart to analyze contribution across many data points and a Waterfall Chart to show a running total as values are added or subtracted.</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Filters Return Different Results</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Bordeaux Wines #1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Wines[WINE]</a:t>
            </a:r>
            <a:r>
              <a:rPr lang="en-US" sz="2200" b="0" dirty="0">
                <a:solidFill>
                  <a:srgbClr val="000000"/>
                </a:solidFill>
                <a:effectLst/>
              </a:rPr>
              <a:t> = </a:t>
            </a:r>
            <a:r>
              <a:rPr lang="en-US" sz="2200" b="0" dirty="0">
                <a:solidFill>
                  <a:srgbClr val="A31515"/>
                </a:solidFill>
                <a:effectLst/>
              </a:rPr>
              <a:t>"Bordeaux"</a:t>
            </a:r>
            <a:r>
              <a:rPr lang="en-US" sz="2200" b="0" dirty="0">
                <a:solidFill>
                  <a:srgbClr val="000000"/>
                </a:solidFill>
                <a:effectLst/>
              </a:rPr>
              <a:t> )</a:t>
            </a:r>
            <a:endParaRPr lang="en-US" sz="2200" b="0" dirty="0">
              <a:solidFill>
                <a:srgbClr val="000000"/>
              </a:solidFill>
              <a:effectLst/>
            </a:endParaRPr>
          </a:p>
          <a:p>
            <a:pPr marL="0" indent="0">
              <a:buNone/>
            </a:pPr>
            <a:endParaRPr lang="en-US" sz="2200" b="0" dirty="0">
              <a:solidFill>
                <a:srgbClr val="000000"/>
              </a:solidFill>
              <a:effectLst/>
            </a:endParaRPr>
          </a:p>
          <a:p>
            <a:pPr marL="0" indent="0">
              <a:buNone/>
            </a:pPr>
            <a:r>
              <a:rPr lang="en-US" sz="2200" b="0" dirty="0">
                <a:solidFill>
                  <a:srgbClr val="000000"/>
                </a:solidFill>
                <a:effectLst/>
              </a:rPr>
              <a:t>Bordeaux Wines #2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a:t>
            </a:r>
            <a:r>
              <a:rPr lang="en-US" sz="2200" b="0" dirty="0">
                <a:solidFill>
                  <a:srgbClr val="001080"/>
                </a:solidFill>
                <a:effectLst/>
              </a:rPr>
              <a:t>Wines[WINE]</a:t>
            </a:r>
            <a:r>
              <a:rPr lang="en-US" sz="2200" b="0" dirty="0">
                <a:solidFill>
                  <a:srgbClr val="000000"/>
                </a:solidFill>
                <a:effectLst/>
              </a:rPr>
              <a:t> = </a:t>
            </a:r>
            <a:r>
              <a:rPr lang="en-US" sz="2200" b="0" dirty="0">
                <a:solidFill>
                  <a:srgbClr val="A31515"/>
                </a:solidFill>
                <a:effectLst/>
              </a:rPr>
              <a:t>"Bordeaux"</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7797993" y="1611090"/>
            <a:ext cx="3555807" cy="49797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900057" cy="1325563"/>
          </a:xfrm>
        </p:spPr>
        <p:txBody>
          <a:bodyPr/>
          <a:lstStyle/>
          <a:p>
            <a:pPr algn="ctr"/>
            <a:r>
              <a:rPr lang="en-US" dirty="0"/>
              <a:t>“Bordeaux Wines #1” measure</a:t>
            </a:r>
            <a:endParaRPr lang="en-US" dirty="0"/>
          </a:p>
        </p:txBody>
      </p:sp>
      <p:pic>
        <p:nvPicPr>
          <p:cNvPr id="5" name="Picture 4"/>
          <p:cNvPicPr>
            <a:picLocks noChangeAspect="1"/>
          </p:cNvPicPr>
          <p:nvPr/>
        </p:nvPicPr>
        <p:blipFill>
          <a:blip r:embed="rId1"/>
          <a:stretch>
            <a:fillRect/>
          </a:stretch>
        </p:blipFill>
        <p:spPr>
          <a:xfrm>
            <a:off x="7200899" y="365125"/>
            <a:ext cx="3989615" cy="6186599"/>
          </a:xfrm>
          <a:prstGeom prst="rect">
            <a:avLst/>
          </a:prstGeom>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“Bordeaux Wines #2” measure</a:t>
            </a:r>
            <a:endParaRPr lang="en-US" dirty="0"/>
          </a:p>
        </p:txBody>
      </p:sp>
      <p:pic>
        <p:nvPicPr>
          <p:cNvPr id="5" name="Picture 4"/>
          <p:cNvPicPr>
            <a:picLocks noChangeAspect="1"/>
          </p:cNvPicPr>
          <p:nvPr/>
        </p:nvPicPr>
        <p:blipFill>
          <a:blip r:embed="rId1"/>
          <a:stretch>
            <a:fillRect/>
          </a:stretch>
        </p:blipFill>
        <p:spPr>
          <a:xfrm>
            <a:off x="585907" y="1975757"/>
            <a:ext cx="11020185" cy="4201206"/>
          </a:xfrm>
          <a:prstGeom prst="rect">
            <a:avLst/>
          </a:prstGeom>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KEEPFILTERS Function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Bordeaux Wines #1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KEEPFILTERS</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r>
              <a:rPr lang="en-US" sz="2200" b="0" dirty="0">
                <a:solidFill>
                  <a:srgbClr val="A31515"/>
                </a:solidFill>
                <a:effectLst/>
              </a:rPr>
              <a:t>"Bordeaux"</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endParaRPr lang="en-US" sz="2200" b="0" i="1" dirty="0">
              <a:solidFill>
                <a:srgbClr val="242021"/>
              </a:solidFill>
              <a:effectLst/>
            </a:endParaRPr>
          </a:p>
          <a:p>
            <a:pPr marL="0" indent="0">
              <a:buNone/>
            </a:pPr>
            <a:r>
              <a:rPr lang="en-US" sz="2200" b="0" i="1" dirty="0">
                <a:solidFill>
                  <a:srgbClr val="242021"/>
                </a:solidFill>
                <a:effectLst/>
              </a:rPr>
              <a:t>Always use column filters where you can. Only use table filters where necessary.</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6822261" y="1825625"/>
            <a:ext cx="4531539" cy="20496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 Function</a:t>
            </a:r>
            <a:endParaRPr lang="en-US" dirty="0"/>
          </a:p>
        </p:txBody>
      </p:sp>
      <p:sp>
        <p:nvSpPr>
          <p:cNvPr id="3" name="Content Placeholder 2"/>
          <p:cNvSpPr>
            <a:spLocks noGrp="1"/>
          </p:cNvSpPr>
          <p:nvPr>
            <p:ph idx="1"/>
          </p:nvPr>
        </p:nvSpPr>
        <p:spPr>
          <a:xfrm>
            <a:off x="838200" y="1825625"/>
            <a:ext cx="10515600" cy="4847318"/>
          </a:xfrm>
        </p:spPr>
        <p:txBody>
          <a:bodyPr>
            <a:normAutofit/>
          </a:bodyPr>
          <a:lstStyle/>
          <a:p>
            <a:r>
              <a:rPr lang="en-US" sz="2000" b="0" i="0" dirty="0">
                <a:solidFill>
                  <a:srgbClr val="242021"/>
                </a:solidFill>
                <a:effectLst/>
              </a:rPr>
              <a:t>The ALL function has the following syntaxes:</a:t>
            </a:r>
            <a:endParaRPr lang="en-US" sz="2000" b="0" i="0" dirty="0">
              <a:solidFill>
                <a:srgbClr val="242021"/>
              </a:solidFill>
              <a:effectLst/>
            </a:endParaRPr>
          </a:p>
          <a:p>
            <a:pPr marL="0" indent="0">
              <a:buNone/>
            </a:pPr>
            <a:r>
              <a:rPr lang="en-US" sz="2000" b="1" i="0" dirty="0">
                <a:solidFill>
                  <a:srgbClr val="FF0000"/>
                </a:solidFill>
                <a:effectLst/>
              </a:rPr>
              <a:t>= ALL ( table )</a:t>
            </a:r>
            <a:endParaRPr lang="en-US" sz="2000" b="1" i="0" dirty="0">
              <a:solidFill>
                <a:srgbClr val="FF0000"/>
              </a:solidFill>
              <a:effectLst/>
            </a:endParaRPr>
          </a:p>
          <a:p>
            <a:pPr marL="0" indent="0">
              <a:buNone/>
            </a:pPr>
            <a:r>
              <a:rPr lang="en-US" sz="2000" b="0" i="0" dirty="0">
                <a:solidFill>
                  <a:srgbClr val="242021"/>
                </a:solidFill>
                <a:effectLst/>
              </a:rPr>
              <a:t>where:</a:t>
            </a:r>
            <a:endParaRPr lang="en-US" sz="2000" b="0" i="0" dirty="0">
              <a:solidFill>
                <a:srgbClr val="242021"/>
              </a:solidFill>
              <a:effectLst/>
            </a:endParaRPr>
          </a:p>
          <a:p>
            <a:pPr marL="0" indent="0">
              <a:buNone/>
            </a:pPr>
            <a:r>
              <a:rPr lang="en-US" sz="2000" b="1" i="0" dirty="0">
                <a:solidFill>
                  <a:srgbClr val="242021"/>
                </a:solidFill>
                <a:effectLst/>
              </a:rPr>
              <a:t>table </a:t>
            </a:r>
            <a:r>
              <a:rPr lang="en-US" sz="2000" b="0" i="0" dirty="0">
                <a:solidFill>
                  <a:srgbClr val="242021"/>
                </a:solidFill>
                <a:effectLst/>
              </a:rPr>
              <a:t>is the table from where you want to clear the filters.</a:t>
            </a:r>
            <a:endParaRPr lang="en-US" sz="2000" b="0" i="0" dirty="0">
              <a:solidFill>
                <a:srgbClr val="242021"/>
              </a:solidFill>
              <a:effectLst/>
            </a:endParaRPr>
          </a:p>
          <a:p>
            <a:pPr marL="0" indent="0">
              <a:buNone/>
            </a:pPr>
            <a:r>
              <a:rPr lang="en-US" sz="2000" b="0" i="0" dirty="0">
                <a:solidFill>
                  <a:srgbClr val="242021"/>
                </a:solidFill>
                <a:effectLst/>
              </a:rPr>
              <a:t>Here is an example of the ALL function syntax, referencing a table:</a:t>
            </a:r>
            <a:endParaRPr lang="en-US" sz="2000" b="0" i="0" dirty="0">
              <a:solidFill>
                <a:srgbClr val="242021"/>
              </a:solidFill>
              <a:effectLst/>
            </a:endParaRPr>
          </a:p>
          <a:p>
            <a:pPr marL="0" indent="0">
              <a:buNone/>
            </a:pPr>
            <a:r>
              <a:rPr lang="en-US" sz="2000" b="1" i="0" dirty="0">
                <a:solidFill>
                  <a:srgbClr val="242021"/>
                </a:solidFill>
                <a:effectLst/>
              </a:rPr>
              <a:t>= ALL ( </a:t>
            </a:r>
            <a:r>
              <a:rPr lang="en-US" sz="2000" b="1" i="0" dirty="0" err="1">
                <a:solidFill>
                  <a:srgbClr val="242021"/>
                </a:solidFill>
                <a:effectLst/>
              </a:rPr>
              <a:t>Winesales</a:t>
            </a:r>
            <a:r>
              <a:rPr lang="en-US" sz="2000" b="1" i="0" dirty="0">
                <a:solidFill>
                  <a:srgbClr val="242021"/>
                </a:solidFill>
                <a:effectLst/>
              </a:rPr>
              <a:t> )</a:t>
            </a:r>
            <a:endParaRPr lang="en-US" sz="2000" b="1" i="0" dirty="0">
              <a:solidFill>
                <a:srgbClr val="242021"/>
              </a:solidFill>
              <a:effectLst/>
            </a:endParaRPr>
          </a:p>
          <a:p>
            <a:r>
              <a:rPr lang="en-US" sz="2000" dirty="0">
                <a:solidFill>
                  <a:srgbClr val="242021"/>
                </a:solidFill>
              </a:rPr>
              <a:t>Or you can reference a column:</a:t>
            </a:r>
            <a:endParaRPr lang="en-US" sz="2000" b="0" i="0" dirty="0">
              <a:solidFill>
                <a:srgbClr val="242021"/>
              </a:solidFill>
              <a:effectLst/>
            </a:endParaRPr>
          </a:p>
          <a:p>
            <a:pPr marL="0" indent="0">
              <a:buNone/>
            </a:pPr>
            <a:r>
              <a:rPr lang="en-US" sz="2000" b="1" i="0" dirty="0">
                <a:solidFill>
                  <a:srgbClr val="FF0000"/>
                </a:solidFill>
                <a:effectLst/>
              </a:rPr>
              <a:t>= ALL (column 1, column 2, etc.)</a:t>
            </a:r>
            <a:endParaRPr lang="en-US" sz="2000" b="1" i="0" dirty="0">
              <a:solidFill>
                <a:srgbClr val="FF0000"/>
              </a:solidFill>
              <a:effectLst/>
            </a:endParaRPr>
          </a:p>
          <a:p>
            <a:pPr marL="0" indent="0">
              <a:buNone/>
            </a:pPr>
            <a:r>
              <a:rPr lang="en-US" sz="2000" b="0" i="0" dirty="0">
                <a:solidFill>
                  <a:srgbClr val="242021"/>
                </a:solidFill>
                <a:effectLst/>
              </a:rPr>
              <a:t>where:</a:t>
            </a:r>
            <a:endParaRPr lang="en-US" sz="2000" b="0" i="0" dirty="0">
              <a:solidFill>
                <a:srgbClr val="242021"/>
              </a:solidFill>
              <a:effectLst/>
            </a:endParaRPr>
          </a:p>
          <a:p>
            <a:pPr marL="0" indent="0">
              <a:buNone/>
            </a:pPr>
            <a:r>
              <a:rPr lang="en-US" sz="2000" b="1" i="0" dirty="0">
                <a:solidFill>
                  <a:srgbClr val="242021"/>
                </a:solidFill>
                <a:effectLst/>
              </a:rPr>
              <a:t>column(s) </a:t>
            </a:r>
            <a:r>
              <a:rPr lang="en-US" sz="2000" b="0" i="0" dirty="0">
                <a:solidFill>
                  <a:srgbClr val="242021"/>
                </a:solidFill>
                <a:effectLst/>
              </a:rPr>
              <a:t>is the column or columns from where you want to clear the filters.</a:t>
            </a:r>
            <a:endParaRPr lang="en-US" sz="2000" b="0" i="0" dirty="0">
              <a:solidFill>
                <a:srgbClr val="242021"/>
              </a:solidFill>
              <a:effectLst/>
            </a:endParaRPr>
          </a:p>
          <a:p>
            <a:pPr marL="0" indent="0">
              <a:buNone/>
            </a:pPr>
            <a:r>
              <a:rPr lang="en-US" sz="2000" b="0" i="0" dirty="0">
                <a:solidFill>
                  <a:srgbClr val="242021"/>
                </a:solidFill>
                <a:effectLst/>
              </a:rPr>
              <a:t>Here is an example of the ALL function syntax referencing a column:</a:t>
            </a:r>
            <a:endParaRPr lang="en-US" sz="2000" b="0" i="0" dirty="0">
              <a:solidFill>
                <a:srgbClr val="242021"/>
              </a:solidFill>
              <a:effectLst/>
            </a:endParaRPr>
          </a:p>
          <a:p>
            <a:pPr marL="0" indent="0">
              <a:buNone/>
            </a:pPr>
            <a:r>
              <a:rPr lang="en-US" sz="2000" b="1" i="0" dirty="0">
                <a:solidFill>
                  <a:srgbClr val="242021"/>
                </a:solidFill>
                <a:effectLst/>
              </a:rPr>
              <a:t>= ALL ( Wines[TYPE]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Applied to the Fact Table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Sales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Grand Total No. of Sales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Sales as Percent of Grand Total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68349C"/>
                </a:solidFill>
                <a:effectLst/>
              </a:rPr>
              <a:t>[Grand Total No. of Sales]</a:t>
            </a:r>
            <a:r>
              <a:rPr lang="en-US" sz="2200" b="0" dirty="0">
                <a:solidFill>
                  <a:srgbClr val="000000"/>
                </a:solidFill>
                <a:effectLst/>
              </a:rPr>
              <a:t>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6666872" y="1257524"/>
            <a:ext cx="5249008" cy="55824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345275" y="431516"/>
            <a:ext cx="7501450" cy="5994968"/>
          </a:xfrm>
          <a:prstGeom prst="rect">
            <a:avLst/>
          </a:prstGeom>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27418" y="0"/>
            <a:ext cx="7297724" cy="6858000"/>
          </a:xfrm>
          <a:prstGeom prst="rect">
            <a:avLst/>
          </a:prstGeom>
        </p:spPr>
      </p:pic>
      <p:sp>
        <p:nvSpPr>
          <p:cNvPr id="7" name="TextBox 6"/>
          <p:cNvSpPr txBox="1"/>
          <p:nvPr/>
        </p:nvSpPr>
        <p:spPr>
          <a:xfrm>
            <a:off x="7894764" y="1828137"/>
            <a:ext cx="3869818" cy="1200329"/>
          </a:xfrm>
          <a:prstGeom prst="rect">
            <a:avLst/>
          </a:prstGeom>
          <a:noFill/>
        </p:spPr>
        <p:txBody>
          <a:bodyPr wrap="square">
            <a:spAutoFit/>
          </a:bodyPr>
          <a:lstStyle/>
          <a:p>
            <a:r>
              <a:rPr lang="en-US" sz="1800" b="0" i="1" dirty="0">
                <a:solidFill>
                  <a:srgbClr val="242021"/>
                </a:solidFill>
                <a:effectLst/>
                <a:latin typeface="Myriad Pro Light" panose="020B0403030403020204" pitchFamily="34" charset="0"/>
              </a:rPr>
              <a:t>The ALL function passed to the fact table generates a virtual fact table that is used for all evaluations, and any filters from dimensions are ignored</a:t>
            </a:r>
            <a:endParaRPr lang="en-US" dirty="0">
              <a:latin typeface="Myriad Pro Light" panose="020B0403030403020204"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Applied to the Fact Table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Total Cases All </a:t>
            </a:r>
            <a:r>
              <a:rPr lang="en-US" sz="2200" b="0" dirty="0" err="1">
                <a:solidFill>
                  <a:srgbClr val="000000"/>
                </a:solidFill>
                <a:effectLst/>
              </a:rPr>
              <a:t>Winesales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a:t>
            </a:r>
            <a:r>
              <a:rPr lang="en-US" sz="2200" b="0" dirty="0" err="1">
                <a:solidFill>
                  <a:srgbClr val="001080"/>
                </a:solidFill>
                <a:effectLst/>
              </a:rPr>
              <a:t>Winesales</a:t>
            </a:r>
            <a:r>
              <a:rPr lang="en-US" sz="2200" b="0" dirty="0">
                <a:solidFill>
                  <a:srgbClr val="000000"/>
                </a:solidFill>
                <a:effectLst/>
              </a:rPr>
              <a:t> )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7028846" y="1496788"/>
            <a:ext cx="4324954" cy="5210902"/>
          </a:xfrm>
          <a:prstGeom prst="rect">
            <a:avLst/>
          </a:prstGeom>
        </p:spPr>
      </p:pic>
      <p:sp>
        <p:nvSpPr>
          <p:cNvPr id="7" name="TextBox 6"/>
          <p:cNvSpPr txBox="1"/>
          <p:nvPr/>
        </p:nvSpPr>
        <p:spPr>
          <a:xfrm>
            <a:off x="2888925" y="5795995"/>
            <a:ext cx="4139921" cy="646331"/>
          </a:xfrm>
          <a:prstGeom prst="rect">
            <a:avLst/>
          </a:prstGeom>
          <a:noFill/>
        </p:spPr>
        <p:txBody>
          <a:bodyPr wrap="square">
            <a:spAutoFit/>
          </a:bodyPr>
          <a:lstStyle/>
          <a:p>
            <a:r>
              <a:rPr lang="en-US" sz="1800" b="0" i="1" dirty="0">
                <a:solidFill>
                  <a:srgbClr val="242021"/>
                </a:solidFill>
                <a:effectLst/>
                <a:latin typeface="Myriad Pro Light" panose="020B0403030403020204" pitchFamily="34" charset="0"/>
              </a:rPr>
              <a:t>The ALL function nested inside CALCULATE to find the grand total of cases sold</a:t>
            </a:r>
            <a:endParaRPr lang="en-US"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Applied to the Fact Table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Avg Cases All </a:t>
            </a:r>
            <a:r>
              <a:rPr lang="en-US" sz="2200" b="0" dirty="0" err="1">
                <a:solidFill>
                  <a:srgbClr val="000000"/>
                </a:solidFill>
                <a:effectLst/>
              </a:rPr>
              <a:t>Winesales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r>
              <a:rPr lang="en-US" sz="2200" b="0" dirty="0">
                <a:solidFill>
                  <a:srgbClr val="3165BB"/>
                </a:solidFill>
                <a:effectLst/>
              </a:rPr>
              <a:t>AVERAGE</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Sales Where Cases is GT Avg All Wines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68349C"/>
                </a:solidFill>
                <a:effectLst/>
              </a:rPr>
              <a:t>[No. of Sales]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&gt;= </a:t>
            </a:r>
            <a:r>
              <a:rPr lang="en-US" sz="2200" b="0" dirty="0">
                <a:solidFill>
                  <a:srgbClr val="68349C"/>
                </a:solidFill>
                <a:effectLst/>
              </a:rPr>
              <a:t>[Avg Cases All </a:t>
            </a:r>
            <a:r>
              <a:rPr lang="en-US" sz="2200" b="0" dirty="0" err="1">
                <a:solidFill>
                  <a:srgbClr val="68349C"/>
                </a:solidFill>
                <a:effectLst/>
              </a:rPr>
              <a:t>Winesales</a:t>
            </a:r>
            <a:r>
              <a:rPr lang="en-US" sz="2200" b="0" dirty="0">
                <a:solidFill>
                  <a:srgbClr val="68349C"/>
                </a:solidFill>
                <a:effectLst/>
              </a:rPr>
              <a: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and Matrix visualizations</a:t>
            </a:r>
            <a:endParaRPr lang="en-US"/>
          </a:p>
        </p:txBody>
      </p:sp>
      <p:pic>
        <p:nvPicPr>
          <p:cNvPr id="5" name="Picture 4"/>
          <p:cNvPicPr>
            <a:picLocks noChangeAspect="1"/>
          </p:cNvPicPr>
          <p:nvPr/>
        </p:nvPicPr>
        <p:blipFill>
          <a:blip r:embed="rId1"/>
          <a:stretch>
            <a:fillRect/>
          </a:stretch>
        </p:blipFill>
        <p:spPr>
          <a:xfrm>
            <a:off x="0" y="2019444"/>
            <a:ext cx="12192000" cy="2819112"/>
          </a:xfrm>
          <a:prstGeom prst="rect">
            <a:avLst/>
          </a:prstGeom>
        </p:spPr>
      </p:pic>
      <p:sp>
        <p:nvSpPr>
          <p:cNvPr id="7" name="TextBox 6"/>
          <p:cNvSpPr txBox="1"/>
          <p:nvPr/>
        </p:nvSpPr>
        <p:spPr>
          <a:xfrm>
            <a:off x="1836102" y="5167312"/>
            <a:ext cx="8519795"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Table and Matrix visualizations for tabular and crosstab text reports.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30020" y="510888"/>
            <a:ext cx="8931959" cy="5836223"/>
          </a:xfrm>
          <a:prstGeom prst="rect">
            <a:avLst/>
          </a:prstGeom>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Using ALL on Dimension Tables</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Sales All Wines Wrong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Sales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No. of Sales All Wines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Sales as Percent of Filtered Value =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68349C"/>
                </a:solidFill>
                <a:effectLst/>
              </a:rPr>
              <a:t>[No. of Sales All Wines]</a:t>
            </a:r>
            <a:r>
              <a:rPr lang="en-US" sz="2200" b="0" dirty="0">
                <a:solidFill>
                  <a:srgbClr val="000000"/>
                </a:solidFill>
                <a:effectLst/>
              </a:rPr>
              <a:t> )</a:t>
            </a:r>
            <a:endParaRPr lang="en-US" sz="22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428270" y="471318"/>
            <a:ext cx="7335460" cy="5915364"/>
          </a:xfrm>
          <a:prstGeom prst="rect">
            <a:avLst/>
          </a:prstGeom>
        </p:spPr>
      </p:pic>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164519" y="61912"/>
            <a:ext cx="7600950" cy="6734175"/>
          </a:xfrm>
          <a:prstGeom prst="rect">
            <a:avLst/>
          </a:prstGeom>
        </p:spPr>
      </p:pic>
      <p:sp>
        <p:nvSpPr>
          <p:cNvPr id="7" name="TextBox 6"/>
          <p:cNvSpPr txBox="1"/>
          <p:nvPr/>
        </p:nvSpPr>
        <p:spPr>
          <a:xfrm>
            <a:off x="838200" y="1825625"/>
            <a:ext cx="3215472" cy="1446550"/>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ALL function removes filters from the Wines dimension, but other filters are preserved</a:t>
            </a:r>
            <a:endParaRPr lang="en-US" sz="2200" dirty="0">
              <a:latin typeface="Myriad Pro Light" panose="020B0403030403020204" pitchFamily="34"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pic>
        <p:nvPicPr>
          <p:cNvPr id="5" name="Picture 4"/>
          <p:cNvPicPr>
            <a:picLocks noChangeAspect="1"/>
          </p:cNvPicPr>
          <p:nvPr/>
        </p:nvPicPr>
        <p:blipFill>
          <a:blip r:embed="rId1"/>
          <a:stretch>
            <a:fillRect/>
          </a:stretch>
        </p:blipFill>
        <p:spPr>
          <a:xfrm>
            <a:off x="2639048" y="1616755"/>
            <a:ext cx="6913904" cy="4014176"/>
          </a:xfrm>
          <a:prstGeom prst="rect">
            <a:avLst/>
          </a:prstGeom>
        </p:spPr>
      </p:pic>
      <p:sp>
        <p:nvSpPr>
          <p:cNvPr id="7" name="TextBox 6"/>
          <p:cNvSpPr txBox="1"/>
          <p:nvPr/>
        </p:nvSpPr>
        <p:spPr>
          <a:xfrm>
            <a:off x="3041301" y="5723434"/>
            <a:ext cx="6109398"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ALL that references a table will remove filters from all columns in a table, which may be incorrect</a:t>
            </a:r>
            <a:endParaRPr lang="en-US" sz="2200" dirty="0">
              <a:latin typeface="Myriad Pro Light" panose="020B0403030403020204" pitchFamily="34" charset="0"/>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pic>
        <p:nvPicPr>
          <p:cNvPr id="5" name="Picture 4"/>
          <p:cNvPicPr>
            <a:picLocks noChangeAspect="1"/>
          </p:cNvPicPr>
          <p:nvPr/>
        </p:nvPicPr>
        <p:blipFill>
          <a:blip r:embed="rId1"/>
          <a:stretch>
            <a:fillRect/>
          </a:stretch>
        </p:blipFill>
        <p:spPr>
          <a:xfrm>
            <a:off x="1153753" y="2873635"/>
            <a:ext cx="9884491" cy="950652"/>
          </a:xfrm>
          <a:prstGeom prst="rect">
            <a:avLst/>
          </a:prstGeom>
        </p:spPr>
      </p:pic>
      <p:sp>
        <p:nvSpPr>
          <p:cNvPr id="7" name="TextBox 6"/>
          <p:cNvSpPr txBox="1"/>
          <p:nvPr/>
        </p:nvSpPr>
        <p:spPr>
          <a:xfrm>
            <a:off x="2162069" y="4354294"/>
            <a:ext cx="7867860"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Filters are on both the WINE column and the SUPPLIER column</a:t>
            </a:r>
            <a:endParaRPr lang="en-US" sz="2200" dirty="0">
              <a:latin typeface="Myriad Pro Light" panose="020B0403030403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Sales All Wines #2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1310613" y="3108796"/>
            <a:ext cx="9570771" cy="1985963"/>
          </a:xfrm>
          <a:prstGeom prst="rect">
            <a:avLst/>
          </a:prstGeom>
        </p:spPr>
      </p:pic>
      <p:sp>
        <p:nvSpPr>
          <p:cNvPr id="7" name="TextBox 6"/>
          <p:cNvSpPr txBox="1"/>
          <p:nvPr/>
        </p:nvSpPr>
        <p:spPr>
          <a:xfrm>
            <a:off x="2033587" y="5318984"/>
            <a:ext cx="8124825"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Using ALL on a column removes the filter from that column only</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Sales as Percent of Filtered Value #2 =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68349C"/>
                </a:solidFill>
                <a:effectLst/>
              </a:rPr>
              <a:t>[No. of Sales All Wines #2]</a:t>
            </a:r>
            <a:r>
              <a:rPr lang="en-US" sz="2200" b="0" dirty="0">
                <a:solidFill>
                  <a:srgbClr val="000000"/>
                </a:solidFill>
                <a:effectLst/>
              </a:rPr>
              <a:t>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4752054" y="2863369"/>
            <a:ext cx="6601746" cy="3448531"/>
          </a:xfrm>
          <a:prstGeom prst="rect">
            <a:avLst/>
          </a:prstGeom>
        </p:spPr>
      </p:pic>
      <p:sp>
        <p:nvSpPr>
          <p:cNvPr id="7" name="TextBox 6"/>
          <p:cNvSpPr txBox="1"/>
          <p:nvPr/>
        </p:nvSpPr>
        <p:spPr>
          <a:xfrm>
            <a:off x="870868" y="5407522"/>
            <a:ext cx="3848519"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correct percentage for sales for “Abel” for “Alliance” supplier</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All Wines Type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Wines[TYPE]</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Percentage of Wine Country =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r>
              <a:rPr lang="en-US" sz="2200" b="0" dirty="0">
                <a:solidFill>
                  <a:srgbClr val="68349C"/>
                </a:solidFill>
                <a:effectLst/>
              </a:rPr>
              <a:t>[All Wines Type]</a:t>
            </a:r>
            <a:r>
              <a:rPr lang="en-US" sz="2200" b="0" dirty="0">
                <a:solidFill>
                  <a:srgbClr val="000000"/>
                </a:solidFill>
                <a:effectLst/>
              </a:rPr>
              <a:t>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6057161" y="3174403"/>
            <a:ext cx="5296639" cy="3543795"/>
          </a:xfrm>
          <a:prstGeom prst="rect">
            <a:avLst/>
          </a:prstGeom>
        </p:spPr>
      </p:pic>
      <p:sp>
        <p:nvSpPr>
          <p:cNvPr id="7" name="TextBox 6"/>
          <p:cNvSpPr txBox="1"/>
          <p:nvPr/>
        </p:nvSpPr>
        <p:spPr>
          <a:xfrm>
            <a:off x="3121688" y="5723434"/>
            <a:ext cx="2974312"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Calculating percentages across grouped data</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32914" y="568098"/>
            <a:ext cx="8926171" cy="5239481"/>
          </a:xfrm>
          <a:prstGeom prst="rect">
            <a:avLst/>
          </a:prstGeom>
        </p:spPr>
      </p:pic>
      <p:sp>
        <p:nvSpPr>
          <p:cNvPr id="7" name="TextBox 6"/>
          <p:cNvSpPr txBox="1"/>
          <p:nvPr/>
        </p:nvSpPr>
        <p:spPr>
          <a:xfrm>
            <a:off x="2145321" y="5905181"/>
            <a:ext cx="7901355"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Stacked column chart showing the percentage breakdown across WINE COUNTRY in the Tooltip</a:t>
            </a:r>
            <a:endParaRPr lang="en-US" sz="2200" dirty="0">
              <a:latin typeface="Myriad Pro Light" panose="020B0403030403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pPr algn="ctr"/>
            <a:r>
              <a:rPr lang="en-US" sz="5400" dirty="0"/>
              <a:t>Exploring key concepts of business intelligence</a:t>
            </a:r>
            <a:endParaRPr lang="en-US" sz="5400" dirty="0"/>
          </a:p>
        </p:txBody>
      </p:sp>
      <p:sp>
        <p:nvSpPr>
          <p:cNvPr id="19"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2"/>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Map visualizations</a:t>
            </a:r>
            <a:endParaRPr lang="en-US"/>
          </a:p>
        </p:txBody>
      </p:sp>
      <p:pic>
        <p:nvPicPr>
          <p:cNvPr id="5" name="Picture 4"/>
          <p:cNvPicPr>
            <a:picLocks noChangeAspect="1"/>
          </p:cNvPicPr>
          <p:nvPr/>
        </p:nvPicPr>
        <p:blipFill>
          <a:blip r:embed="rId1"/>
          <a:stretch>
            <a:fillRect/>
          </a:stretch>
        </p:blipFill>
        <p:spPr>
          <a:xfrm>
            <a:off x="0" y="1390759"/>
            <a:ext cx="12192000" cy="4340642"/>
          </a:xfrm>
          <a:prstGeom prst="rect">
            <a:avLst/>
          </a:prstGeom>
        </p:spPr>
      </p:pic>
      <p:sp>
        <p:nvSpPr>
          <p:cNvPr id="7" name="TextBox 6"/>
          <p:cNvSpPr txBox="1"/>
          <p:nvPr/>
        </p:nvSpPr>
        <p:spPr>
          <a:xfrm>
            <a:off x="3053080" y="5866338"/>
            <a:ext cx="6106160"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Examples of a Basic Map and Filled Map.</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009775" y="681037"/>
            <a:ext cx="8172450" cy="4210050"/>
          </a:xfrm>
          <a:prstGeom prst="rect">
            <a:avLst/>
          </a:prstGeom>
        </p:spPr>
      </p:pic>
      <p:sp>
        <p:nvSpPr>
          <p:cNvPr id="7" name="TextBox 6"/>
          <p:cNvSpPr txBox="1"/>
          <p:nvPr/>
        </p:nvSpPr>
        <p:spPr>
          <a:xfrm>
            <a:off x="3041301" y="5026024"/>
            <a:ext cx="6109398"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Using ALL on the TYPE column removes the filter from only that column</a:t>
            </a:r>
            <a:endParaRPr lang="en-US" sz="2200" dirty="0">
              <a:latin typeface="Myriad Pro Light" panose="020B0403030403020204"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Using ALL on a Column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All Wines Type, Supplier &amp; Wine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Wines[TYPE]</a:t>
            </a:r>
            <a:r>
              <a:rPr lang="en-US" sz="2200" b="0" dirty="0">
                <a:solidFill>
                  <a:srgbClr val="000000"/>
                </a:solidFill>
                <a:effectLst/>
              </a:rPr>
              <a:t>, </a:t>
            </a:r>
            <a:r>
              <a:rPr lang="en-US" sz="2200" b="0" dirty="0">
                <a:solidFill>
                  <a:srgbClr val="001080"/>
                </a:solidFill>
                <a:effectLst/>
              </a:rPr>
              <a:t>Wines[SUPPLIER]</a:t>
            </a:r>
            <a:r>
              <a:rPr lang="en-US" sz="2200" b="0" dirty="0">
                <a:solidFill>
                  <a:srgbClr val="000000"/>
                </a:solidFill>
                <a:effectLst/>
              </a:rPr>
              <a:t>, </a:t>
            </a:r>
            <a:r>
              <a:rPr lang="en-US" sz="2200" b="0" dirty="0">
                <a:solidFill>
                  <a:srgbClr val="001080"/>
                </a:solidFill>
                <a:effectLst/>
              </a:rPr>
              <a:t>Wines[WINE]</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All Except Wine Country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ALLEXCEPT</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a:t>
            </a:r>
            <a:r>
              <a:rPr lang="en-US" sz="2200" b="0" dirty="0">
                <a:solidFill>
                  <a:srgbClr val="001080"/>
                </a:solidFill>
                <a:effectLst/>
              </a:rPr>
              <a:t>Wines[WINE COUNTRY]</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Percentage of Wine Country #2= </a:t>
            </a:r>
            <a:endParaRPr lang="en-US" sz="2200" b="0" dirty="0">
              <a:solidFill>
                <a:srgbClr val="000000"/>
              </a:solidFill>
              <a:effectLst/>
            </a:endParaRP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r>
              <a:rPr lang="en-US" sz="2200" b="0" dirty="0">
                <a:solidFill>
                  <a:srgbClr val="68349C"/>
                </a:solidFill>
                <a:effectLst/>
              </a:rPr>
              <a:t>[All Except Wine Country]</a:t>
            </a:r>
            <a:r>
              <a:rPr lang="en-US" sz="2200" b="0" dirty="0">
                <a:solidFill>
                  <a:srgbClr val="000000"/>
                </a:solidFill>
                <a:effectLst/>
              </a:rPr>
              <a:t> )</a:t>
            </a:r>
            <a:endParaRPr lang="en-US" sz="22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399784" y="23337"/>
            <a:ext cx="7392432" cy="6811326"/>
          </a:xfrm>
          <a:prstGeom prst="rect">
            <a:avLst/>
          </a:prstGeom>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ALLEXCEPT Function</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ALLEXCEPT removes all filters in a table except filters that are applied to the columns you specify. This can be used for situations in which you want to remove the filters on many but not all of the columns in a table.</a:t>
            </a:r>
            <a:endParaRPr lang="en-US" sz="2000" b="0" i="0" dirty="0">
              <a:solidFill>
                <a:srgbClr val="242021"/>
              </a:solidFill>
              <a:effectLst/>
            </a:endParaRPr>
          </a:p>
          <a:p>
            <a:r>
              <a:rPr lang="en-US" sz="2000" b="0" i="0" dirty="0">
                <a:solidFill>
                  <a:srgbClr val="242021"/>
                </a:solidFill>
                <a:effectLst/>
              </a:rPr>
              <a:t>The ALLEXCEPT function has the following syntax:</a:t>
            </a:r>
            <a:endParaRPr lang="en-US" sz="2000" b="0" i="0" dirty="0">
              <a:solidFill>
                <a:srgbClr val="242021"/>
              </a:solidFill>
              <a:effectLst/>
            </a:endParaRPr>
          </a:p>
          <a:p>
            <a:pPr marL="0" indent="0">
              <a:buNone/>
            </a:pPr>
            <a:r>
              <a:rPr lang="en-US" sz="2000" b="1" i="0" dirty="0">
                <a:solidFill>
                  <a:srgbClr val="FF0000"/>
                </a:solidFill>
                <a:effectLst/>
              </a:rPr>
              <a:t>= ALLEXCEPT ( table, column1, colum2, etc. )</a:t>
            </a:r>
            <a:endParaRPr lang="en-US" sz="2000" b="1" i="0" dirty="0">
              <a:solidFill>
                <a:srgbClr val="FF0000"/>
              </a:solidFill>
              <a:effectLst/>
            </a:endParaRPr>
          </a:p>
          <a:p>
            <a:pPr marL="0" indent="0">
              <a:buNone/>
            </a:pPr>
            <a:r>
              <a:rPr lang="en-US" sz="2000" b="0" i="0" dirty="0">
                <a:solidFill>
                  <a:srgbClr val="242021"/>
                </a:solidFill>
                <a:effectLst/>
              </a:rPr>
              <a:t>where:</a:t>
            </a:r>
            <a:endParaRPr lang="en-US" sz="2000" b="0" i="0" dirty="0">
              <a:solidFill>
                <a:srgbClr val="242021"/>
              </a:solidFill>
              <a:effectLst/>
            </a:endParaRPr>
          </a:p>
          <a:p>
            <a:pPr marL="0" indent="0">
              <a:buNone/>
            </a:pPr>
            <a:r>
              <a:rPr lang="en-US" sz="2000" b="1" i="0" dirty="0">
                <a:solidFill>
                  <a:srgbClr val="242021"/>
                </a:solidFill>
                <a:effectLst/>
              </a:rPr>
              <a:t>table </a:t>
            </a:r>
            <a:r>
              <a:rPr lang="en-US" sz="2000" b="0" i="0" dirty="0">
                <a:solidFill>
                  <a:srgbClr val="242021"/>
                </a:solidFill>
                <a:effectLst/>
              </a:rPr>
              <a:t>is the table where you want to clear the filters from </a:t>
            </a:r>
            <a:r>
              <a:rPr lang="en-US" sz="2000" b="0" i="1" dirty="0">
                <a:solidFill>
                  <a:srgbClr val="242021"/>
                </a:solidFill>
                <a:effectLst/>
              </a:rPr>
              <a:t>except </a:t>
            </a:r>
            <a:r>
              <a:rPr lang="en-US" sz="2000" b="0" i="0" dirty="0">
                <a:solidFill>
                  <a:srgbClr val="242021"/>
                </a:solidFill>
                <a:effectLst/>
              </a:rPr>
              <a:t>the filters on the columns specified in the next arguments.</a:t>
            </a:r>
            <a:endParaRPr lang="en-US" sz="2000" b="0" i="0" dirty="0">
              <a:solidFill>
                <a:srgbClr val="242021"/>
              </a:solidFill>
              <a:effectLst/>
            </a:endParaRPr>
          </a:p>
          <a:p>
            <a:pPr marL="0" indent="0">
              <a:buNone/>
            </a:pPr>
            <a:r>
              <a:rPr lang="en-US" sz="2000" b="1" i="0" dirty="0">
                <a:solidFill>
                  <a:srgbClr val="242021"/>
                </a:solidFill>
                <a:effectLst/>
              </a:rPr>
              <a:t>column1, column2 </a:t>
            </a:r>
            <a:r>
              <a:rPr lang="en-US" sz="2000" b="0" i="0" dirty="0">
                <a:solidFill>
                  <a:srgbClr val="242021"/>
                </a:solidFill>
                <a:effectLst/>
              </a:rPr>
              <a:t>are the columns where you want filters preserved.</a:t>
            </a:r>
            <a:endParaRPr lang="en-US" sz="2000" b="0" i="0" dirty="0">
              <a:solidFill>
                <a:srgbClr val="242021"/>
              </a:solidFill>
              <a:effectLst/>
            </a:endParaRPr>
          </a:p>
          <a:p>
            <a:r>
              <a:rPr lang="en-US" sz="2000" b="0" i="0" dirty="0">
                <a:solidFill>
                  <a:srgbClr val="242021"/>
                </a:solidFill>
                <a:effectLst/>
              </a:rPr>
              <a:t>Here is an example of the ALLEXCEPT syntax:</a:t>
            </a:r>
            <a:endParaRPr lang="en-US" sz="2000" b="0" i="0" dirty="0">
              <a:solidFill>
                <a:srgbClr val="242021"/>
              </a:solidFill>
              <a:effectLst/>
            </a:endParaRPr>
          </a:p>
          <a:p>
            <a:pPr marL="0" indent="0">
              <a:buNone/>
            </a:pPr>
            <a:r>
              <a:rPr lang="en-US" sz="2000" b="1" i="0" dirty="0">
                <a:solidFill>
                  <a:srgbClr val="242021"/>
                </a:solidFill>
                <a:effectLst/>
              </a:rPr>
              <a:t>= ALLEXCEPT ( Wines, Wines[WINE COUNTRY]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ALLEXCEPT Function</a:t>
            </a:r>
            <a:endParaRPr lang="en-US" dirty="0"/>
          </a:p>
        </p:txBody>
      </p:sp>
      <p:pic>
        <p:nvPicPr>
          <p:cNvPr id="5" name="Picture 4"/>
          <p:cNvPicPr>
            <a:picLocks noChangeAspect="1"/>
          </p:cNvPicPr>
          <p:nvPr/>
        </p:nvPicPr>
        <p:blipFill>
          <a:blip r:embed="rId1"/>
          <a:stretch>
            <a:fillRect/>
          </a:stretch>
        </p:blipFill>
        <p:spPr>
          <a:xfrm>
            <a:off x="5030183" y="1825625"/>
            <a:ext cx="6323617" cy="4468424"/>
          </a:xfrm>
          <a:prstGeom prst="rect">
            <a:avLst/>
          </a:prstGeom>
        </p:spPr>
      </p:pic>
      <p:sp>
        <p:nvSpPr>
          <p:cNvPr id="7" name="TextBox 6"/>
          <p:cNvSpPr txBox="1"/>
          <p:nvPr/>
        </p:nvSpPr>
        <p:spPr>
          <a:xfrm>
            <a:off x="838200" y="1825625"/>
            <a:ext cx="4191984" cy="1107996"/>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“Grand Total No. of Sales” measure is not the total for the selected wines in the slicer</a:t>
            </a:r>
            <a:endParaRPr lang="en-US" sz="2200" dirty="0">
              <a:latin typeface="Myriad Pro Light" panose="020B0403030403020204" pitchFamily="34" charset="0"/>
            </a:endParaRPr>
          </a:p>
        </p:txBody>
      </p:sp>
      <p:sp>
        <p:nvSpPr>
          <p:cNvPr id="9" name="TextBox 8"/>
          <p:cNvSpPr txBox="1"/>
          <p:nvPr/>
        </p:nvSpPr>
        <p:spPr>
          <a:xfrm>
            <a:off x="838198" y="4491502"/>
            <a:ext cx="4191984" cy="1785104"/>
          </a:xfrm>
          <a:prstGeom prst="rect">
            <a:avLst/>
          </a:prstGeom>
          <a:noFill/>
        </p:spPr>
        <p:txBody>
          <a:bodyPr wrap="square">
            <a:spAutoFit/>
          </a:bodyPr>
          <a:lstStyle/>
          <a:p>
            <a:r>
              <a:rPr lang="en-US" sz="2200" b="0" i="0" dirty="0">
                <a:solidFill>
                  <a:srgbClr val="242021"/>
                </a:solidFill>
                <a:effectLst/>
                <a:latin typeface="Myriad Pro Light" panose="020B0403030403020204" pitchFamily="34" charset="0"/>
              </a:rPr>
              <a:t>We need to find a function that specifically finds grand totals </a:t>
            </a:r>
            <a:r>
              <a:rPr lang="en-US" sz="2200" b="0" i="1" dirty="0">
                <a:solidFill>
                  <a:srgbClr val="242021"/>
                </a:solidFill>
                <a:effectLst/>
                <a:latin typeface="Myriad Pro Light" panose="020B0403030403020204" pitchFamily="34" charset="0"/>
              </a:rPr>
              <a:t>for the items that have been filtered in the visual. </a:t>
            </a:r>
            <a:r>
              <a:rPr lang="en-US" sz="2200" b="0" i="0" dirty="0">
                <a:solidFill>
                  <a:srgbClr val="242021"/>
                </a:solidFill>
                <a:effectLst/>
                <a:latin typeface="Myriad Pro Light" panose="020B0403030403020204" pitchFamily="34" charset="0"/>
              </a:rPr>
              <a:t>The function we need is called </a:t>
            </a:r>
            <a:r>
              <a:rPr lang="en-US" sz="2200" b="0" i="0" dirty="0">
                <a:solidFill>
                  <a:srgbClr val="FF0000"/>
                </a:solidFill>
                <a:effectLst/>
                <a:latin typeface="Myriad Pro Light" panose="020B0403030403020204" pitchFamily="34" charset="0"/>
              </a:rPr>
              <a:t>ALLSELECTED</a:t>
            </a:r>
            <a:r>
              <a:rPr lang="en-US" sz="2200" b="0" i="0" dirty="0">
                <a:solidFill>
                  <a:srgbClr val="242021"/>
                </a:solidFill>
                <a:effectLst/>
                <a:latin typeface="Myriad Pro Light" panose="020B0403030403020204" pitchFamily="34" charset="0"/>
              </a:rPr>
              <a:t>.</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ALLSELECTED Function</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The syntax for the ALLSELECTED function is the same as for the ALL function:</a:t>
            </a:r>
            <a:endParaRPr lang="en-US" sz="2200" b="0" i="0" dirty="0">
              <a:solidFill>
                <a:srgbClr val="242021"/>
              </a:solidFill>
              <a:effectLst/>
            </a:endParaRPr>
          </a:p>
          <a:p>
            <a:pPr marL="0" indent="0">
              <a:buNone/>
            </a:pPr>
            <a:r>
              <a:rPr lang="en-US" sz="2200" b="0" i="0" dirty="0">
                <a:solidFill>
                  <a:srgbClr val="FF0000"/>
                </a:solidFill>
                <a:effectLst/>
              </a:rPr>
              <a:t>= ALLSELECTED ( table )</a:t>
            </a:r>
            <a:endParaRPr lang="en-US" sz="2200" b="0" i="0" dirty="0">
              <a:solidFill>
                <a:srgbClr val="FF0000"/>
              </a:solidFill>
              <a:effectLst/>
            </a:endParaRPr>
          </a:p>
          <a:p>
            <a:pPr marL="0" indent="0">
              <a:buNone/>
            </a:pPr>
            <a:r>
              <a:rPr lang="en-US" sz="2200" b="0" i="0" dirty="0">
                <a:solidFill>
                  <a:srgbClr val="242021"/>
                </a:solidFill>
                <a:effectLst/>
              </a:rPr>
              <a:t>or</a:t>
            </a:r>
            <a:endParaRPr lang="en-US" sz="2200" b="0" i="0" dirty="0">
              <a:solidFill>
                <a:srgbClr val="242021"/>
              </a:solidFill>
              <a:effectLst/>
            </a:endParaRPr>
          </a:p>
          <a:p>
            <a:pPr marL="0" indent="0">
              <a:buNone/>
            </a:pPr>
            <a:r>
              <a:rPr lang="en-US" sz="2200" b="0" i="0" dirty="0">
                <a:solidFill>
                  <a:srgbClr val="FF0000"/>
                </a:solidFill>
                <a:effectLst/>
              </a:rPr>
              <a:t>= ALLSELECTED ( Column 1, Column 2, etc.)</a:t>
            </a:r>
            <a:endParaRPr lang="en-US" sz="2200" b="0" i="0" dirty="0">
              <a:solidFill>
                <a:srgbClr val="FF0000"/>
              </a:solidFill>
              <a:effectLst/>
            </a:endParaRPr>
          </a:p>
          <a:p>
            <a:pPr marL="0" indent="0">
              <a:buNone/>
            </a:pPr>
            <a:endParaRPr lang="en-US" sz="2200" dirty="0">
              <a:solidFill>
                <a:srgbClr val="FF0000"/>
              </a:solidFill>
            </a:endParaRPr>
          </a:p>
          <a:p>
            <a:pPr marL="0" indent="0">
              <a:buNone/>
            </a:pPr>
            <a:r>
              <a:rPr lang="en-US" sz="2200" b="0" i="1" dirty="0">
                <a:solidFill>
                  <a:srgbClr val="242021"/>
                </a:solidFill>
                <a:effectLst/>
              </a:rPr>
              <a:t>“ALLSELECTED removes context filters from columns and rows in the current query, while retaining all other context filters or explicit filters. The ALLSELECTED function gets the context that represents all rows and columns in the query, while keeping explicit filters and contexts other than row and column filters. This function can be used to obtain visual totals in queries.” (</a:t>
            </a:r>
            <a:r>
              <a:rPr lang="en-US" sz="2200" b="0" i="0" dirty="0">
                <a:solidFill>
                  <a:srgbClr val="242021"/>
                </a:solidFill>
                <a:effectLst/>
              </a:rPr>
              <a:t>DAX Function Library)</a:t>
            </a:r>
            <a:endParaRPr lang="en-US" sz="2200" dirty="0">
              <a:solidFill>
                <a:srgbClr val="FF0000"/>
              </a:solidFill>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ALLSELECTED Function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Grand Total No. of Sales for Selected Wines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r>
              <a:rPr lang="en-US" sz="2200" b="0" dirty="0">
                <a:solidFill>
                  <a:srgbClr val="3165BB"/>
                </a:solidFill>
                <a:effectLst/>
              </a:rPr>
              <a:t>ALLSELECTED</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pic>
        <p:nvPicPr>
          <p:cNvPr id="5" name="Picture 4"/>
          <p:cNvPicPr>
            <a:picLocks noChangeAspect="1"/>
          </p:cNvPicPr>
          <p:nvPr/>
        </p:nvPicPr>
        <p:blipFill>
          <a:blip r:embed="rId1"/>
          <a:stretch>
            <a:fillRect/>
          </a:stretch>
        </p:blipFill>
        <p:spPr>
          <a:xfrm>
            <a:off x="5296176" y="2826816"/>
            <a:ext cx="6057624" cy="39471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312718" y="807712"/>
            <a:ext cx="9566562" cy="4554443"/>
          </a:xfrm>
          <a:prstGeom prst="rect">
            <a:avLst/>
          </a:prstGeom>
        </p:spPr>
      </p:pic>
      <p:sp>
        <p:nvSpPr>
          <p:cNvPr id="7" name="TextBox 6"/>
          <p:cNvSpPr txBox="1"/>
          <p:nvPr/>
        </p:nvSpPr>
        <p:spPr>
          <a:xfrm>
            <a:off x="1735434" y="5619401"/>
            <a:ext cx="8721131"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ALLSELECTED function replaces the filter to reflect the slicer</a:t>
            </a:r>
            <a:r>
              <a:rPr lang="en-US" sz="2200" i="1" dirty="0">
                <a:solidFill>
                  <a:srgbClr val="242021"/>
                </a:solidFill>
                <a:latin typeface="Myriad Pro Light" panose="020B0403030403020204" pitchFamily="34" charset="0"/>
              </a:rPr>
              <a:t> </a:t>
            </a:r>
            <a:r>
              <a:rPr lang="en-US" sz="2200" b="0" i="1" dirty="0">
                <a:solidFill>
                  <a:srgbClr val="242021"/>
                </a:solidFill>
                <a:effectLst/>
                <a:latin typeface="Myriad Pro Light" panose="020B0403030403020204" pitchFamily="34" charset="0"/>
              </a:rPr>
              <a:t>selections</a:t>
            </a:r>
            <a:endParaRPr lang="en-US" sz="2200" dirty="0">
              <a:latin typeface="Myriad Pro Light" panose="020B0403030403020204" pitchFamily="34" charset="0"/>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ALLSELECTED Function</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Up to now, we’ve been using the ALL function (and its variations) while not considering whether it’s being used as a </a:t>
            </a:r>
            <a:r>
              <a:rPr lang="en-US" sz="2200" b="0" i="1" dirty="0">
                <a:solidFill>
                  <a:srgbClr val="242021"/>
                </a:solidFill>
                <a:effectLst/>
              </a:rPr>
              <a:t>table function </a:t>
            </a:r>
            <a:r>
              <a:rPr lang="en-US" sz="2200" b="0" i="0" dirty="0">
                <a:solidFill>
                  <a:srgbClr val="242021"/>
                </a:solidFill>
                <a:effectLst/>
              </a:rPr>
              <a:t>or is being used as a </a:t>
            </a:r>
            <a:r>
              <a:rPr lang="en-US" sz="2200" b="0" i="1" dirty="0">
                <a:solidFill>
                  <a:srgbClr val="242021"/>
                </a:solidFill>
                <a:effectLst/>
              </a:rPr>
              <a:t>modifier </a:t>
            </a:r>
            <a:r>
              <a:rPr lang="en-US" sz="2200" b="0" i="0" dirty="0">
                <a:solidFill>
                  <a:srgbClr val="242021"/>
                </a:solidFill>
                <a:effectLst/>
              </a:rPr>
              <a:t>to CALCULATE. The “ALL” functions seem to be doing their job, and we’re thankful for that. </a:t>
            </a:r>
            <a:endParaRPr lang="en-US" sz="2200" b="0" i="0" dirty="0">
              <a:solidFill>
                <a:srgbClr val="242021"/>
              </a:solidFill>
              <a:effectLst/>
            </a:endParaRPr>
          </a:p>
          <a:p>
            <a:r>
              <a:rPr lang="en-US" sz="2200" b="0" i="0" dirty="0">
                <a:solidFill>
                  <a:srgbClr val="242021"/>
                </a:solidFill>
                <a:effectLst/>
              </a:rPr>
              <a:t>We know that ALL removes filters whether by removing filters from tables and columns or by generating virtual tables containing all the rows. However, we are now going to focus our attention on the difference between ALL as a table function and ALL as a modifier to CALCULATE.</a:t>
            </a:r>
            <a:endParaRPr lang="en-US" sz="2200" dirty="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as a Modifier to CALCULATE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Wines #1 =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Wines #2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3165BB"/>
                </a:solidFill>
                <a:effectLst/>
              </a:rPr>
              <a:t>COUNTROWS</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endParaRPr lang="en-US" sz="2200" b="0" dirty="0">
              <a:solidFill>
                <a:srgbClr val="000000"/>
              </a:solidFill>
              <a:effectLst/>
            </a:endParaRPr>
          </a:p>
        </p:txBody>
      </p:sp>
      <p:pic>
        <p:nvPicPr>
          <p:cNvPr id="5" name="Picture 4"/>
          <p:cNvPicPr>
            <a:picLocks noChangeAspect="1"/>
          </p:cNvPicPr>
          <p:nvPr/>
        </p:nvPicPr>
        <p:blipFill>
          <a:blip r:embed="rId1"/>
          <a:stretch>
            <a:fillRect/>
          </a:stretch>
        </p:blipFill>
        <p:spPr>
          <a:xfrm>
            <a:off x="5075519" y="3667648"/>
            <a:ext cx="6278282" cy="28252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Gauge visualizations</a:t>
            </a:r>
            <a:endParaRPr lang="en-US"/>
          </a:p>
        </p:txBody>
      </p:sp>
      <p:pic>
        <p:nvPicPr>
          <p:cNvPr id="5" name="Picture 4"/>
          <p:cNvPicPr>
            <a:picLocks noChangeAspect="1"/>
          </p:cNvPicPr>
          <p:nvPr/>
        </p:nvPicPr>
        <p:blipFill>
          <a:blip r:embed="rId1"/>
          <a:stretch>
            <a:fillRect/>
          </a:stretch>
        </p:blipFill>
        <p:spPr>
          <a:xfrm>
            <a:off x="2532380" y="1427134"/>
            <a:ext cx="7127240" cy="4535516"/>
          </a:xfrm>
          <a:prstGeom prst="rect">
            <a:avLst/>
          </a:prstGeom>
        </p:spPr>
      </p:pic>
      <p:sp>
        <p:nvSpPr>
          <p:cNvPr id="7" name="TextBox 6"/>
          <p:cNvSpPr txBox="1"/>
          <p:nvPr/>
        </p:nvSpPr>
        <p:spPr>
          <a:xfrm>
            <a:off x="1607502" y="6123543"/>
            <a:ext cx="8976995"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Gauge and KPI visuals display progress toward a goal.</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86704" y="224361"/>
            <a:ext cx="4505325" cy="4600575"/>
          </a:xfrm>
          <a:prstGeom prst="rect">
            <a:avLst/>
          </a:prstGeom>
        </p:spPr>
      </p:pic>
      <p:sp>
        <p:nvSpPr>
          <p:cNvPr id="7" name="TextBox 6"/>
          <p:cNvSpPr txBox="1"/>
          <p:nvPr/>
        </p:nvSpPr>
        <p:spPr>
          <a:xfrm>
            <a:off x="3398410" y="357871"/>
            <a:ext cx="3890230"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ALL as a table function generates a virtual table of distinct values</a:t>
            </a:r>
            <a:endParaRPr lang="en-US" sz="2200" dirty="0">
              <a:latin typeface="Myriad Pro Light" panose="020B0403030403020204" pitchFamily="34" charset="0"/>
            </a:endParaRPr>
          </a:p>
        </p:txBody>
      </p:sp>
      <p:pic>
        <p:nvPicPr>
          <p:cNvPr id="9" name="Picture 8"/>
          <p:cNvPicPr>
            <a:picLocks noChangeAspect="1"/>
          </p:cNvPicPr>
          <p:nvPr/>
        </p:nvPicPr>
        <p:blipFill>
          <a:blip r:embed="rId2"/>
          <a:stretch>
            <a:fillRect/>
          </a:stretch>
        </p:blipFill>
        <p:spPr>
          <a:xfrm>
            <a:off x="3664037" y="3487374"/>
            <a:ext cx="8220075" cy="3238500"/>
          </a:xfrm>
          <a:prstGeom prst="rect">
            <a:avLst/>
          </a:prstGeom>
        </p:spPr>
      </p:pic>
      <p:sp>
        <p:nvSpPr>
          <p:cNvPr id="11" name="TextBox 10"/>
          <p:cNvSpPr txBox="1"/>
          <p:nvPr/>
        </p:nvSpPr>
        <p:spPr>
          <a:xfrm>
            <a:off x="5509558" y="2565411"/>
            <a:ext cx="6109398"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ALL function as a CALCULATE modifier removes the filter on the WINE column</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as a Modifier to CALCULATE</a:t>
            </a:r>
            <a:endParaRPr lang="en-US" dirty="0"/>
          </a:p>
        </p:txBody>
      </p:sp>
      <p:graphicFrame>
        <p:nvGraphicFramePr>
          <p:cNvPr id="4" name="Table 4"/>
          <p:cNvGraphicFramePr>
            <a:graphicFrameLocks noGrp="1"/>
          </p:cNvGraphicFramePr>
          <p:nvPr/>
        </p:nvGraphicFramePr>
        <p:xfrm>
          <a:off x="1386777" y="2081054"/>
          <a:ext cx="9418446" cy="4145280"/>
        </p:xfrm>
        <a:graphic>
          <a:graphicData uri="http://schemas.openxmlformats.org/drawingml/2006/table">
            <a:tbl>
              <a:tblPr firstRow="1" bandRow="1">
                <a:tableStyleId>{5C22544A-7EE6-4342-B048-85BDC9FD1C3A}</a:tableStyleId>
              </a:tblPr>
              <a:tblGrid>
                <a:gridCol w="4082771"/>
                <a:gridCol w="5335675"/>
              </a:tblGrid>
              <a:tr h="1103156">
                <a:tc>
                  <a:txBody>
                    <a:bodyPr/>
                    <a:lstStyle/>
                    <a:p>
                      <a:pPr marL="0" indent="0">
                        <a:buNone/>
                      </a:pPr>
                      <a:r>
                        <a:rPr lang="en-US" sz="2000" b="0" dirty="0">
                          <a:solidFill>
                            <a:srgbClr val="000000"/>
                          </a:solidFill>
                          <a:effectLst/>
                          <a:latin typeface="Myriad Pro Light" panose="020B0403030403020204" pitchFamily="34" charset="0"/>
                        </a:rPr>
                        <a:t>No. of Sales Where Cases GT 300 #1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3165BB"/>
                          </a:solidFill>
                          <a:effectLst/>
                          <a:latin typeface="Myriad Pro Light" panose="020B0403030403020204" pitchFamily="34" charset="0"/>
                        </a:rPr>
                        <a:t>CALCULATE</a:t>
                      </a:r>
                      <a:r>
                        <a:rPr lang="en-US" sz="2000" b="0" dirty="0">
                          <a:solidFill>
                            <a:srgbClr val="000000"/>
                          </a:solidFill>
                          <a:effectLst/>
                          <a:latin typeface="Myriad Pro Light" panose="020B0403030403020204" pitchFamily="34" charset="0"/>
                        </a:rPr>
                        <a:t> ( </a:t>
                      </a:r>
                      <a:r>
                        <a:rPr lang="en-US" sz="2000" b="0" dirty="0">
                          <a:solidFill>
                            <a:srgbClr val="68349C"/>
                          </a:solidFill>
                          <a:effectLst/>
                          <a:latin typeface="Myriad Pro Light" panose="020B0403030403020204" pitchFamily="34" charset="0"/>
                        </a:rPr>
                        <a:t>[No. of Sales]</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highlight>
                            <a:srgbClr val="FFFF00"/>
                          </a:highlight>
                          <a:latin typeface="Myriad Pro Light" panose="020B0403030403020204" pitchFamily="34" charset="0"/>
                        </a:rPr>
                        <a:t>ALL</a:t>
                      </a:r>
                      <a:r>
                        <a:rPr lang="en-US" sz="2000" b="0" dirty="0">
                          <a:solidFill>
                            <a:srgbClr val="000000"/>
                          </a:solidFill>
                          <a:effectLst/>
                          <a:highlight>
                            <a:srgbClr val="FFFF00"/>
                          </a:highlight>
                          <a:latin typeface="Myriad Pro Light" panose="020B0403030403020204" pitchFamily="34" charset="0"/>
                        </a:rPr>
                        <a:t> ( </a:t>
                      </a:r>
                      <a:r>
                        <a:rPr lang="en-US" sz="2000" b="0" dirty="0" err="1">
                          <a:solidFill>
                            <a:srgbClr val="001080"/>
                          </a:solidFill>
                          <a:effectLst/>
                          <a:highlight>
                            <a:srgbClr val="FFFF00"/>
                          </a:highlight>
                          <a:latin typeface="Myriad Pro Light" panose="020B0403030403020204" pitchFamily="34" charset="0"/>
                        </a:rPr>
                        <a:t>Winesales</a:t>
                      </a:r>
                      <a:r>
                        <a:rPr lang="en-US" sz="2000" b="0" dirty="0">
                          <a:solidFill>
                            <a:srgbClr val="000000"/>
                          </a:solidFill>
                          <a:effectLst/>
                          <a:highlight>
                            <a:srgbClr val="FFFF00"/>
                          </a:highlight>
                          <a:latin typeface="Myriad Pro Light" panose="020B0403030403020204" pitchFamily="34" charset="0"/>
                        </a:rPr>
                        <a:t> )</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 </a:t>
                      </a:r>
                      <a:r>
                        <a:rPr lang="en-US" sz="2000" b="0" dirty="0">
                          <a:solidFill>
                            <a:srgbClr val="09885A"/>
                          </a:solidFill>
                          <a:effectLst/>
                          <a:latin typeface="Myriad Pro Light" panose="020B0403030403020204" pitchFamily="34" charset="0"/>
                        </a:rPr>
                        <a:t>300</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a:t>
                      </a:r>
                      <a:endParaRPr lang="en-US" sz="2000" b="0" dirty="0">
                        <a:solidFill>
                          <a:srgbClr val="000000"/>
                        </a:solidFill>
                        <a:effectLst/>
                        <a:latin typeface="Myriad Pro Light" panose="020B04030304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None/>
                      </a:pPr>
                      <a:r>
                        <a:rPr lang="en-US" sz="2000" b="0" dirty="0">
                          <a:solidFill>
                            <a:srgbClr val="000000"/>
                          </a:solidFill>
                          <a:effectLst/>
                          <a:latin typeface="Myriad Pro Light" panose="020B0403030403020204" pitchFamily="34" charset="0"/>
                        </a:rPr>
                        <a:t>No. of Sales Where Cases GT 300 #2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3165BB"/>
                          </a:solidFill>
                          <a:effectLst/>
                          <a:latin typeface="Myriad Pro Light" panose="020B0403030403020204" pitchFamily="34" charset="0"/>
                        </a:rPr>
                        <a:t>CALCULATE</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68349C"/>
                          </a:solidFill>
                          <a:effectLst/>
                          <a:latin typeface="Myriad Pro Light" panose="020B0403030403020204" pitchFamily="34" charset="0"/>
                        </a:rPr>
                        <a:t>[No. of Sales]</a:t>
                      </a:r>
                      <a:r>
                        <a:rPr lang="en-US" sz="2000" b="0" dirty="0">
                          <a:solidFill>
                            <a:srgbClr val="000000"/>
                          </a:solidFill>
                          <a:effectLst/>
                          <a:latin typeface="Myriad Pro Light" panose="020B0403030403020204" pitchFamily="34" charset="0"/>
                        </a:rPr>
                        <a:t>,</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latin typeface="Myriad Pro Light" panose="020B0403030403020204" pitchFamily="34" charset="0"/>
                        </a:rPr>
                        <a:t>FILTER</a:t>
                      </a:r>
                      <a:r>
                        <a:rPr lang="en-US" sz="2000" b="0" dirty="0">
                          <a:solidFill>
                            <a:srgbClr val="000000"/>
                          </a:solidFill>
                          <a:effectLst/>
                          <a:latin typeface="Myriad Pro Light" panose="020B0403030403020204" pitchFamily="34" charset="0"/>
                        </a:rPr>
                        <a:t> (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highlight>
                            <a:srgbClr val="FFFF00"/>
                          </a:highlight>
                          <a:latin typeface="Myriad Pro Light" panose="020B0403030403020204" pitchFamily="34" charset="0"/>
                        </a:rPr>
                        <a:t>ALL</a:t>
                      </a:r>
                      <a:r>
                        <a:rPr lang="en-US" sz="2000" b="0" dirty="0">
                          <a:solidFill>
                            <a:srgbClr val="000000"/>
                          </a:solidFill>
                          <a:effectLst/>
                          <a:highlight>
                            <a:srgbClr val="FFFF00"/>
                          </a:highlight>
                          <a:latin typeface="Myriad Pro Light" panose="020B0403030403020204" pitchFamily="34" charset="0"/>
                        </a:rPr>
                        <a:t> ( </a:t>
                      </a:r>
                      <a:r>
                        <a:rPr lang="en-US" sz="2000" b="0" dirty="0" err="1">
                          <a:solidFill>
                            <a:srgbClr val="001080"/>
                          </a:solidFill>
                          <a:effectLst/>
                          <a:highlight>
                            <a:srgbClr val="FFFF00"/>
                          </a:highlight>
                          <a:latin typeface="Myriad Pro Light" panose="020B0403030403020204" pitchFamily="34" charset="0"/>
                        </a:rPr>
                        <a:t>Winesales</a:t>
                      </a:r>
                      <a:r>
                        <a:rPr lang="en-US" sz="2000" b="0" dirty="0">
                          <a:solidFill>
                            <a:srgbClr val="000000"/>
                          </a:solidFill>
                          <a:effectLst/>
                          <a:highlight>
                            <a:srgbClr val="FFFF00"/>
                          </a:highlight>
                          <a:latin typeface="Myriad Pro Light" panose="020B0403030403020204" pitchFamily="34" charset="0"/>
                        </a:rPr>
                        <a:t> )</a:t>
                      </a:r>
                      <a:r>
                        <a:rPr lang="en-US" sz="2000" b="0" dirty="0">
                          <a:solidFill>
                            <a:srgbClr val="000000"/>
                          </a:solidFill>
                          <a:effectLst/>
                          <a:latin typeface="Myriad Pro Light" panose="020B0403030403020204" pitchFamily="34" charset="0"/>
                        </a:rPr>
                        <a:t>,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 </a:t>
                      </a:r>
                      <a:r>
                        <a:rPr lang="en-US" sz="2000" b="0" dirty="0">
                          <a:solidFill>
                            <a:srgbClr val="09885A"/>
                          </a:solidFill>
                          <a:effectLst/>
                          <a:latin typeface="Myriad Pro Light" panose="020B0403030403020204" pitchFamily="34" charset="0"/>
                        </a:rPr>
                        <a:t>300</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a:t>
                      </a:r>
                      <a:endParaRPr lang="en-US" sz="2000" dirty="0">
                        <a:latin typeface="Myriad Pro Light" panose="020B04030304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103156">
                <a:tc gridSpan="2">
                  <a:txBody>
                    <a:bodyPr/>
                    <a:lstStyle/>
                    <a:p>
                      <a:pPr marL="0" indent="0">
                        <a:buNone/>
                      </a:pPr>
                      <a:r>
                        <a:rPr lang="en-US" sz="2000" b="0" dirty="0">
                          <a:solidFill>
                            <a:srgbClr val="000000"/>
                          </a:solidFill>
                          <a:effectLst/>
                          <a:latin typeface="Myriad Pro Light" panose="020B0403030403020204" pitchFamily="34" charset="0"/>
                        </a:rPr>
                        <a:t>No. of Sales Where Cases GT 300 #3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3165BB"/>
                          </a:solidFill>
                          <a:effectLst/>
                          <a:latin typeface="Myriad Pro Light" panose="020B0403030403020204" pitchFamily="34" charset="0"/>
                        </a:rPr>
                        <a:t>CALCULATE</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68349C"/>
                          </a:solidFill>
                          <a:effectLst/>
                          <a:latin typeface="Myriad Pro Light" panose="020B0403030403020204" pitchFamily="34" charset="0"/>
                        </a:rPr>
                        <a:t>[No. of Sales]</a:t>
                      </a:r>
                      <a:r>
                        <a:rPr lang="en-US" sz="2000" b="0" dirty="0">
                          <a:solidFill>
                            <a:srgbClr val="000000"/>
                          </a:solidFill>
                          <a:effectLst/>
                          <a:latin typeface="Myriad Pro Light" panose="020B0403030403020204" pitchFamily="34" charset="0"/>
                        </a:rPr>
                        <a:t>,</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highlight>
                            <a:srgbClr val="FFFF00"/>
                          </a:highlight>
                          <a:latin typeface="Myriad Pro Light" panose="020B0403030403020204" pitchFamily="34" charset="0"/>
                        </a:rPr>
                        <a:t>ALL</a:t>
                      </a:r>
                      <a:r>
                        <a:rPr lang="en-US" sz="2000" b="0" dirty="0">
                          <a:solidFill>
                            <a:srgbClr val="000000"/>
                          </a:solidFill>
                          <a:effectLst/>
                          <a:highlight>
                            <a:srgbClr val="FFFF00"/>
                          </a:highlight>
                          <a:latin typeface="Myriad Pro Light" panose="020B0403030403020204" pitchFamily="34" charset="0"/>
                        </a:rPr>
                        <a:t> ( </a:t>
                      </a:r>
                      <a:r>
                        <a:rPr lang="en-US" sz="2000" b="0" dirty="0" err="1">
                          <a:solidFill>
                            <a:srgbClr val="001080"/>
                          </a:solidFill>
                          <a:effectLst/>
                          <a:highlight>
                            <a:srgbClr val="FFFF00"/>
                          </a:highlight>
                          <a:latin typeface="Myriad Pro Light" panose="020B0403030403020204" pitchFamily="34" charset="0"/>
                        </a:rPr>
                        <a:t>Winesales</a:t>
                      </a:r>
                      <a:r>
                        <a:rPr lang="en-US" sz="2000" b="0" dirty="0">
                          <a:solidFill>
                            <a:srgbClr val="000000"/>
                          </a:solidFill>
                          <a:effectLst/>
                          <a:highlight>
                            <a:srgbClr val="FFFF00"/>
                          </a:highlight>
                          <a:latin typeface="Myriad Pro Light" panose="020B0403030403020204" pitchFamily="34" charset="0"/>
                        </a:rPr>
                        <a:t> )</a:t>
                      </a:r>
                      <a:r>
                        <a:rPr lang="en-US" sz="2000" b="0" dirty="0">
                          <a:solidFill>
                            <a:srgbClr val="000000"/>
                          </a:solidFill>
                          <a:effectLst/>
                          <a:latin typeface="Myriad Pro Light" panose="020B0403030403020204" pitchFamily="34" charset="0"/>
                        </a:rPr>
                        <a:t>,</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latin typeface="Myriad Pro Light" panose="020B0403030403020204" pitchFamily="34" charset="0"/>
                        </a:rPr>
                        <a:t>FILTER</a:t>
                      </a:r>
                      <a:r>
                        <a:rPr lang="en-US" sz="2000" b="0" dirty="0">
                          <a:solidFill>
                            <a:srgbClr val="000000"/>
                          </a:solidFill>
                          <a:effectLst/>
                          <a:latin typeface="Myriad Pro Light" panose="020B0403030403020204" pitchFamily="34" charset="0"/>
                        </a:rPr>
                        <a:t> ( </a:t>
                      </a:r>
                      <a:r>
                        <a:rPr lang="en-US" sz="2000" b="0" dirty="0" err="1">
                          <a:solidFill>
                            <a:srgbClr val="001080"/>
                          </a:solidFill>
                          <a:effectLst/>
                          <a:latin typeface="Myriad Pro Light" panose="020B0403030403020204" pitchFamily="34" charset="0"/>
                        </a:rPr>
                        <a:t>Winesales</a:t>
                      </a:r>
                      <a:r>
                        <a:rPr lang="en-US" sz="2000" b="0" dirty="0">
                          <a:solidFill>
                            <a:srgbClr val="000000"/>
                          </a:solidFill>
                          <a:effectLst/>
                          <a:latin typeface="Myriad Pro Light" panose="020B0403030403020204" pitchFamily="34" charset="0"/>
                        </a:rPr>
                        <a:t>,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a:t>
                      </a:r>
                      <a:r>
                        <a:rPr lang="en-US" sz="2000" b="0" dirty="0">
                          <a:solidFill>
                            <a:srgbClr val="09885A"/>
                          </a:solidFill>
                          <a:effectLst/>
                          <a:latin typeface="Myriad Pro Light" panose="020B0403030403020204" pitchFamily="34" charset="0"/>
                        </a:rPr>
                        <a:t>300</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pPr marL="0" indent="0">
                        <a:buNone/>
                      </a:pPr>
                      <a:r>
                        <a:rPr lang="en-US" sz="2000" b="0" dirty="0">
                          <a:solidFill>
                            <a:srgbClr val="000000"/>
                          </a:solidFill>
                          <a:effectLst/>
                          <a:latin typeface="Myriad Pro Light" panose="020B0403030403020204" pitchFamily="34" charset="0"/>
                        </a:rPr>
                        <a:t>)</a:t>
                      </a:r>
                      <a:endParaRPr lang="en-US" sz="2000" b="0" dirty="0">
                        <a:solidFill>
                          <a:srgbClr val="000000"/>
                        </a:solidFill>
                        <a:effectLst/>
                        <a:latin typeface="Myriad Pro Light" panose="020B04030304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461970" y="681037"/>
            <a:ext cx="5268060" cy="5029902"/>
          </a:xfrm>
          <a:prstGeom prst="rect">
            <a:avLst/>
          </a:prstGeom>
        </p:spPr>
      </p:pic>
      <p:sp>
        <p:nvSpPr>
          <p:cNvPr id="7" name="TextBox 6"/>
          <p:cNvSpPr txBox="1"/>
          <p:nvPr/>
        </p:nvSpPr>
        <p:spPr>
          <a:xfrm>
            <a:off x="3041301" y="5961519"/>
            <a:ext cx="6109398"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Similar expressions can return different results</a:t>
            </a:r>
            <a:endParaRPr lang="en-US" sz="2200" dirty="0">
              <a:latin typeface="Myriad Pro Light" panose="020B0403030403020204" pitchFamily="34" charset="0"/>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593838" y="0"/>
            <a:ext cx="6268825" cy="6858000"/>
          </a:xfrm>
          <a:prstGeom prst="rect">
            <a:avLst/>
          </a:prstGeom>
        </p:spPr>
      </p:pic>
      <p:sp>
        <p:nvSpPr>
          <p:cNvPr id="7" name="TextBox 6"/>
          <p:cNvSpPr txBox="1"/>
          <p:nvPr/>
        </p:nvSpPr>
        <p:spPr>
          <a:xfrm>
            <a:off x="1142418" y="603995"/>
            <a:ext cx="4330840"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evaluation of “No. of Sales Where Cases GT 300 #1”</a:t>
            </a:r>
            <a:r>
              <a:rPr lang="en-US" sz="2200" dirty="0">
                <a:latin typeface="Myriad Pro Light" panose="020B0403030403020204" pitchFamily="34" charset="0"/>
              </a:rPr>
              <a:t> </a:t>
            </a:r>
            <a:endParaRPr lang="en-US" sz="2200" dirty="0">
              <a:latin typeface="Myriad Pro Light" panose="020B0403030403020204" pitchFamily="34" charset="0"/>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292627" y="1171575"/>
            <a:ext cx="9606745" cy="3139168"/>
          </a:xfrm>
          <a:prstGeom prst="rect">
            <a:avLst/>
          </a:prstGeom>
        </p:spPr>
      </p:pic>
      <p:sp>
        <p:nvSpPr>
          <p:cNvPr id="7" name="TextBox 6"/>
          <p:cNvSpPr txBox="1"/>
          <p:nvPr/>
        </p:nvSpPr>
        <p:spPr>
          <a:xfrm>
            <a:off x="2733150" y="4686306"/>
            <a:ext cx="6725698"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evaluation of “No. of Sales Where Cases GT 300 #2”</a:t>
            </a:r>
            <a:endParaRPr lang="en-US" sz="2200" dirty="0">
              <a:latin typeface="Myriad Pro Light" panose="020B0403030403020204" pitchFamily="34" charset="0"/>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619082" y="252412"/>
            <a:ext cx="8229600" cy="6353175"/>
          </a:xfrm>
          <a:prstGeom prst="rect">
            <a:avLst/>
          </a:prstGeom>
        </p:spPr>
      </p:pic>
      <p:sp>
        <p:nvSpPr>
          <p:cNvPr id="7" name="TextBox 6"/>
          <p:cNvSpPr txBox="1"/>
          <p:nvPr/>
        </p:nvSpPr>
        <p:spPr>
          <a:xfrm>
            <a:off x="564382" y="475679"/>
            <a:ext cx="2903974" cy="1107996"/>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evaluation of “No. of Sales Where Cases GT 300 #3”</a:t>
            </a:r>
            <a:endParaRPr lang="en-US" sz="2200" dirty="0">
              <a:latin typeface="Myriad Pro Light" panose="020B0403030403020204" pitchFamily="34" charset="0"/>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ALL function</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 ALL function as a </a:t>
            </a:r>
            <a:r>
              <a:rPr lang="en-US" sz="2000" b="0" i="1" dirty="0">
                <a:solidFill>
                  <a:srgbClr val="242021"/>
                </a:solidFill>
                <a:effectLst/>
              </a:rPr>
              <a:t>table </a:t>
            </a:r>
            <a:r>
              <a:rPr lang="en-US" sz="2000" b="0" i="0" dirty="0">
                <a:solidFill>
                  <a:srgbClr val="242021"/>
                </a:solidFill>
                <a:effectLst/>
              </a:rPr>
              <a:t>function generates a virtual table containing all the rows from a table or all the distinct rows of a column or columns. This virtual table containing all the rows can be </a:t>
            </a:r>
            <a:r>
              <a:rPr lang="en-US" sz="2000" b="0" i="1" dirty="0" err="1">
                <a:solidFill>
                  <a:srgbClr val="242021"/>
                </a:solidFill>
                <a:effectLst/>
              </a:rPr>
              <a:t>refiltered</a:t>
            </a:r>
            <a:r>
              <a:rPr lang="en-US" sz="2000" i="1" dirty="0">
                <a:solidFill>
                  <a:srgbClr val="242021"/>
                </a:solidFill>
              </a:rPr>
              <a:t> </a:t>
            </a:r>
            <a:r>
              <a:rPr lang="en-US" sz="2000" b="0" i="0" dirty="0">
                <a:solidFill>
                  <a:srgbClr val="242021"/>
                </a:solidFill>
                <a:effectLst/>
              </a:rPr>
              <a:t>by FILTER, and this will then propagate filters through the model as in measure #2 before.</a:t>
            </a:r>
            <a:endParaRPr lang="en-US" sz="2000" b="0" i="0" dirty="0">
              <a:solidFill>
                <a:srgbClr val="242021"/>
              </a:solidFill>
              <a:effectLst/>
            </a:endParaRPr>
          </a:p>
          <a:p>
            <a:r>
              <a:rPr lang="en-US" sz="2000" b="0" i="0" dirty="0">
                <a:solidFill>
                  <a:srgbClr val="242021"/>
                </a:solidFill>
                <a:effectLst/>
              </a:rPr>
              <a:t>The ALL function as a modifier to CALCULATE is evaluated first before any filter arguments inside CALCULATE. ALL as a modifier </a:t>
            </a:r>
            <a:r>
              <a:rPr lang="en-US" sz="2000" b="0" i="1" dirty="0">
                <a:solidFill>
                  <a:srgbClr val="242021"/>
                </a:solidFill>
                <a:effectLst/>
              </a:rPr>
              <a:t>removes </a:t>
            </a:r>
            <a:r>
              <a:rPr lang="en-US" sz="2000" b="0" i="0" dirty="0">
                <a:solidFill>
                  <a:srgbClr val="242021"/>
                </a:solidFill>
                <a:effectLst/>
              </a:rPr>
              <a:t>any filters from a table or a column and generates an empty filter. Any other filter arguments of CALCULATE are then evaluated and generate the new filter context as in measures #1 and #3 before.</a:t>
            </a:r>
            <a:endParaRPr lang="en-US" sz="2000" b="0" i="0" dirty="0">
              <a:solidFill>
                <a:srgbClr val="242021"/>
              </a:solidFill>
              <a:effectLst/>
            </a:endParaRPr>
          </a:p>
          <a:p>
            <a:r>
              <a:rPr lang="en-US" sz="2000" b="0" i="0" dirty="0">
                <a:solidFill>
                  <a:srgbClr val="242021"/>
                </a:solidFill>
                <a:effectLst/>
              </a:rPr>
              <a:t>Because ALL has a different behavior when used as a top-level argument to CALCULATE, users believed it should have a different name when used in this context. As a result, in 2019, a new function was introduced into the DAX Function Library, REMOVEFILTERS. This function is synonymous with ALL, but it can be used only as a CALCULATE modifier and not as a table expression like ALL.</a:t>
            </a:r>
            <a:endParaRPr lang="en-US" sz="2000"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Date Hierarchies</a:t>
            </a:r>
            <a:endParaRPr lang="en-US" dirty="0"/>
          </a:p>
        </p:txBody>
      </p:sp>
      <p:sp>
        <p:nvSpPr>
          <p:cNvPr id="3" name="Content Placeholder 2"/>
          <p:cNvSpPr>
            <a:spLocks noGrp="1"/>
          </p:cNvSpPr>
          <p:nvPr>
            <p:ph idx="1"/>
          </p:nvPr>
        </p:nvSpPr>
        <p:spPr>
          <a:xfrm>
            <a:off x="838200" y="1825625"/>
            <a:ext cx="7089949" cy="4351338"/>
          </a:xfrm>
        </p:spPr>
        <p:txBody>
          <a:bodyPr>
            <a:normAutofit/>
          </a:bodyPr>
          <a:lstStyle/>
          <a:p>
            <a:r>
              <a:rPr lang="en-US" sz="2200" b="0" i="0" dirty="0">
                <a:solidFill>
                  <a:srgbClr val="242021"/>
                </a:solidFill>
                <a:effectLst/>
              </a:rPr>
              <a:t>In the absence of a date dimension in your model, if you have columns of a date data type in any tables, for every one of these columns, Power BI will generate an in-memory date table for you that also contains a date hierarchy. We have removed the </a:t>
            </a:r>
            <a:r>
              <a:rPr lang="en-US" sz="2200" b="0" i="0" dirty="0" err="1">
                <a:solidFill>
                  <a:srgbClr val="242021"/>
                </a:solidFill>
                <a:effectLst/>
              </a:rPr>
              <a:t>DateTable</a:t>
            </a:r>
            <a:r>
              <a:rPr lang="en-US" sz="2200" dirty="0">
                <a:solidFill>
                  <a:srgbClr val="242021"/>
                </a:solidFill>
              </a:rPr>
              <a:t> </a:t>
            </a:r>
            <a:r>
              <a:rPr lang="en-US" sz="2200" b="0" i="0" dirty="0">
                <a:solidFill>
                  <a:srgbClr val="242021"/>
                </a:solidFill>
                <a:effectLst/>
              </a:rPr>
              <a:t>dimension from our data model, and so the SALE DATE column is now expressed as a date hierarchy.</a:t>
            </a:r>
            <a:endParaRPr lang="en-US" sz="2200" dirty="0"/>
          </a:p>
        </p:txBody>
      </p:sp>
      <p:pic>
        <p:nvPicPr>
          <p:cNvPr id="5" name="Picture 4"/>
          <p:cNvPicPr>
            <a:picLocks noChangeAspect="1"/>
          </p:cNvPicPr>
          <p:nvPr/>
        </p:nvPicPr>
        <p:blipFill>
          <a:blip r:embed="rId1"/>
          <a:stretch>
            <a:fillRect/>
          </a:stretch>
        </p:blipFill>
        <p:spPr>
          <a:xfrm>
            <a:off x="8209503" y="1835350"/>
            <a:ext cx="3144297" cy="2693216"/>
          </a:xfrm>
          <a:prstGeom prst="rect">
            <a:avLst/>
          </a:prstGeom>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876100" y="328180"/>
            <a:ext cx="6439799" cy="6201640"/>
          </a:xfrm>
          <a:prstGeom prst="rect">
            <a:avLst/>
          </a:prstGeom>
        </p:spPr>
      </p:pic>
      <p:sp>
        <p:nvSpPr>
          <p:cNvPr id="6" name="Rectangle: Rounded Corners 5"/>
          <p:cNvSpPr/>
          <p:nvPr/>
        </p:nvSpPr>
        <p:spPr>
          <a:xfrm>
            <a:off x="4783015" y="5235192"/>
            <a:ext cx="2652765" cy="6732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823176" y="985496"/>
            <a:ext cx="10545647" cy="488700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Card visualizations</a:t>
            </a:r>
            <a:endParaRPr lang="en-US"/>
          </a:p>
        </p:txBody>
      </p:sp>
      <p:pic>
        <p:nvPicPr>
          <p:cNvPr id="5" name="Picture 4"/>
          <p:cNvPicPr>
            <a:picLocks noChangeAspect="1"/>
          </p:cNvPicPr>
          <p:nvPr/>
        </p:nvPicPr>
        <p:blipFill>
          <a:blip r:embed="rId1"/>
          <a:stretch>
            <a:fillRect/>
          </a:stretch>
        </p:blipFill>
        <p:spPr>
          <a:xfrm>
            <a:off x="1666875" y="1938338"/>
            <a:ext cx="8858250" cy="2218106"/>
          </a:xfrm>
          <a:prstGeom prst="rect">
            <a:avLst/>
          </a:prstGeom>
        </p:spPr>
      </p:pic>
      <p:sp>
        <p:nvSpPr>
          <p:cNvPr id="7" name="TextBox 6"/>
          <p:cNvSpPr txBox="1"/>
          <p:nvPr/>
        </p:nvSpPr>
        <p:spPr>
          <a:xfrm>
            <a:off x="2359819" y="4520372"/>
            <a:ext cx="7472362" cy="646331"/>
          </a:xfrm>
          <a:prstGeom prst="rect">
            <a:avLst/>
          </a:prstGeom>
          <a:noFill/>
        </p:spPr>
        <p:txBody>
          <a:bodyPr wrap="square">
            <a:spAutoFit/>
          </a:bodyPr>
          <a:lstStyle/>
          <a:p>
            <a:pPr algn="ctr"/>
            <a:r>
              <a:rPr lang="en-US" sz="1800" b="1" i="0" dirty="0">
                <a:solidFill>
                  <a:srgbClr val="000000"/>
                </a:solidFill>
                <a:effectLst/>
                <a:latin typeface="ArialNarrow"/>
              </a:rPr>
              <a:t>Figure. </a:t>
            </a:r>
            <a:r>
              <a:rPr lang="en-US" sz="1800" b="0" i="0" dirty="0">
                <a:solidFill>
                  <a:srgbClr val="000000"/>
                </a:solidFill>
                <a:effectLst/>
                <a:latin typeface="ArialNarrow"/>
              </a:rPr>
              <a:t>The Single Card on the left displays a single value (total stores) while the Multi Row Card displays managers and their sales.</a:t>
            </a:r>
            <a:endParaRPr lang="en-US" dirty="0"/>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Date Hierarchies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However, there are a number of drawbacks to using these hierarchies:</a:t>
            </a:r>
            <a:endParaRPr lang="en-US" sz="2200" b="0" i="0" dirty="0">
              <a:solidFill>
                <a:srgbClr val="242021"/>
              </a:solidFill>
              <a:effectLst/>
            </a:endParaRPr>
          </a:p>
          <a:p>
            <a:pPr lvl="1"/>
            <a:r>
              <a:rPr lang="en-US" sz="2200" b="0" i="0" dirty="0">
                <a:solidFill>
                  <a:srgbClr val="242021"/>
                </a:solidFill>
                <a:effectLst/>
              </a:rPr>
              <a:t>What if your financial year doesn’t start in January?</a:t>
            </a:r>
            <a:endParaRPr lang="en-US" sz="2200" b="0" i="0" dirty="0">
              <a:solidFill>
                <a:srgbClr val="242021"/>
              </a:solidFill>
              <a:effectLst/>
            </a:endParaRPr>
          </a:p>
          <a:p>
            <a:pPr lvl="1"/>
            <a:r>
              <a:rPr lang="en-US" sz="2200" b="0" i="0" dirty="0">
                <a:solidFill>
                  <a:srgbClr val="242021"/>
                </a:solidFill>
                <a:effectLst/>
              </a:rPr>
              <a:t>What if you want to analyze sales by week granularity? How would you add week numbers?</a:t>
            </a:r>
            <a:endParaRPr lang="en-US" sz="2200" b="0" i="0" dirty="0">
              <a:solidFill>
                <a:srgbClr val="242021"/>
              </a:solidFill>
              <a:effectLst/>
            </a:endParaRPr>
          </a:p>
          <a:p>
            <a:pPr lvl="1"/>
            <a:r>
              <a:rPr lang="en-US" sz="2200" b="0" i="0" dirty="0">
                <a:solidFill>
                  <a:srgbClr val="242021"/>
                </a:solidFill>
                <a:effectLst/>
              </a:rPr>
              <a:t>What if you want to compare sales in 2020 with sales in 2021 in a clustered column chart?</a:t>
            </a:r>
            <a:endParaRPr lang="en-US" sz="2200" b="0" i="0" dirty="0">
              <a:solidFill>
                <a:srgbClr val="242021"/>
              </a:solidFill>
              <a:effectLst/>
            </a:endParaRPr>
          </a:p>
          <a:p>
            <a:pPr marL="457200" lvl="1" indent="0">
              <a:buNone/>
            </a:pPr>
            <a:endParaRPr lang="en-US" sz="2200" dirty="0">
              <a:solidFill>
                <a:srgbClr val="242021"/>
              </a:solidFill>
            </a:endParaRPr>
          </a:p>
          <a:p>
            <a:pPr marL="457200" lvl="1" indent="0">
              <a:buNone/>
            </a:pPr>
            <a:r>
              <a:rPr lang="en-US" sz="2200" b="0" i="0" dirty="0">
                <a:solidFill>
                  <a:srgbClr val="242021"/>
                </a:solidFill>
                <a:effectLst/>
              </a:rPr>
              <a:t>All the preceding problems present a real challenge if you’re using built-in date hierarchies, but if you have a date table dimension in your model, life becomes a lot easier as far as date calculations go. Therefore, the first step is generating your date dimension table and integrating it into your data model.</a:t>
            </a:r>
            <a:endParaRPr lang="en-US" sz="2200" b="0" i="0" dirty="0">
              <a:solidFill>
                <a:srgbClr val="242021"/>
              </a:solidFill>
              <a:effectLst/>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Date Table</a:t>
            </a:r>
            <a:endParaRPr lang="en-US" dirty="0"/>
          </a:p>
        </p:txBody>
      </p:sp>
      <p:pic>
        <p:nvPicPr>
          <p:cNvPr id="5" name="Picture 4"/>
          <p:cNvPicPr>
            <a:picLocks noChangeAspect="1"/>
          </p:cNvPicPr>
          <p:nvPr/>
        </p:nvPicPr>
        <p:blipFill>
          <a:blip r:embed="rId1"/>
          <a:stretch>
            <a:fillRect/>
          </a:stretch>
        </p:blipFill>
        <p:spPr>
          <a:xfrm>
            <a:off x="7864033" y="0"/>
            <a:ext cx="3489767" cy="6858000"/>
          </a:xfrm>
          <a:prstGeom prst="rect">
            <a:avLst/>
          </a:prstGeom>
        </p:spPr>
      </p:pic>
      <p:pic>
        <p:nvPicPr>
          <p:cNvPr id="7" name="Picture 6"/>
          <p:cNvPicPr>
            <a:picLocks noChangeAspect="1"/>
          </p:cNvPicPr>
          <p:nvPr/>
        </p:nvPicPr>
        <p:blipFill>
          <a:blip r:embed="rId2"/>
          <a:stretch>
            <a:fillRect/>
          </a:stretch>
        </p:blipFill>
        <p:spPr>
          <a:xfrm>
            <a:off x="838200" y="1742839"/>
            <a:ext cx="6192114" cy="33723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Time Intelligence Functions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Time intelligence functions use a </a:t>
            </a:r>
            <a:r>
              <a:rPr lang="en-US" sz="2000" b="0" i="1" dirty="0">
                <a:solidFill>
                  <a:srgbClr val="FF0000"/>
                </a:solidFill>
                <a:effectLst/>
              </a:rPr>
              <a:t>base date </a:t>
            </a:r>
            <a:r>
              <a:rPr lang="en-US" sz="2000" b="0" i="0" dirty="0">
                <a:solidFill>
                  <a:srgbClr val="242021"/>
                </a:solidFill>
                <a:effectLst/>
              </a:rPr>
              <a:t>from which to perform the required calculation. This base date is supplied by the current filter context. For example, the terms “previous month” and “same period last year” are relative terms, relative, that is, to the date that is in the current filter context. Therefore, with most of these functions, you must have a specific date filtered (a year, a quarter, a month, or a day) either by using slicers, by using the Filters pane, or by having dates in the visual. For example, if you want to find the previous month’s sales, you must have a current month filtered in the visual or in a slicer.</a:t>
            </a:r>
            <a:endParaRPr lang="en-US" sz="2000"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04128" y="681037"/>
            <a:ext cx="8983743" cy="4351338"/>
          </a:xfrm>
          <a:prstGeom prst="rect">
            <a:avLst/>
          </a:prstGeom>
        </p:spPr>
      </p:pic>
      <p:sp>
        <p:nvSpPr>
          <p:cNvPr id="7" name="TextBox 6"/>
          <p:cNvSpPr txBox="1"/>
          <p:nvPr/>
        </p:nvSpPr>
        <p:spPr>
          <a:xfrm>
            <a:off x="1604128" y="5219948"/>
            <a:ext cx="8983743"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“base date” is supplied by the filter context which can be through columns in the visual or by year and month slicers</a:t>
            </a:r>
            <a:endParaRPr lang="en-US" sz="2200" dirty="0">
              <a:latin typeface="Myriad Pro Light" panose="020B0403030403020204" pitchFamily="34" charset="0"/>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Time Intelligence Functions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All time intelligence functions (except LASTNONBLANK and LASTNONBLANKVALUE) have an argument that requires specifying a column of dates to be used in the calculation. In most cases, in this argument, you supply the name of the column in your date table that holds the list of unique dates, for example, the DATEKEY column in our data.</a:t>
            </a:r>
            <a:endParaRPr lang="en-US" sz="2000" dirty="0"/>
          </a:p>
        </p:txBody>
      </p:sp>
      <p:pic>
        <p:nvPicPr>
          <p:cNvPr id="5" name="Picture 4"/>
          <p:cNvPicPr>
            <a:picLocks noChangeAspect="1"/>
          </p:cNvPicPr>
          <p:nvPr/>
        </p:nvPicPr>
        <p:blipFill>
          <a:blip r:embed="rId1"/>
          <a:stretch>
            <a:fillRect/>
          </a:stretch>
        </p:blipFill>
        <p:spPr>
          <a:xfrm>
            <a:off x="1985962" y="3234531"/>
            <a:ext cx="8220075" cy="1533525"/>
          </a:xfrm>
          <a:prstGeom prst="rect">
            <a:avLst/>
          </a:prstGeom>
        </p:spPr>
      </p:pic>
      <p:sp>
        <p:nvSpPr>
          <p:cNvPr id="7" name="TextBox 6"/>
          <p:cNvSpPr txBox="1"/>
          <p:nvPr/>
        </p:nvSpPr>
        <p:spPr>
          <a:xfrm>
            <a:off x="1985963" y="4957391"/>
            <a:ext cx="8220074"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“Dates” argument normally requires referencing the column that holds the list of unique dates</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Time intelligence functions and their return value</a:t>
            </a:r>
            <a:endParaRPr lang="en-US" sz="4000" dirty="0"/>
          </a:p>
        </p:txBody>
      </p:sp>
      <p:pic>
        <p:nvPicPr>
          <p:cNvPr id="5" name="Picture 4"/>
          <p:cNvPicPr>
            <a:picLocks noChangeAspect="1"/>
          </p:cNvPicPr>
          <p:nvPr/>
        </p:nvPicPr>
        <p:blipFill>
          <a:blip r:embed="rId1"/>
          <a:stretch>
            <a:fillRect/>
          </a:stretch>
        </p:blipFill>
        <p:spPr>
          <a:xfrm>
            <a:off x="2020863" y="1482908"/>
            <a:ext cx="8150274" cy="5375091"/>
          </a:xfrm>
          <a:prstGeom prst="rect">
            <a:avLst/>
          </a:prstGeom>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Time Intelligence Functions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Typically, time intelligence functions generate a virtual one-column table containing filtered dates from the DATEKEY column in the date dimension (or whatever you’ve named this column). This virtual table is used as a table filter inside CALCULATE to filter the dates in the fact table.</a:t>
            </a:r>
            <a:endParaRPr lang="en-US" sz="2200" b="0" i="0" dirty="0">
              <a:solidFill>
                <a:srgbClr val="242021"/>
              </a:solidFill>
              <a:effectLst/>
            </a:endParaRPr>
          </a:p>
          <a:p>
            <a:r>
              <a:rPr lang="en-US" sz="2200" b="0" i="0" dirty="0">
                <a:solidFill>
                  <a:srgbClr val="242021"/>
                </a:solidFill>
                <a:effectLst/>
              </a:rPr>
              <a:t>However, DAX time intelligence functions either can be </a:t>
            </a:r>
            <a:r>
              <a:rPr lang="en-US" sz="2200" b="0" i="1" dirty="0">
                <a:solidFill>
                  <a:srgbClr val="FF0000"/>
                </a:solidFill>
                <a:effectLst/>
              </a:rPr>
              <a:t>table</a:t>
            </a:r>
            <a:r>
              <a:rPr lang="en-US" sz="2200" b="0" i="1" dirty="0">
                <a:solidFill>
                  <a:srgbClr val="242021"/>
                </a:solidFill>
                <a:effectLst/>
              </a:rPr>
              <a:t> </a:t>
            </a:r>
            <a:r>
              <a:rPr lang="en-US" sz="2200" b="0" i="0" dirty="0">
                <a:solidFill>
                  <a:srgbClr val="242021"/>
                </a:solidFill>
                <a:effectLst/>
              </a:rPr>
              <a:t>functions that are nested inside CALCULATE as the filter argument or can return </a:t>
            </a:r>
            <a:r>
              <a:rPr lang="en-US" sz="2200" b="0" i="1" dirty="0">
                <a:solidFill>
                  <a:srgbClr val="FF0000"/>
                </a:solidFill>
                <a:effectLst/>
              </a:rPr>
              <a:t>scalar</a:t>
            </a:r>
            <a:r>
              <a:rPr lang="en-US" sz="2200" b="0" i="1" dirty="0">
                <a:solidFill>
                  <a:srgbClr val="242021"/>
                </a:solidFill>
                <a:effectLst/>
              </a:rPr>
              <a:t> </a:t>
            </a:r>
            <a:r>
              <a:rPr lang="en-US" sz="2200" b="0" i="0" dirty="0">
                <a:solidFill>
                  <a:srgbClr val="242021"/>
                </a:solidFill>
                <a:effectLst/>
              </a:rPr>
              <a:t>values. The reason for this is that if a table function returns a one-column, one-row table, this virtual table is converted into a scalar value by the DAX engine.</a:t>
            </a:r>
            <a:endParaRPr lang="en-US" sz="2200"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“Table” or “Scalar” functions, or both</a:t>
            </a:r>
            <a:endParaRPr lang="en-US" sz="4000" dirty="0"/>
          </a:p>
        </p:txBody>
      </p:sp>
      <p:pic>
        <p:nvPicPr>
          <p:cNvPr id="5" name="Picture 4"/>
          <p:cNvPicPr>
            <a:picLocks noChangeAspect="1"/>
          </p:cNvPicPr>
          <p:nvPr/>
        </p:nvPicPr>
        <p:blipFill>
          <a:blip r:embed="rId1"/>
          <a:stretch>
            <a:fillRect/>
          </a:stretch>
        </p:blipFill>
        <p:spPr>
          <a:xfrm>
            <a:off x="778747" y="2102616"/>
            <a:ext cx="10634505" cy="3332089"/>
          </a:xfrm>
          <a:prstGeom prst="rect">
            <a:avLst/>
          </a:prstGeom>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0000"/>
                </a:solidFill>
                <a:effectLst/>
              </a:rPr>
              <a:t>LastDate</a:t>
            </a:r>
            <a:r>
              <a:rPr lang="en-US" sz="2200" b="0" dirty="0">
                <a:solidFill>
                  <a:srgbClr val="000000"/>
                </a:solidFill>
                <a:effectLst/>
              </a:rPr>
              <a:t> Example #1 =</a:t>
            </a:r>
            <a:endParaRPr lang="en-US" sz="2200" b="0" dirty="0">
              <a:solidFill>
                <a:srgbClr val="000000"/>
              </a:solidFill>
              <a:effectLst/>
            </a:endParaRPr>
          </a:p>
          <a:p>
            <a:pPr marL="0" indent="0">
              <a:buNone/>
            </a:pPr>
            <a:r>
              <a:rPr lang="en-US" sz="2200" b="0" dirty="0">
                <a:solidFill>
                  <a:srgbClr val="3165BB"/>
                </a:solidFill>
                <a:effectLst/>
              </a:rPr>
              <a:t>LASTDATE</a:t>
            </a:r>
            <a:r>
              <a:rPr lang="en-US" sz="2200" b="0" dirty="0">
                <a:solidFill>
                  <a:srgbClr val="000000"/>
                </a:solidFill>
                <a:effectLst/>
              </a:rPr>
              <a:t>(</a:t>
            </a:r>
            <a:r>
              <a:rPr lang="en-US" sz="2200" b="0" dirty="0" err="1">
                <a:solidFill>
                  <a:srgbClr val="001080"/>
                </a:solidFill>
                <a:effectLst/>
              </a:rPr>
              <a:t>Winesales</a:t>
            </a:r>
            <a:r>
              <a:rPr lang="en-US" sz="2200" b="0" dirty="0">
                <a:solidFill>
                  <a:srgbClr val="001080"/>
                </a:solidFill>
                <a:effectLst/>
              </a:rPr>
              <a:t>[SALE DATE]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0000"/>
                </a:solidFill>
                <a:effectLst/>
              </a:rPr>
              <a:t>LastDate</a:t>
            </a:r>
            <a:r>
              <a:rPr lang="en-US" sz="2200" b="0" dirty="0">
                <a:solidFill>
                  <a:srgbClr val="000000"/>
                </a:solidFill>
                <a:effectLst/>
              </a:rPr>
              <a:t> Example #2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a:t>
            </a:r>
            <a:r>
              <a:rPr lang="en-US" sz="2200" b="0" dirty="0">
                <a:solidFill>
                  <a:srgbClr val="68349C"/>
                </a:solidFill>
                <a:effectLst/>
              </a:rPr>
              <a:t>[Total Sales]</a:t>
            </a:r>
            <a:r>
              <a:rPr lang="en-US" sz="2200" b="0" dirty="0">
                <a:solidFill>
                  <a:srgbClr val="000000"/>
                </a:solidFill>
                <a:effectLst/>
              </a:rPr>
              <a:t>,</a:t>
            </a:r>
            <a:r>
              <a:rPr lang="en-US" sz="2200" b="0" dirty="0">
                <a:solidFill>
                  <a:srgbClr val="3165BB"/>
                </a:solidFill>
                <a:effectLst/>
              </a:rPr>
              <a:t>LASTDATE</a:t>
            </a:r>
            <a:r>
              <a:rPr lang="en-US" sz="2200" b="0" dirty="0">
                <a:solidFill>
                  <a:srgbClr val="000000"/>
                </a:solidFill>
                <a:effectLst/>
              </a:rPr>
              <a:t>(</a:t>
            </a:r>
            <a:r>
              <a:rPr lang="en-US" sz="2200" b="0" dirty="0" err="1">
                <a:solidFill>
                  <a:srgbClr val="001080"/>
                </a:solidFill>
                <a:effectLst/>
              </a:rPr>
              <a:t>Winesales</a:t>
            </a:r>
            <a:r>
              <a:rPr lang="en-US" sz="2200" b="0" dirty="0">
                <a:solidFill>
                  <a:srgbClr val="001080"/>
                </a:solidFill>
                <a:effectLst/>
              </a:rPr>
              <a:t>[SALE DATE]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0000"/>
                </a:solidFill>
                <a:effectLst/>
              </a:rPr>
              <a:t>LastDate</a:t>
            </a:r>
            <a:r>
              <a:rPr lang="en-US" sz="2200" b="0" dirty="0">
                <a:solidFill>
                  <a:srgbClr val="000000"/>
                </a:solidFill>
                <a:effectLst/>
              </a:rPr>
              <a:t> Example #3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a:t>
            </a:r>
            <a:r>
              <a:rPr lang="en-US" sz="2200" b="0" dirty="0">
                <a:solidFill>
                  <a:srgbClr val="3165BB"/>
                </a:solidFill>
                <a:effectLst/>
              </a:rPr>
              <a:t>LASTDATE</a:t>
            </a:r>
            <a:r>
              <a:rPr lang="en-US" sz="2200" b="0" dirty="0">
                <a:solidFill>
                  <a:srgbClr val="000000"/>
                </a:solidFill>
                <a:effectLst/>
              </a:rPr>
              <a:t>(</a:t>
            </a:r>
            <a:r>
              <a:rPr lang="en-US" sz="2200" b="0" dirty="0" err="1">
                <a:solidFill>
                  <a:srgbClr val="001080"/>
                </a:solidFill>
                <a:effectLst/>
              </a:rPr>
              <a:t>Winesales</a:t>
            </a:r>
            <a:r>
              <a:rPr lang="en-US" sz="2200" b="0" dirty="0">
                <a:solidFill>
                  <a:srgbClr val="001080"/>
                </a:solidFill>
                <a:effectLst/>
              </a:rPr>
              <a:t>[SALE DATE]</a:t>
            </a:r>
            <a:r>
              <a:rPr lang="en-US" sz="2200" b="0" dirty="0">
                <a:solidFill>
                  <a:srgbClr val="000000"/>
                </a:solidFill>
                <a:effectLst/>
              </a:rPr>
              <a:t>),</a:t>
            </a:r>
            <a:r>
              <a:rPr lang="en-US" sz="2200" b="0" dirty="0" err="1">
                <a:solidFill>
                  <a:srgbClr val="001080"/>
                </a:solidFill>
                <a:effectLst/>
              </a:rPr>
              <a:t>DateTable</a:t>
            </a:r>
            <a:r>
              <a:rPr lang="en-US" sz="2200" b="0" dirty="0">
                <a:solidFill>
                  <a:srgbClr val="001080"/>
                </a:solidFill>
                <a:effectLst/>
              </a:rPr>
              <a:t>[YEAR]</a:t>
            </a:r>
            <a:r>
              <a:rPr lang="en-US" sz="2200" b="0" dirty="0">
                <a:solidFill>
                  <a:srgbClr val="000000"/>
                </a:solidFill>
                <a:effectLst/>
              </a:rPr>
              <a:t>=</a:t>
            </a:r>
            <a:r>
              <a:rPr lang="en-US" sz="2200" b="0" dirty="0">
                <a:solidFill>
                  <a:srgbClr val="09885A"/>
                </a:solidFill>
                <a:effectLst/>
              </a:rPr>
              <a:t>2020</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Previous Month/Year – PREVIOUSMONTH/YEAR</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Previous Month Total Cases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PREVIOUSMONTH</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Previous Year Total Cases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PREVIOUSYEAR</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Slicer</a:t>
            </a:r>
            <a:endParaRPr lang="en-US"/>
          </a:p>
        </p:txBody>
      </p:sp>
      <p:pic>
        <p:nvPicPr>
          <p:cNvPr id="5" name="Picture 4"/>
          <p:cNvPicPr>
            <a:picLocks noChangeAspect="1"/>
          </p:cNvPicPr>
          <p:nvPr/>
        </p:nvPicPr>
        <p:blipFill>
          <a:blip r:embed="rId1"/>
          <a:stretch>
            <a:fillRect/>
          </a:stretch>
        </p:blipFill>
        <p:spPr>
          <a:xfrm>
            <a:off x="1673195" y="1412241"/>
            <a:ext cx="8845610" cy="4473020"/>
          </a:xfrm>
          <a:prstGeom prst="rect">
            <a:avLst/>
          </a:prstGeom>
        </p:spPr>
      </p:pic>
      <p:sp>
        <p:nvSpPr>
          <p:cNvPr id="7" name="TextBox 6"/>
          <p:cNvSpPr txBox="1"/>
          <p:nvPr/>
        </p:nvSpPr>
        <p:spPr>
          <a:xfrm>
            <a:off x="2760027" y="5885261"/>
            <a:ext cx="6671945"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the Slicer visualization to create a filter that filters all visualizations on the report page.</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Previous Month/Year – PREVIOUSMONTH/YEAR</a:t>
            </a:r>
            <a:endParaRPr lang="en-US" sz="4000"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The PREVIOUSYEAR function assumes that your financial year ends on December</a:t>
            </a:r>
            <a:br>
              <a:rPr lang="en-US" sz="2200" b="0" i="0" dirty="0">
                <a:solidFill>
                  <a:srgbClr val="242021"/>
                </a:solidFill>
                <a:effectLst/>
              </a:rPr>
            </a:br>
            <a:r>
              <a:rPr lang="en-US" sz="2200" b="0" i="0" dirty="0">
                <a:solidFill>
                  <a:srgbClr val="242021"/>
                </a:solidFill>
                <a:effectLst/>
              </a:rPr>
              <a:t>31. If you use a different financial year, you can use the second argument of this function</a:t>
            </a:r>
            <a:br>
              <a:rPr lang="en-US" sz="2200" b="0" i="0" dirty="0">
                <a:solidFill>
                  <a:srgbClr val="242021"/>
                </a:solidFill>
                <a:effectLst/>
              </a:rPr>
            </a:br>
            <a:r>
              <a:rPr lang="en-US" sz="2200" b="0" i="0" dirty="0">
                <a:solidFill>
                  <a:srgbClr val="242021"/>
                </a:solidFill>
                <a:effectLst/>
              </a:rPr>
              <a:t>to define your year-end date. To avoid any date locale issues, use the date format “YYYYMM-DD” (the function ignores the year, so use any year value); for example, if your yearend date is the March 31st, this would be your measure:</a:t>
            </a:r>
            <a:endParaRPr lang="en-US" sz="2200" b="0" i="0" dirty="0">
              <a:solidFill>
                <a:srgbClr val="242021"/>
              </a:solidFill>
              <a:effectLst/>
            </a:endParaRPr>
          </a:p>
          <a:p>
            <a:pPr marL="0" indent="0">
              <a:buNone/>
            </a:pPr>
            <a:r>
              <a:rPr lang="en-US" sz="2200" b="0" dirty="0">
                <a:solidFill>
                  <a:srgbClr val="000000"/>
                </a:solidFill>
                <a:effectLst/>
              </a:rPr>
              <a:t>Year To Date Cases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3165BB"/>
                </a:solidFill>
                <a:effectLst/>
              </a:rPr>
              <a:t>PREVIOUSYEAR</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A31515"/>
                </a:solidFill>
                <a:effectLst/>
              </a:rPr>
              <a:t>"2021-03-31"</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Same Period Last Year – SAMEPERIODLASTYEAR</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Same Period Last Year Cases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SAMEPERIODLASTYEAR</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 for Any Time Ago – DATEADD</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6 Months Ago Cases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DATEADD</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09885A"/>
                </a:solidFill>
                <a:effectLst/>
              </a:rPr>
              <a:t>6</a:t>
            </a:r>
            <a:r>
              <a:rPr lang="en-US" sz="2200" b="0" dirty="0">
                <a:solidFill>
                  <a:srgbClr val="000000"/>
                </a:solidFill>
                <a:effectLst/>
              </a:rPr>
              <a:t>, </a:t>
            </a:r>
            <a:r>
              <a:rPr lang="en-US" sz="2200" b="0" dirty="0">
                <a:solidFill>
                  <a:srgbClr val="3165BB"/>
                </a:solidFill>
                <a:effectLst/>
              </a:rPr>
              <a:t>MONTH</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30 Days Ago Cases = </a:t>
            </a:r>
            <a:endParaRPr lang="en-US" sz="2200" b="0" dirty="0">
              <a:solidFill>
                <a:srgbClr val="000000"/>
              </a:solidFill>
              <a:effectLst/>
            </a:endParaRP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DATEADD</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09885A"/>
                </a:solidFill>
                <a:effectLst/>
              </a:rPr>
              <a:t>30</a:t>
            </a:r>
            <a:r>
              <a:rPr lang="en-US" sz="2200" b="0" dirty="0">
                <a:solidFill>
                  <a:srgbClr val="000000"/>
                </a:solidFill>
                <a:effectLst/>
              </a:rPr>
              <a:t>, </a:t>
            </a:r>
            <a:r>
              <a:rPr lang="en-US" sz="2200" b="0" dirty="0">
                <a:solidFill>
                  <a:srgbClr val="3165BB"/>
                </a:solidFill>
                <a:effectLst/>
              </a:rPr>
              <a:t>DAY</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to Date – DATESYTD</a:t>
            </a:r>
            <a:endParaRPr lang="en-US" dirty="0"/>
          </a:p>
        </p:txBody>
      </p:sp>
      <p:sp>
        <p:nvSpPr>
          <p:cNvPr id="3" name="Content Placeholder 2"/>
          <p:cNvSpPr>
            <a:spLocks noGrp="1"/>
          </p:cNvSpPr>
          <p:nvPr>
            <p:ph idx="1"/>
          </p:nvPr>
        </p:nvSpPr>
        <p:spPr/>
        <p:txBody>
          <a:bodyPr>
            <a:normAutofit/>
          </a:bodyPr>
          <a:lstStyle/>
          <a:p>
            <a:pPr marL="0" indent="0">
              <a:buNone/>
            </a:pPr>
            <a:r>
              <a:rPr lang="en-US" sz="2000" b="0" dirty="0">
                <a:solidFill>
                  <a:srgbClr val="000000"/>
                </a:solidFill>
                <a:effectLst/>
              </a:rPr>
              <a:t>Year To Date Cases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Cases]</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DATESYTD</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r>
              <a:rPr lang="en-US" sz="2000" b="0" i="0" dirty="0">
                <a:solidFill>
                  <a:srgbClr val="242021"/>
                </a:solidFill>
                <a:effectLst/>
              </a:rPr>
              <a:t>The DATESYTD function, like PREVIOUSYEAR, assumes that your financial year ends in December, and just like PREVIOUSYEAR, you can use the second argument of this function to define your year-end date, using the format “YYYY-MM-DD” to avoid date locale issues, as follows:</a:t>
            </a:r>
            <a:endParaRPr lang="en-US" sz="2000" b="0" dirty="0">
              <a:solidFill>
                <a:srgbClr val="000000"/>
              </a:solidFill>
              <a:effectLst/>
            </a:endParaRPr>
          </a:p>
          <a:p>
            <a:pPr marL="0" indent="0">
              <a:buNone/>
            </a:pPr>
            <a:r>
              <a:rPr lang="en-US" sz="2000" b="0" dirty="0">
                <a:solidFill>
                  <a:srgbClr val="000000"/>
                </a:solidFill>
                <a:effectLst/>
              </a:rPr>
              <a:t>Year To Date Cases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Cases]</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DATESYTD</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r>
              <a:rPr lang="en-US" sz="2000" b="0" dirty="0">
                <a:solidFill>
                  <a:srgbClr val="A31515"/>
                </a:solidFill>
                <a:effectLst/>
              </a:rPr>
              <a:t>"2021-03-31"</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704362" y="485364"/>
            <a:ext cx="8783276" cy="5887272"/>
          </a:xfrm>
          <a:prstGeom prst="rect">
            <a:avLst/>
          </a:prstGeom>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416710" cy="1325563"/>
          </a:xfrm>
        </p:spPr>
        <p:txBody>
          <a:bodyPr/>
          <a:lstStyle/>
          <a:p>
            <a:pPr algn="l"/>
            <a:r>
              <a:rPr lang="en-US" dirty="0"/>
              <a:t>Total to Date or</a:t>
            </a:r>
            <a:br>
              <a:rPr lang="en-US" dirty="0"/>
            </a:br>
            <a:r>
              <a:rPr lang="en-US" dirty="0"/>
              <a:t>Cumulative Totals</a:t>
            </a:r>
            <a:endParaRPr lang="en-US" dirty="0"/>
          </a:p>
        </p:txBody>
      </p:sp>
      <p:sp>
        <p:nvSpPr>
          <p:cNvPr id="3" name="Content Placeholder 2"/>
          <p:cNvSpPr>
            <a:spLocks noGrp="1"/>
          </p:cNvSpPr>
          <p:nvPr>
            <p:ph idx="1"/>
          </p:nvPr>
        </p:nvSpPr>
        <p:spPr>
          <a:xfrm>
            <a:off x="838200" y="1816100"/>
            <a:ext cx="10515600" cy="4360863"/>
          </a:xfrm>
        </p:spPr>
        <p:txBody>
          <a:bodyPr>
            <a:normAutofit/>
          </a:bodyPr>
          <a:lstStyle/>
          <a:p>
            <a:pPr marL="0" indent="0">
              <a:buNone/>
            </a:pPr>
            <a:r>
              <a:rPr lang="en-US" sz="2000" b="0" dirty="0">
                <a:solidFill>
                  <a:srgbClr val="000000"/>
                </a:solidFill>
                <a:effectLst/>
              </a:rPr>
              <a:t>Cumulative Total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Sales]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DATESBETWEEN</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r>
              <a:rPr lang="en-US" sz="2000" b="0" dirty="0">
                <a:solidFill>
                  <a:srgbClr val="09885A"/>
                </a:solidFill>
                <a:effectLst/>
              </a:rPr>
              <a:t>0</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LASTDATE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p:txBody>
      </p:sp>
      <p:pic>
        <p:nvPicPr>
          <p:cNvPr id="5" name="Picture 4"/>
          <p:cNvPicPr>
            <a:picLocks noChangeAspect="1"/>
          </p:cNvPicPr>
          <p:nvPr/>
        </p:nvPicPr>
        <p:blipFill>
          <a:blip r:embed="rId1"/>
          <a:stretch>
            <a:fillRect/>
          </a:stretch>
        </p:blipFill>
        <p:spPr>
          <a:xfrm>
            <a:off x="7549886" y="313412"/>
            <a:ext cx="4286848" cy="65445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Annual Totals and Averages</a:t>
            </a:r>
            <a:endParaRPr lang="en-US" dirty="0"/>
          </a:p>
        </p:txBody>
      </p:sp>
      <p:sp>
        <p:nvSpPr>
          <p:cNvPr id="3" name="Content Placeholder 2"/>
          <p:cNvSpPr>
            <a:spLocks noGrp="1"/>
          </p:cNvSpPr>
          <p:nvPr>
            <p:ph idx="1"/>
          </p:nvPr>
        </p:nvSpPr>
        <p:spPr/>
        <p:txBody>
          <a:bodyPr>
            <a:normAutofit/>
          </a:bodyPr>
          <a:lstStyle/>
          <a:p>
            <a:pPr marL="0" indent="0">
              <a:buNone/>
            </a:pPr>
            <a:r>
              <a:rPr lang="en-US" sz="2000" b="0" dirty="0">
                <a:solidFill>
                  <a:srgbClr val="000000"/>
                </a:solidFill>
                <a:effectLst/>
              </a:rPr>
              <a:t>Rolling Annual Total Sales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DATESINPERIOD</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LASTDATE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 -</a:t>
            </a:r>
            <a:r>
              <a:rPr lang="en-US" sz="2000" b="0" dirty="0">
                <a:solidFill>
                  <a:srgbClr val="09885A"/>
                </a:solidFill>
                <a:effectLst/>
              </a:rPr>
              <a:t>1</a:t>
            </a:r>
            <a:r>
              <a:rPr lang="en-US" sz="2000" b="0" dirty="0">
                <a:solidFill>
                  <a:srgbClr val="000000"/>
                </a:solidFill>
                <a:effectLst/>
              </a:rPr>
              <a:t> , </a:t>
            </a:r>
            <a:r>
              <a:rPr lang="en-US" sz="2000" b="0" dirty="0">
                <a:solidFill>
                  <a:srgbClr val="3165BB"/>
                </a:solidFill>
                <a:effectLst/>
              </a:rPr>
              <a:t>YEAR</a:t>
            </a:r>
            <a:r>
              <a:rPr lang="en-US" sz="2000" b="0" dirty="0">
                <a:solidFill>
                  <a:srgbClr val="000000"/>
                </a:solidFill>
                <a:effectLst/>
              </a:rPr>
              <a:t> ) )</a:t>
            </a:r>
            <a:endParaRPr lang="en-US" sz="2000" b="0" dirty="0">
              <a:solidFill>
                <a:srgbClr val="000000"/>
              </a:solidFill>
              <a:effectLst/>
            </a:endParaRPr>
          </a:p>
          <a:p>
            <a:pPr marL="0" indent="0">
              <a:buNone/>
            </a:pPr>
            <a:r>
              <a:rPr lang="en-US" sz="2000" b="0" i="0" dirty="0">
                <a:solidFill>
                  <a:srgbClr val="242021"/>
                </a:solidFill>
                <a:effectLst/>
              </a:rPr>
              <a:t>The LASTDATE function in this measure finds the last date in the current filter context (i.e., the last date of the month sitting in any row of the Table visual, in a slicer, or in the Filters pane). The DATESINPERIOD function calculates the total sales, starting with this last date and going back by 1 year.</a:t>
            </a:r>
            <a:endParaRPr lang="en-US" sz="2000"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Annual Totals and Averages</a:t>
            </a:r>
            <a:endParaRPr lang="en-US" dirty="0"/>
          </a:p>
        </p:txBody>
      </p:sp>
      <p:sp>
        <p:nvSpPr>
          <p:cNvPr id="3" name="Content Placeholder 2"/>
          <p:cNvSpPr>
            <a:spLocks noGrp="1"/>
          </p:cNvSpPr>
          <p:nvPr>
            <p:ph idx="1"/>
          </p:nvPr>
        </p:nvSpPr>
        <p:spPr/>
        <p:txBody>
          <a:bodyPr>
            <a:noAutofit/>
          </a:bodyPr>
          <a:lstStyle/>
          <a:p>
            <a:pPr marL="0" indent="0">
              <a:buNone/>
            </a:pPr>
            <a:r>
              <a:rPr lang="en-US" sz="2000" b="0" dirty="0">
                <a:solidFill>
                  <a:srgbClr val="000000"/>
                </a:solidFill>
                <a:effectLst/>
              </a:rPr>
              <a:t>Rolling Annual Average Total Sales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 / </a:t>
            </a:r>
            <a:r>
              <a:rPr lang="en-US" sz="2000" b="0" dirty="0">
                <a:solidFill>
                  <a:srgbClr val="3165BB"/>
                </a:solidFill>
                <a:effectLst/>
              </a:rPr>
              <a:t>COUNTROWS</a:t>
            </a:r>
            <a:r>
              <a:rPr lang="en-US" sz="2000" b="0" dirty="0">
                <a:solidFill>
                  <a:srgbClr val="000000"/>
                </a:solidFill>
                <a:effectLst/>
              </a:rPr>
              <a:t> ( </a:t>
            </a:r>
            <a:r>
              <a:rPr lang="en-US" sz="2000" b="0" dirty="0">
                <a:solidFill>
                  <a:srgbClr val="3165BB"/>
                </a:solidFill>
                <a:effectLst/>
              </a:rPr>
              <a:t>VALUES</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[MONTH]</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DATESINPERIOD</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LASTDATE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a:t>
            </a:r>
            <a:r>
              <a:rPr lang="en-US" sz="2000" b="0" dirty="0">
                <a:solidFill>
                  <a:srgbClr val="09885A"/>
                </a:solidFill>
                <a:effectLst/>
              </a:rPr>
              <a:t>1</a:t>
            </a:r>
            <a:r>
              <a:rPr lang="en-US" sz="2000" b="0" dirty="0">
                <a:solidFill>
                  <a:srgbClr val="000000"/>
                </a:solidFill>
                <a:effectLst/>
              </a:rPr>
              <a:t>,  </a:t>
            </a:r>
            <a:r>
              <a:rPr lang="en-US" sz="2000" b="0" dirty="0">
                <a:solidFill>
                  <a:srgbClr val="3165BB"/>
                </a:solidFill>
                <a:effectLst/>
              </a:rPr>
              <a:t>YEAR</a:t>
            </a:r>
            <a:endParaRPr lang="en-US" sz="2000" b="0" dirty="0">
              <a:solidFill>
                <a:srgbClr val="000000"/>
              </a:solidFill>
              <a:effectLst/>
            </a:endParaRPr>
          </a:p>
          <a:p>
            <a:pPr marL="0" indent="0">
              <a:buNone/>
            </a:pP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r>
              <a:rPr lang="en-US" sz="1800" b="0" i="0" dirty="0">
                <a:solidFill>
                  <a:srgbClr val="242021"/>
                </a:solidFill>
                <a:effectLst/>
              </a:rPr>
              <a:t>The expression for the rolling annual average does much the same as the expression for the rolling annual total. However, we need to find the average monthly total for each rolling year. If we divided the “Total Sales” measure by 12, this would not be correct for the </a:t>
            </a:r>
            <a:r>
              <a:rPr lang="en-US" sz="1800" b="0" i="1" dirty="0">
                <a:solidFill>
                  <a:srgbClr val="242021"/>
                </a:solidFill>
                <a:effectLst/>
              </a:rPr>
              <a:t>first year </a:t>
            </a:r>
            <a:r>
              <a:rPr lang="en-US" sz="1800" b="0" i="0" dirty="0">
                <a:solidFill>
                  <a:srgbClr val="242021"/>
                </a:solidFill>
                <a:effectLst/>
              </a:rPr>
              <a:t>because in January, only one month is rolling; in February, only two months are rolling; in March, only three months; etc. This is why we need to use the COUNTROWS and VALUES functions to calculate the correct number of rolling months for the denominator and not simply divide by 12.</a:t>
            </a:r>
            <a:endParaRPr lang="en-US" sz="1800"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061864" y="113837"/>
            <a:ext cx="6068272" cy="6630325"/>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Calculating the Last Transaction Date and the Last Transaction Value</a:t>
            </a:r>
            <a:endParaRPr lang="en-US" sz="28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Date of Last Transaction = </a:t>
            </a:r>
            <a:endParaRPr lang="en-US" sz="2200" b="0" dirty="0">
              <a:solidFill>
                <a:srgbClr val="000000"/>
              </a:solidFill>
              <a:effectLst/>
            </a:endParaRPr>
          </a:p>
          <a:p>
            <a:pPr marL="0" indent="0">
              <a:buNone/>
            </a:pPr>
            <a:r>
              <a:rPr lang="en-US" sz="2200" b="0" dirty="0">
                <a:solidFill>
                  <a:srgbClr val="3165BB"/>
                </a:solidFill>
                <a:effectLst/>
              </a:rPr>
              <a:t>LASTNONBLANK</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Date of First Transaction = </a:t>
            </a:r>
            <a:endParaRPr lang="en-US" sz="2200" b="0" dirty="0">
              <a:solidFill>
                <a:srgbClr val="000000"/>
              </a:solidFill>
              <a:effectLst/>
            </a:endParaRPr>
          </a:p>
          <a:p>
            <a:pPr marL="0" indent="0">
              <a:buNone/>
            </a:pPr>
            <a:r>
              <a:rPr lang="en-US" sz="2200" b="0" dirty="0">
                <a:solidFill>
                  <a:srgbClr val="3165BB"/>
                </a:solidFill>
                <a:effectLst/>
              </a:rPr>
              <a:t>FIRSTNONBLANK</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Value of First Transaction = </a:t>
            </a:r>
            <a:endParaRPr lang="en-US" sz="2200" b="0" dirty="0">
              <a:solidFill>
                <a:srgbClr val="000000"/>
              </a:solidFill>
              <a:effectLst/>
            </a:endParaRPr>
          </a:p>
          <a:p>
            <a:pPr marL="0" indent="0">
              <a:buNone/>
            </a:pPr>
            <a:r>
              <a:rPr lang="en-US" sz="2200" b="0" dirty="0">
                <a:solidFill>
                  <a:srgbClr val="3165BB"/>
                </a:solidFill>
                <a:effectLst/>
              </a:rPr>
              <a:t>FIRSTNONBLANKVALUE</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Value of Last Transaction = </a:t>
            </a:r>
            <a:endParaRPr lang="en-US" sz="2200" b="0" dirty="0">
              <a:solidFill>
                <a:srgbClr val="000000"/>
              </a:solidFill>
              <a:effectLst/>
            </a:endParaRPr>
          </a:p>
          <a:p>
            <a:pPr marL="0" indent="0">
              <a:buNone/>
            </a:pPr>
            <a:r>
              <a:rPr lang="en-US" sz="2200" b="0" dirty="0">
                <a:solidFill>
                  <a:srgbClr val="3165BB"/>
                </a:solidFill>
                <a:effectLst/>
              </a:rPr>
              <a:t>LASTNONBLANKVALUE</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influencers</a:t>
            </a:r>
            <a:endParaRPr lang="en-US"/>
          </a:p>
        </p:txBody>
      </p:sp>
      <p:pic>
        <p:nvPicPr>
          <p:cNvPr id="5" name="Picture 4"/>
          <p:cNvPicPr>
            <a:picLocks noChangeAspect="1"/>
          </p:cNvPicPr>
          <p:nvPr/>
        </p:nvPicPr>
        <p:blipFill>
          <a:blip r:embed="rId1"/>
          <a:stretch>
            <a:fillRect/>
          </a:stretch>
        </p:blipFill>
        <p:spPr>
          <a:xfrm>
            <a:off x="2352033" y="1361168"/>
            <a:ext cx="7487933" cy="4635387"/>
          </a:xfrm>
          <a:prstGeom prst="rect">
            <a:avLst/>
          </a:prstGeom>
        </p:spPr>
      </p:pic>
      <p:sp>
        <p:nvSpPr>
          <p:cNvPr id="7" name="TextBox 6"/>
          <p:cNvSpPr txBox="1"/>
          <p:nvPr/>
        </p:nvSpPr>
        <p:spPr>
          <a:xfrm>
            <a:off x="1945481" y="5964805"/>
            <a:ext cx="8301036"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the Key Influencers visual to identify the most important factors for increasing or decreasing a measure.</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89861" y="601481"/>
            <a:ext cx="8212278" cy="5655037"/>
          </a:xfrm>
          <a:prstGeom prst="rect">
            <a:avLst/>
          </a:prstGeom>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noAutofit/>
          </a:bodyPr>
          <a:lstStyle/>
          <a:p>
            <a:pPr marL="0" indent="0">
              <a:buNone/>
            </a:pPr>
            <a:r>
              <a:rPr lang="en-US" sz="2000" b="0" dirty="0">
                <a:solidFill>
                  <a:srgbClr val="000000"/>
                </a:solidFill>
                <a:effectLst/>
              </a:rPr>
              <a:t>Previous Sales Date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LASTNONBLANK</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a:t>
            </a:r>
            <a:r>
              <a:rPr lang="en-US" sz="2000" b="0" dirty="0">
                <a:solidFill>
                  <a:srgbClr val="68349C"/>
                </a:solidFill>
                <a:effectLst/>
              </a:rPr>
              <a:t>[Total Sales]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&lt; </a:t>
            </a:r>
            <a:r>
              <a:rPr lang="en-US" sz="2000" b="0" dirty="0">
                <a:solidFill>
                  <a:srgbClr val="3165BB"/>
                </a:solidFill>
                <a:effectLst/>
              </a:rPr>
              <a:t>MAX</a:t>
            </a: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Previous Sales Value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LASTNONBLANKVALUE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&lt; </a:t>
            </a:r>
            <a:r>
              <a:rPr lang="en-US" sz="2000" b="0" dirty="0">
                <a:solidFill>
                  <a:srgbClr val="3165BB"/>
                </a:solidFill>
                <a:effectLst/>
              </a:rPr>
              <a:t>MAX</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Sales Difference = </a:t>
            </a:r>
            <a:endParaRPr lang="en-US" sz="2000" b="0" dirty="0">
              <a:solidFill>
                <a:srgbClr val="000000"/>
              </a:solidFill>
              <a:effectLst/>
            </a:endParaRPr>
          </a:p>
          <a:p>
            <a:pPr marL="0" indent="0">
              <a:buNone/>
            </a:pPr>
            <a:r>
              <a:rPr lang="en-US" sz="2000" b="0" dirty="0">
                <a:solidFill>
                  <a:srgbClr val="68349C"/>
                </a:solidFill>
                <a:effectLst/>
              </a:rPr>
              <a:t>[Total Sales]</a:t>
            </a:r>
            <a:r>
              <a:rPr lang="en-US" sz="2000" b="0" dirty="0">
                <a:solidFill>
                  <a:srgbClr val="000000"/>
                </a:solidFill>
                <a:effectLst/>
              </a:rPr>
              <a:t> - </a:t>
            </a:r>
            <a:r>
              <a:rPr lang="en-US" sz="2000" b="0" dirty="0">
                <a:solidFill>
                  <a:srgbClr val="68349C"/>
                </a:solidFill>
                <a:effectLst/>
              </a:rPr>
              <a:t>[Previous Sales Value]</a:t>
            </a:r>
            <a:endParaRPr lang="en-US" sz="2000" b="0" dirty="0">
              <a:solidFill>
                <a:srgbClr val="000000"/>
              </a:solidFill>
              <a:effectLst/>
            </a:endParaRPr>
          </a:p>
          <a:p>
            <a:pPr marL="0" indent="0">
              <a:buNone/>
            </a:pPr>
            <a:endParaRPr lang="en-US" sz="2000" b="0" dirty="0">
              <a:solidFill>
                <a:srgbClr val="000000"/>
              </a:solidFill>
              <a:effectLst/>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190205" y="275785"/>
            <a:ext cx="7811590" cy="6306430"/>
          </a:xfrm>
          <a:prstGeom prst="rect">
            <a:avLst/>
          </a:prstGeom>
        </p:spPr>
      </p:pic>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Because we are using the DATEKEY column from the date dimension in the Table visual, the expressions using LASTNONBLANK and LASTNONBLANKVALUE will be evaluated for </a:t>
            </a:r>
            <a:r>
              <a:rPr lang="en-US" sz="2000" b="0" i="1" dirty="0">
                <a:solidFill>
                  <a:srgbClr val="242021"/>
                </a:solidFill>
                <a:effectLst/>
              </a:rPr>
              <a:t>every </a:t>
            </a:r>
            <a:r>
              <a:rPr lang="en-US" sz="2000" b="0" i="0" dirty="0">
                <a:solidFill>
                  <a:srgbClr val="242021"/>
                </a:solidFill>
                <a:effectLst/>
              </a:rPr>
              <a:t>date in this column, regardless of whether each date has a transaction in the </a:t>
            </a:r>
            <a:r>
              <a:rPr lang="en-US" sz="2000" b="0" i="0" dirty="0" err="1">
                <a:solidFill>
                  <a:srgbClr val="242021"/>
                </a:solidFill>
                <a:effectLst/>
              </a:rPr>
              <a:t>Winesales</a:t>
            </a:r>
            <a:r>
              <a:rPr lang="en-US" sz="2000" b="0" i="0" dirty="0">
                <a:solidFill>
                  <a:srgbClr val="242021"/>
                </a:solidFill>
                <a:effectLst/>
              </a:rPr>
              <a:t> table. When you then populate the “Total Sales” measure into the Table visual, you will see blank values for dates where there are no transactions. To resolve this, use a visual-level filter and filter the “Total Sales” measure to exclude blank values.</a:t>
            </a:r>
            <a:endParaRPr lang="en-US" sz="2000" b="0" i="0" dirty="0">
              <a:solidFill>
                <a:srgbClr val="242021"/>
              </a:solidFill>
              <a:effectLst/>
            </a:endParaRPr>
          </a:p>
          <a:p>
            <a:r>
              <a:rPr lang="en-US" sz="2000" b="0" i="0" dirty="0">
                <a:solidFill>
                  <a:srgbClr val="242021"/>
                </a:solidFill>
                <a:effectLst/>
              </a:rPr>
              <a:t>The important factor in the evaluation of these expressions is the use of CALCULATE to modify the filter context in which the LASTNONBLANK and LASTNONBLANKVALUE are evaluated. The expression “</a:t>
            </a:r>
            <a:r>
              <a:rPr lang="en-US" sz="2000" b="0" i="1" dirty="0">
                <a:solidFill>
                  <a:srgbClr val="242021"/>
                </a:solidFill>
                <a:effectLst/>
              </a:rPr>
              <a:t>MAX (</a:t>
            </a:r>
            <a:r>
              <a:rPr lang="en-US" sz="2000" b="0" i="1" dirty="0" err="1">
                <a:solidFill>
                  <a:srgbClr val="242021"/>
                </a:solidFill>
                <a:effectLst/>
              </a:rPr>
              <a:t>DateTable</a:t>
            </a:r>
            <a:r>
              <a:rPr lang="en-US" sz="2000" b="0" i="1" dirty="0">
                <a:solidFill>
                  <a:srgbClr val="242021"/>
                </a:solidFill>
                <a:effectLst/>
              </a:rPr>
              <a:t>[DATEKEY])” </a:t>
            </a:r>
            <a:r>
              <a:rPr lang="en-US" sz="2000" b="0" i="0" dirty="0">
                <a:solidFill>
                  <a:srgbClr val="242021"/>
                </a:solidFill>
                <a:effectLst/>
              </a:rPr>
              <a:t>returns the date value in the current filter context, for example, </a:t>
            </a:r>
            <a:r>
              <a:rPr lang="en-US" sz="2000" b="1" i="0" dirty="0">
                <a:solidFill>
                  <a:srgbClr val="242021"/>
                </a:solidFill>
                <a:effectLst/>
              </a:rPr>
              <a:t>7 January 2017</a:t>
            </a:r>
            <a:r>
              <a:rPr lang="en-US" sz="2000" b="0" i="0" dirty="0">
                <a:solidFill>
                  <a:srgbClr val="242021"/>
                </a:solidFill>
                <a:effectLst/>
              </a:rPr>
              <a:t>. The MAX function is used to return a scalar value. As there is only a single date in the current filter context, we could equally use MIN or SUM. The filter argument of CALCULATE therefore is saying “find the date in the DATEKEY column of the </a:t>
            </a:r>
            <a:r>
              <a:rPr lang="en-US" sz="2000" b="0" i="0" dirty="0" err="1">
                <a:solidFill>
                  <a:srgbClr val="242021"/>
                </a:solidFill>
                <a:effectLst/>
              </a:rPr>
              <a:t>DateTable</a:t>
            </a:r>
            <a:r>
              <a:rPr lang="en-US" sz="2000" b="0" i="0" dirty="0">
                <a:solidFill>
                  <a:srgbClr val="242021"/>
                </a:solidFill>
                <a:effectLst/>
              </a:rPr>
              <a:t> that is before the date returned by ‘MAX (</a:t>
            </a:r>
            <a:r>
              <a:rPr lang="en-US" sz="2000" b="0" i="0" dirty="0" err="1">
                <a:solidFill>
                  <a:srgbClr val="242021"/>
                </a:solidFill>
                <a:effectLst/>
              </a:rPr>
              <a:t>DateTable</a:t>
            </a:r>
            <a:r>
              <a:rPr lang="en-US" sz="2000" b="0" i="0" dirty="0">
                <a:solidFill>
                  <a:srgbClr val="242021"/>
                </a:solidFill>
                <a:effectLst/>
              </a:rPr>
              <a:t>[DATEKEY])’ but only if it has a sales value and is not blank</a:t>
            </a:r>
            <a:r>
              <a:rPr lang="en-US" sz="2000" b="0" i="1" dirty="0">
                <a:solidFill>
                  <a:srgbClr val="242021"/>
                </a:solidFill>
                <a:effectLst/>
              </a:rPr>
              <a:t>.</a:t>
            </a:r>
            <a:r>
              <a:rPr lang="en-US" sz="2000" b="0" i="0" dirty="0">
                <a:solidFill>
                  <a:srgbClr val="242021"/>
                </a:solidFill>
                <a:effectLst/>
              </a:rPr>
              <a:t>” The LASTNONBLANK function returns this date, that is, </a:t>
            </a:r>
            <a:r>
              <a:rPr lang="en-US" sz="2000" b="1" i="0" dirty="0">
                <a:solidFill>
                  <a:srgbClr val="242021"/>
                </a:solidFill>
                <a:effectLst/>
              </a:rPr>
              <a:t>3 January 2017</a:t>
            </a:r>
            <a:r>
              <a:rPr lang="en-US" sz="2000" b="0" i="0" dirty="0">
                <a:solidFill>
                  <a:srgbClr val="242021"/>
                </a:solidFill>
                <a:effectLst/>
              </a:rPr>
              <a:t>. The LASTNONBLANKVALUE function returns the sales value associated with this date, </a:t>
            </a:r>
            <a:r>
              <a:rPr lang="en-US" sz="2000" b="1" i="0" dirty="0">
                <a:solidFill>
                  <a:srgbClr val="242021"/>
                </a:solidFill>
                <a:effectLst/>
              </a:rPr>
              <a:t>$10,560</a:t>
            </a:r>
            <a:r>
              <a:rPr lang="en-US" sz="2000" b="0" i="0" dirty="0">
                <a:solidFill>
                  <a:srgbClr val="242021"/>
                </a:solidFill>
                <a:effectLst/>
              </a:rPr>
              <a:t>.</a:t>
            </a:r>
            <a:endParaRPr lang="en-US" sz="2000"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79380" y="945757"/>
            <a:ext cx="8833240" cy="4088467"/>
          </a:xfrm>
          <a:prstGeom prst="rect">
            <a:avLst/>
          </a:prstGeom>
        </p:spPr>
      </p:pic>
      <p:sp>
        <p:nvSpPr>
          <p:cNvPr id="6" name="Rectangle: Rounded Corners 5"/>
          <p:cNvSpPr/>
          <p:nvPr/>
        </p:nvSpPr>
        <p:spPr>
          <a:xfrm>
            <a:off x="1678075" y="3868614"/>
            <a:ext cx="8833240" cy="4320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8075" y="5343136"/>
            <a:ext cx="8833240"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Focusing on an evaluation of the LASTNONBLANK and LASTNONBLANKVALUE expressions</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Difference Between Two Dates</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Days Difference = </a:t>
            </a:r>
            <a:endParaRPr lang="en-US" sz="2200" b="0" dirty="0">
              <a:solidFill>
                <a:srgbClr val="000000"/>
              </a:solidFill>
              <a:effectLst/>
            </a:endParaRPr>
          </a:p>
          <a:p>
            <a:pPr marL="0" indent="0">
              <a:buNone/>
            </a:pPr>
            <a:r>
              <a:rPr lang="en-US" sz="2200" b="0" dirty="0">
                <a:solidFill>
                  <a:srgbClr val="3165BB"/>
                </a:solidFill>
                <a:effectLst/>
              </a:rPr>
              <a:t>INT</a:t>
            </a:r>
            <a:r>
              <a:rPr lang="en-US" sz="2200" b="0" dirty="0">
                <a:solidFill>
                  <a:srgbClr val="000000"/>
                </a:solidFill>
                <a:effectLst/>
              </a:rPr>
              <a:t> ( </a:t>
            </a:r>
            <a:r>
              <a:rPr lang="en-US" sz="2200" b="0" dirty="0">
                <a:solidFill>
                  <a:srgbClr val="68349C"/>
                </a:solidFill>
                <a:effectLst/>
              </a:rPr>
              <a:t>[Date of Last Transaction]</a:t>
            </a:r>
            <a:r>
              <a:rPr lang="en-US" sz="2200" b="0" dirty="0">
                <a:solidFill>
                  <a:srgbClr val="000000"/>
                </a:solidFill>
                <a:effectLst/>
              </a:rPr>
              <a:t> ) - </a:t>
            </a:r>
            <a:r>
              <a:rPr lang="en-US" sz="2200" b="0" dirty="0">
                <a:solidFill>
                  <a:srgbClr val="3165BB"/>
                </a:solidFill>
                <a:effectLst/>
              </a:rPr>
              <a:t>INT</a:t>
            </a:r>
            <a:r>
              <a:rPr lang="en-US" sz="2200" b="0" dirty="0">
                <a:solidFill>
                  <a:srgbClr val="000000"/>
                </a:solidFill>
                <a:effectLst/>
              </a:rPr>
              <a:t> ( </a:t>
            </a:r>
            <a:r>
              <a:rPr lang="en-US" sz="2200" b="0" dirty="0">
                <a:solidFill>
                  <a:srgbClr val="68349C"/>
                </a:solidFill>
                <a:effectLst/>
              </a:rPr>
              <a:t>[Date of First Transaction]</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Months Difference = </a:t>
            </a:r>
            <a:endParaRPr lang="en-US" sz="2200" b="0" dirty="0">
              <a:solidFill>
                <a:srgbClr val="000000"/>
              </a:solidFill>
              <a:effectLst/>
            </a:endParaRPr>
          </a:p>
          <a:p>
            <a:pPr marL="0" indent="0">
              <a:buNone/>
            </a:pPr>
            <a:r>
              <a:rPr lang="en-US" sz="2200" b="0" dirty="0">
                <a:solidFill>
                  <a:srgbClr val="3165BB"/>
                </a:solidFill>
                <a:effectLst/>
              </a:rPr>
              <a:t>DATEDIFF</a:t>
            </a:r>
            <a:r>
              <a:rPr lang="en-US" sz="2200" b="0" dirty="0">
                <a:solidFill>
                  <a:srgbClr val="000000"/>
                </a:solidFill>
                <a:effectLst/>
              </a:rPr>
              <a:t> ( </a:t>
            </a:r>
            <a:r>
              <a:rPr lang="en-US" sz="2200" b="0" dirty="0">
                <a:solidFill>
                  <a:srgbClr val="68349C"/>
                </a:solidFill>
                <a:effectLst/>
              </a:rPr>
              <a:t>[Date of First Transaction]</a:t>
            </a:r>
            <a:r>
              <a:rPr lang="en-US" sz="2200" b="0" dirty="0">
                <a:solidFill>
                  <a:srgbClr val="000000"/>
                </a:solidFill>
                <a:effectLst/>
              </a:rPr>
              <a:t>, </a:t>
            </a:r>
            <a:r>
              <a:rPr lang="en-US" sz="2200" b="0" dirty="0">
                <a:solidFill>
                  <a:srgbClr val="68349C"/>
                </a:solidFill>
                <a:effectLst/>
              </a:rPr>
              <a:t>[Date of Last Transaction]</a:t>
            </a:r>
            <a:r>
              <a:rPr lang="en-US" sz="2200" b="0" dirty="0">
                <a:solidFill>
                  <a:srgbClr val="000000"/>
                </a:solidFill>
                <a:effectLst/>
              </a:rPr>
              <a:t>, </a:t>
            </a:r>
            <a:r>
              <a:rPr lang="en-US" sz="2200" b="0" dirty="0">
                <a:solidFill>
                  <a:srgbClr val="3165BB"/>
                </a:solidFill>
                <a:effectLst/>
              </a:rPr>
              <a:t>MONTH</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18651" y="611008"/>
            <a:ext cx="7754697" cy="5635984"/>
          </a:xfrm>
          <a:prstGeom prst="rect">
            <a:avLst/>
          </a:prstGeom>
        </p:spPr>
      </p:pic>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BLANK( ) Function</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In DAX, there is a special way to identify null or empty values, and that’s by using a value called “blank.” To return blank values, we can use the BLANK() function as shown in a calculated column created in the </a:t>
            </a:r>
            <a:r>
              <a:rPr lang="en-US" sz="2000" b="0" i="0" dirty="0" err="1">
                <a:solidFill>
                  <a:srgbClr val="242021"/>
                </a:solidFill>
                <a:effectLst/>
              </a:rPr>
              <a:t>Winesales</a:t>
            </a:r>
            <a:r>
              <a:rPr lang="en-US" sz="2000" b="0" i="0" dirty="0">
                <a:solidFill>
                  <a:srgbClr val="242021"/>
                </a:solidFill>
                <a:effectLst/>
              </a:rPr>
              <a:t> table:</a:t>
            </a:r>
            <a:endParaRPr lang="en-US" sz="2000" b="0" i="0" dirty="0">
              <a:solidFill>
                <a:srgbClr val="242021"/>
              </a:solidFill>
              <a:effectLst/>
            </a:endParaRPr>
          </a:p>
          <a:p>
            <a:pPr marL="0" indent="0">
              <a:buNone/>
            </a:pPr>
            <a:r>
              <a:rPr lang="en-US" sz="2000" b="0" dirty="0">
                <a:solidFill>
                  <a:srgbClr val="000000"/>
                </a:solidFill>
                <a:effectLst/>
              </a:rPr>
              <a:t>10 Percent =</a:t>
            </a:r>
            <a:endParaRPr lang="en-US" sz="2000" b="0" dirty="0">
              <a:solidFill>
                <a:srgbClr val="000000"/>
              </a:solidFill>
              <a:effectLst/>
            </a:endParaRPr>
          </a:p>
          <a:p>
            <a:pPr marL="0" indent="0">
              <a:buNone/>
            </a:pPr>
            <a:r>
              <a:rPr lang="en-US" sz="2000" b="0" dirty="0">
                <a:solidFill>
                  <a:srgbClr val="3165BB"/>
                </a:solidFill>
                <a:effectLst/>
              </a:rPr>
              <a:t>IF</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09885A"/>
                </a:solidFill>
                <a:effectLst/>
              </a:rPr>
              <a:t>100</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a:t>
            </a:r>
            <a:r>
              <a:rPr lang="en-US" sz="2000" b="0" dirty="0">
                <a:solidFill>
                  <a:srgbClr val="09885A"/>
                </a:solidFill>
                <a:effectLst/>
              </a:rPr>
              <a:t>0.1</a:t>
            </a:r>
            <a:r>
              <a:rPr lang="en-US" sz="2000" b="0" dirty="0">
                <a:solidFill>
                  <a:srgbClr val="000000"/>
                </a:solidFill>
                <a:effectLst/>
              </a:rPr>
              <a:t>, </a:t>
            </a:r>
            <a:r>
              <a:rPr lang="en-US" sz="2000" b="0" dirty="0">
                <a:solidFill>
                  <a:srgbClr val="3165BB"/>
                </a:solidFill>
                <a:effectLst/>
              </a:rPr>
              <a:t>BLANK</a:t>
            </a:r>
            <a:r>
              <a:rPr lang="en-US" sz="2000" b="0" dirty="0">
                <a:solidFill>
                  <a:srgbClr val="000000"/>
                </a:solidFill>
                <a:effectLst/>
              </a:rPr>
              <a:t> () )</a:t>
            </a:r>
            <a:endParaRPr lang="en-US" sz="2000" b="0" dirty="0">
              <a:solidFill>
                <a:srgbClr val="000000"/>
              </a:solidFill>
              <a:effectLst/>
            </a:endParaRPr>
          </a:p>
          <a:p>
            <a:endParaRPr lang="en-US" sz="2000" b="0" i="0" dirty="0">
              <a:solidFill>
                <a:srgbClr val="242021"/>
              </a:solidFill>
              <a:effectLst/>
            </a:endParaRPr>
          </a:p>
          <a:p>
            <a:endParaRPr lang="en-US" sz="2000" dirty="0"/>
          </a:p>
        </p:txBody>
      </p:sp>
      <p:pic>
        <p:nvPicPr>
          <p:cNvPr id="7" name="Picture 6"/>
          <p:cNvPicPr>
            <a:picLocks noChangeAspect="1"/>
          </p:cNvPicPr>
          <p:nvPr/>
        </p:nvPicPr>
        <p:blipFill>
          <a:blip r:embed="rId1"/>
          <a:stretch>
            <a:fillRect/>
          </a:stretch>
        </p:blipFill>
        <p:spPr>
          <a:xfrm>
            <a:off x="563951" y="4094089"/>
            <a:ext cx="11064098" cy="2641224"/>
          </a:xfrm>
          <a:prstGeom prst="rect">
            <a:avLst/>
          </a:prstGeom>
        </p:spPr>
      </p:pic>
      <p:sp>
        <p:nvSpPr>
          <p:cNvPr id="8" name="Rectangle: Rounded Corners 7"/>
          <p:cNvSpPr/>
          <p:nvPr/>
        </p:nvSpPr>
        <p:spPr>
          <a:xfrm>
            <a:off x="10801978" y="4642338"/>
            <a:ext cx="826071" cy="20929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614976" y="2921168"/>
            <a:ext cx="3738824" cy="1015663"/>
          </a:xfrm>
          <a:prstGeom prst="rect">
            <a:avLst/>
          </a:prstGeom>
          <a:noFill/>
        </p:spPr>
        <p:txBody>
          <a:bodyPr wrap="square">
            <a:spAutoFit/>
          </a:bodyPr>
          <a:lstStyle/>
          <a:p>
            <a:r>
              <a:rPr lang="en-US" sz="2000" b="0" dirty="0">
                <a:solidFill>
                  <a:srgbClr val="000000"/>
                </a:solidFill>
                <a:effectLst/>
                <a:latin typeface="Myriad Pro Light" panose="020B0403030403020204" pitchFamily="34" charset="0"/>
              </a:rPr>
              <a:t>10 Percent = </a:t>
            </a:r>
            <a:endParaRPr lang="en-US" sz="2000" b="0" dirty="0">
              <a:solidFill>
                <a:srgbClr val="000000"/>
              </a:solidFill>
              <a:effectLst/>
              <a:latin typeface="Myriad Pro Light" panose="020B0403030403020204" pitchFamily="34" charset="0"/>
            </a:endParaRPr>
          </a:p>
          <a:p>
            <a:r>
              <a:rPr lang="en-US" sz="2000" b="0" dirty="0">
                <a:solidFill>
                  <a:srgbClr val="3165BB"/>
                </a:solidFill>
                <a:effectLst/>
                <a:latin typeface="Myriad Pro Light" panose="020B0403030403020204" pitchFamily="34" charset="0"/>
              </a:rPr>
              <a:t>IF</a:t>
            </a:r>
            <a:r>
              <a:rPr lang="en-US" sz="2000" b="0" dirty="0">
                <a:solidFill>
                  <a:srgbClr val="000000"/>
                </a:solidFill>
                <a:effectLst/>
                <a:latin typeface="Myriad Pro Light" panose="020B0403030403020204" pitchFamily="34" charset="0"/>
              </a:rPr>
              <a:t> (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 </a:t>
            </a:r>
            <a:r>
              <a:rPr lang="en-US" sz="2000" b="0" dirty="0">
                <a:solidFill>
                  <a:srgbClr val="09885A"/>
                </a:solidFill>
                <a:effectLst/>
                <a:latin typeface="Myriad Pro Light" panose="020B0403030403020204" pitchFamily="34" charset="0"/>
              </a:rPr>
              <a:t>100</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a:p>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 </a:t>
            </a:r>
            <a:r>
              <a:rPr lang="en-US" sz="2000" b="0" dirty="0">
                <a:solidFill>
                  <a:srgbClr val="09885A"/>
                </a:solidFill>
                <a:effectLst/>
                <a:latin typeface="Myriad Pro Light" panose="020B0403030403020204" pitchFamily="34" charset="0"/>
              </a:rPr>
              <a:t>0.1</a:t>
            </a:r>
            <a:r>
              <a:rPr lang="en-US" sz="2000" b="0" dirty="0">
                <a:solidFill>
                  <a:srgbClr val="000000"/>
                </a:solidFill>
                <a:effectLst/>
                <a:latin typeface="Myriad Pro Light" panose="020B0403030403020204" pitchFamily="34" charset="0"/>
              </a:rPr>
              <a:t> )</a:t>
            </a:r>
            <a:endParaRPr lang="en-US" sz="2000" b="0" dirty="0">
              <a:solidFill>
                <a:srgbClr val="000000"/>
              </a:solidFill>
              <a:effectLst/>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BLANK( ) Function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Blank?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3165BB"/>
                </a:solidFill>
                <a:effectLst/>
              </a:rPr>
              <a:t>BLANK</a:t>
            </a:r>
            <a:r>
              <a:rPr lang="en-US" sz="2200" b="0" dirty="0">
                <a:solidFill>
                  <a:srgbClr val="000000"/>
                </a:solidFill>
                <a:effectLst/>
              </a:rPr>
              <a:t>(), </a:t>
            </a:r>
            <a:r>
              <a:rPr lang="en-US" sz="2200" b="0" dirty="0">
                <a:solidFill>
                  <a:srgbClr val="A31515"/>
                </a:solidFill>
                <a:effectLst/>
              </a:rPr>
              <a:t>"Blank"</a:t>
            </a:r>
            <a:r>
              <a:rPr lang="en-US" sz="2200" b="0" dirty="0">
                <a:solidFill>
                  <a:srgbClr val="000000"/>
                </a:solidFill>
                <a:effectLst/>
              </a:rPr>
              <a:t>, </a:t>
            </a:r>
            <a:r>
              <a:rPr lang="en-US" sz="2200" b="0" dirty="0">
                <a:solidFill>
                  <a:srgbClr val="A31515"/>
                </a:solidFill>
                <a:effectLst/>
              </a:rPr>
              <a:t>"Other"</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Zero? =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r>
              <a:rPr lang="en-US" sz="2200" b="0" dirty="0">
                <a:solidFill>
                  <a:srgbClr val="A31515"/>
                </a:solidFill>
                <a:effectLst/>
              </a:rPr>
              <a:t>"Zero"</a:t>
            </a:r>
            <a:r>
              <a:rPr lang="en-US" sz="2200" b="0" dirty="0">
                <a:solidFill>
                  <a:srgbClr val="000000"/>
                </a:solidFill>
                <a:effectLst/>
              </a:rPr>
              <a:t>, </a:t>
            </a:r>
            <a:r>
              <a:rPr lang="en-US" sz="2200" b="0" dirty="0">
                <a:solidFill>
                  <a:srgbClr val="A31515"/>
                </a:solidFill>
                <a:effectLst/>
              </a:rPr>
              <a:t>"Other"</a:t>
            </a:r>
            <a:r>
              <a:rPr lang="en-US" sz="2200" b="0" dirty="0">
                <a:solidFill>
                  <a:srgbClr val="000000"/>
                </a:solidFill>
                <a:effectLst/>
              </a:rPr>
              <a:t>)</a:t>
            </a:r>
            <a:endParaRPr lang="en-US" sz="2200" b="0" dirty="0">
              <a:solidFill>
                <a:srgbClr val="000000"/>
              </a:solidFill>
              <a:effectLst/>
            </a:endParaRPr>
          </a:p>
          <a:p>
            <a:pPr marL="0" indent="0">
              <a:buNone/>
            </a:pPr>
            <a:endParaRPr lang="en-US" sz="2200" b="0" dirty="0">
              <a:solidFill>
                <a:srgbClr val="000000"/>
              </a:solidFill>
              <a:effectLst/>
            </a:endParaRPr>
          </a:p>
        </p:txBody>
      </p:sp>
      <p:pic>
        <p:nvPicPr>
          <p:cNvPr id="7" name="Picture 6"/>
          <p:cNvPicPr>
            <a:picLocks noChangeAspect="1"/>
          </p:cNvPicPr>
          <p:nvPr/>
        </p:nvPicPr>
        <p:blipFill>
          <a:blip r:embed="rId1"/>
          <a:stretch>
            <a:fillRect/>
          </a:stretch>
        </p:blipFill>
        <p:spPr>
          <a:xfrm>
            <a:off x="713433" y="4001294"/>
            <a:ext cx="10765134" cy="1920051"/>
          </a:xfrm>
          <a:prstGeom prst="rect">
            <a:avLst/>
          </a:prstGeom>
        </p:spPr>
      </p:pic>
      <p:sp>
        <p:nvSpPr>
          <p:cNvPr id="8" name="Rectangle: Rounded Corners 7"/>
          <p:cNvSpPr/>
          <p:nvPr/>
        </p:nvSpPr>
        <p:spPr>
          <a:xfrm>
            <a:off x="10440238" y="4001294"/>
            <a:ext cx="1038330" cy="19200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ISBLANK Function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Blank or Zero?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ISBLANK</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"Blank"</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IF</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r>
              <a:rPr lang="en-US" sz="2200" b="0" dirty="0">
                <a:solidFill>
                  <a:srgbClr val="A31515"/>
                </a:solidFill>
                <a:effectLst/>
              </a:rPr>
              <a:t>"Zero"</a:t>
            </a:r>
            <a:r>
              <a:rPr lang="en-US" sz="2200" b="0" dirty="0">
                <a:solidFill>
                  <a:srgbClr val="000000"/>
                </a:solidFill>
                <a:effectLst/>
              </a:rPr>
              <a:t>, </a:t>
            </a:r>
            <a:r>
              <a:rPr lang="en-US" sz="2200" b="0" dirty="0">
                <a:solidFill>
                  <a:srgbClr val="A31515"/>
                </a:solidFill>
                <a:effectLst/>
              </a:rPr>
              <a:t>"Other"</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Decomposition Tree</a:t>
            </a:r>
            <a:endParaRPr lang="en-US"/>
          </a:p>
        </p:txBody>
      </p:sp>
      <p:pic>
        <p:nvPicPr>
          <p:cNvPr id="5" name="Picture 4"/>
          <p:cNvPicPr>
            <a:picLocks noChangeAspect="1"/>
          </p:cNvPicPr>
          <p:nvPr/>
        </p:nvPicPr>
        <p:blipFill>
          <a:blip r:embed="rId1"/>
          <a:stretch>
            <a:fillRect/>
          </a:stretch>
        </p:blipFill>
        <p:spPr>
          <a:xfrm>
            <a:off x="1893032" y="1437376"/>
            <a:ext cx="8405935" cy="4730613"/>
          </a:xfrm>
          <a:prstGeom prst="rect">
            <a:avLst/>
          </a:prstGeom>
        </p:spPr>
      </p:pic>
      <p:sp>
        <p:nvSpPr>
          <p:cNvPr id="7" name="TextBox 6"/>
          <p:cNvSpPr txBox="1"/>
          <p:nvPr/>
        </p:nvSpPr>
        <p:spPr>
          <a:xfrm>
            <a:off x="942974" y="6176963"/>
            <a:ext cx="10306050"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the Decomposition Tree to find which category contributes the most to higher sales.</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for Zero</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Zero?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NOT</a:t>
            </a:r>
            <a:r>
              <a:rPr lang="en-US" sz="2200" b="0" dirty="0">
                <a:solidFill>
                  <a:srgbClr val="000000"/>
                </a:solidFill>
                <a:effectLst/>
              </a:rPr>
              <a:t> ( </a:t>
            </a:r>
            <a:r>
              <a:rPr lang="en-US" sz="2200" b="0" dirty="0">
                <a:solidFill>
                  <a:srgbClr val="3165BB"/>
                </a:solidFill>
                <a:effectLst/>
              </a:rPr>
              <a:t>ISBLANK</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&amp;&amp;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"Zero"</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"Other"</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Measures to Find Blanks and Zero</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No. of Customers with No Sales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Customers</a:t>
            </a:r>
            <a:r>
              <a:rPr lang="en-US" sz="2200" b="0" dirty="0">
                <a:solidFill>
                  <a:srgbClr val="000000"/>
                </a:solidFill>
                <a:effectLst/>
              </a:rPr>
              <a:t>, </a:t>
            </a:r>
            <a:r>
              <a:rPr lang="en-US" sz="2200" b="0" dirty="0">
                <a:solidFill>
                  <a:srgbClr val="3165BB"/>
                </a:solidFill>
                <a:effectLst/>
              </a:rPr>
              <a:t>ISBLANK</a:t>
            </a:r>
            <a:r>
              <a:rPr lang="en-US" sz="2200" b="0" dirty="0">
                <a:solidFill>
                  <a:srgbClr val="000000"/>
                </a:solidFill>
                <a:effectLst/>
              </a:rPr>
              <a:t> ( </a:t>
            </a:r>
            <a:r>
              <a:rPr lang="en-US" sz="2200" b="0" dirty="0">
                <a:solidFill>
                  <a:srgbClr val="68349C"/>
                </a:solidFill>
                <a:effectLst/>
              </a:rPr>
              <a:t>[Total Sales]</a:t>
            </a:r>
            <a:r>
              <a:rPr lang="en-US" sz="2200" b="0" dirty="0">
                <a:solidFill>
                  <a:srgbClr val="000000"/>
                </a:solidFill>
                <a:effectLst/>
              </a:rPr>
              <a:t> ) ) )</a:t>
            </a:r>
            <a:endParaRPr lang="en-US" sz="2200" b="0" dirty="0">
              <a:solidFill>
                <a:srgbClr val="000000"/>
              </a:solidFill>
              <a:effectLst/>
            </a:endParaRPr>
          </a:p>
          <a:p>
            <a:pPr marL="0" indent="0">
              <a:buNone/>
            </a:pPr>
            <a:r>
              <a:rPr lang="en-US" sz="2200" b="0" dirty="0">
                <a:solidFill>
                  <a:srgbClr val="000000"/>
                </a:solidFill>
                <a:effectLst/>
              </a:rPr>
              <a:t>No. of Customers with Zero or No Sales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Customers</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No. of Customers with Zero sales =</a:t>
            </a:r>
            <a:endParaRPr lang="en-US" sz="2200" b="0" dirty="0">
              <a:solidFill>
                <a:srgbClr val="000000"/>
              </a:solidFill>
              <a:effectLst/>
            </a:endParaRPr>
          </a:p>
          <a:p>
            <a:pPr marL="0" indent="0">
              <a:buNone/>
            </a:pPr>
            <a:r>
              <a:rPr lang="en-US" sz="2200" b="0" dirty="0">
                <a:solidFill>
                  <a:srgbClr val="3165BB"/>
                </a:solidFill>
                <a:effectLst/>
              </a:rPr>
              <a:t>COUNTROWS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Customers</a:t>
            </a:r>
            <a:r>
              <a:rPr lang="en-US" sz="2200" b="0" dirty="0">
                <a:solidFill>
                  <a:srgbClr val="000000"/>
                </a:solidFill>
                <a:effectLst/>
              </a:rPr>
              <a:t>, </a:t>
            </a:r>
            <a:r>
              <a:rPr lang="en-US" sz="2200" b="0" dirty="0">
                <a:solidFill>
                  <a:srgbClr val="0000FF"/>
                </a:solidFill>
                <a:effectLst/>
              </a:rPr>
              <a:t>NOT</a:t>
            </a:r>
            <a:r>
              <a:rPr lang="en-US" sz="2200" b="0" dirty="0">
                <a:solidFill>
                  <a:srgbClr val="000000"/>
                </a:solidFill>
                <a:effectLst/>
              </a:rPr>
              <a:t> ( </a:t>
            </a:r>
            <a:r>
              <a:rPr lang="en-US" sz="2200" b="0" dirty="0">
                <a:solidFill>
                  <a:srgbClr val="3165BB"/>
                </a:solidFill>
                <a:effectLst/>
              </a:rPr>
              <a:t>ISBLANK</a:t>
            </a:r>
            <a:r>
              <a:rPr lang="en-US" sz="2200" b="0" dirty="0">
                <a:solidFill>
                  <a:srgbClr val="000000"/>
                </a:solidFill>
                <a:effectLst/>
              </a:rPr>
              <a:t> ( </a:t>
            </a:r>
            <a:r>
              <a:rPr lang="en-US" sz="2200" b="0" dirty="0">
                <a:solidFill>
                  <a:srgbClr val="68349C"/>
                </a:solidFill>
                <a:effectLst/>
              </a:rPr>
              <a:t>[Total Sales]</a:t>
            </a:r>
            <a:r>
              <a:rPr lang="en-US" sz="2200" b="0" dirty="0">
                <a:solidFill>
                  <a:srgbClr val="000000"/>
                </a:solidFill>
                <a:effectLst/>
              </a:rPr>
              <a:t> ) ) </a:t>
            </a:r>
            <a:endParaRPr lang="en-US" sz="2200" b="0" dirty="0">
              <a:solidFill>
                <a:srgbClr val="000000"/>
              </a:solidFill>
              <a:effectLst/>
            </a:endParaRPr>
          </a:p>
          <a:p>
            <a:pPr marL="0" indent="0">
              <a:buNone/>
            </a:pPr>
            <a:r>
              <a:rPr lang="en-US" sz="2200" b="0" dirty="0">
                <a:solidFill>
                  <a:srgbClr val="000000"/>
                </a:solidFill>
                <a:effectLst/>
              </a:rPr>
              <a:t>                                       &amp;&amp; </a:t>
            </a:r>
            <a:r>
              <a:rPr lang="en-US" sz="2200" b="0" dirty="0">
                <a:solidFill>
                  <a:srgbClr val="68349C"/>
                </a:solidFill>
                <a:effectLst/>
              </a:rPr>
              <a:t>[Total Sales]</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146738" y="0"/>
            <a:ext cx="7898524" cy="6858000"/>
          </a:xfrm>
          <a:prstGeom prst="rect">
            <a:avLst/>
          </a:prstGeom>
        </p:spPr>
      </p:pic>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Measures to Find Blanks and Zero</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We can conclude, therefore, that we must be careful using the following expression:</a:t>
            </a:r>
            <a:endParaRPr lang="en-US" sz="2200" b="0" i="0" dirty="0">
              <a:solidFill>
                <a:srgbClr val="242021"/>
              </a:solidFill>
              <a:effectLst/>
            </a:endParaRPr>
          </a:p>
          <a:p>
            <a:pPr marL="0" indent="0">
              <a:buNone/>
            </a:pPr>
            <a:r>
              <a:rPr lang="en-US" sz="2200" b="1" i="1" dirty="0">
                <a:solidFill>
                  <a:srgbClr val="FF0000"/>
                </a:solidFill>
                <a:effectLst/>
              </a:rPr>
              <a:t>“= IF ( [expression] = 0 )”</a:t>
            </a:r>
            <a:endParaRPr lang="en-US" sz="2200" b="1" i="1" dirty="0">
              <a:solidFill>
                <a:srgbClr val="FF0000"/>
              </a:solidFill>
              <a:effectLst/>
            </a:endParaRPr>
          </a:p>
          <a:p>
            <a:pPr marL="0" indent="0">
              <a:buNone/>
            </a:pPr>
            <a:r>
              <a:rPr lang="en-US" sz="2200" b="0" i="0" dirty="0">
                <a:solidFill>
                  <a:srgbClr val="242021"/>
                </a:solidFill>
                <a:effectLst/>
              </a:rPr>
              <a:t>because it will include blank values as well as zero values.</a:t>
            </a:r>
            <a:endParaRPr lang="en-US" sz="2200"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COALESCE Function</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If Blank Return Zero =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 </a:t>
            </a:r>
            <a:r>
              <a:rPr lang="en-US" sz="2200" b="0" dirty="0">
                <a:solidFill>
                  <a:srgbClr val="3165BB"/>
                </a:solidFill>
                <a:effectLst/>
              </a:rPr>
              <a:t>ISBLANK</a:t>
            </a:r>
            <a:r>
              <a:rPr lang="en-US" sz="2200" b="0" dirty="0">
                <a:solidFill>
                  <a:srgbClr val="000000"/>
                </a:solidFill>
                <a:effectLst/>
              </a:rPr>
              <a:t> ( </a:t>
            </a:r>
            <a:r>
              <a:rPr lang="en-US" sz="2200" b="0" dirty="0">
                <a:solidFill>
                  <a:srgbClr val="68349C"/>
                </a:solidFill>
                <a:effectLst/>
              </a:rPr>
              <a:t>[Total Sales]</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If Blank Return Zero = </a:t>
            </a:r>
            <a:endParaRPr lang="en-US" sz="2200" b="0" dirty="0">
              <a:solidFill>
                <a:srgbClr val="000000"/>
              </a:solidFill>
              <a:effectLst/>
            </a:endParaRPr>
          </a:p>
          <a:p>
            <a:pPr marL="0" indent="0">
              <a:buNone/>
            </a:pPr>
            <a:r>
              <a:rPr lang="en-US" sz="2200" b="0" dirty="0">
                <a:solidFill>
                  <a:srgbClr val="3165BB"/>
                </a:solidFill>
                <a:effectLst/>
              </a:rPr>
              <a:t>COALESCE</a:t>
            </a:r>
            <a:r>
              <a:rPr lang="en-US" sz="2200" b="0" dirty="0">
                <a:solidFill>
                  <a:srgbClr val="000000"/>
                </a:solidFill>
                <a:effectLst/>
              </a:rPr>
              <a:t>(</a:t>
            </a:r>
            <a:r>
              <a:rPr lang="en-US" sz="2200" b="0" dirty="0">
                <a:solidFill>
                  <a:srgbClr val="68349C"/>
                </a:solidFill>
                <a:effectLst/>
              </a:rPr>
              <a:t>[Total Sales]</a:t>
            </a:r>
            <a:r>
              <a:rPr lang="en-US" sz="2200" b="0" dirty="0">
                <a:solidFill>
                  <a:srgbClr val="000000"/>
                </a:solidFill>
                <a:effectLst/>
              </a:rPr>
              <a:t>,</a:t>
            </a:r>
            <a:r>
              <a:rPr lang="en-US" sz="2200" b="0" dirty="0">
                <a:solidFill>
                  <a:srgbClr val="09885A"/>
                </a:solidFill>
                <a:effectLst/>
              </a:rPr>
              <a:t>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If Blank Return No Sales = </a:t>
            </a:r>
            <a:endParaRPr lang="en-US" sz="2200" b="0" dirty="0">
              <a:solidFill>
                <a:srgbClr val="000000"/>
              </a:solidFill>
              <a:effectLst/>
            </a:endParaRPr>
          </a:p>
          <a:p>
            <a:pPr marL="0" indent="0">
              <a:buNone/>
            </a:pPr>
            <a:r>
              <a:rPr lang="en-US" sz="2200" b="0" dirty="0">
                <a:solidFill>
                  <a:srgbClr val="3165BB"/>
                </a:solidFill>
                <a:effectLst/>
              </a:rPr>
              <a:t>COALESCE</a:t>
            </a:r>
            <a:r>
              <a:rPr lang="en-US" sz="2200" b="0" dirty="0">
                <a:solidFill>
                  <a:srgbClr val="000000"/>
                </a:solidFill>
                <a:effectLst/>
              </a:rPr>
              <a:t>(</a:t>
            </a:r>
            <a:r>
              <a:rPr lang="en-US" sz="2200" b="0" dirty="0">
                <a:solidFill>
                  <a:srgbClr val="68349C"/>
                </a:solidFill>
                <a:effectLst/>
              </a:rPr>
              <a:t>[Total Sales]</a:t>
            </a:r>
            <a:r>
              <a:rPr lang="en-US" sz="2200" b="0" dirty="0">
                <a:solidFill>
                  <a:srgbClr val="000000"/>
                </a:solidFill>
                <a:effectLst/>
              </a:rPr>
              <a:t>,</a:t>
            </a:r>
            <a:r>
              <a:rPr lang="en-US" sz="2200" b="0" dirty="0">
                <a:solidFill>
                  <a:srgbClr val="A31515"/>
                </a:solidFill>
                <a:effectLst/>
              </a:rPr>
              <a:t>"No Sales"</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146019" y="0"/>
            <a:ext cx="7899961" cy="6858000"/>
          </a:xfrm>
          <a:prstGeom prst="rect">
            <a:avLst/>
          </a:prstGeom>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Blank with DAX</a:t>
            </a:r>
            <a:endParaRPr lang="en-US" dirty="0"/>
          </a:p>
        </p:txBody>
      </p:sp>
      <p:sp>
        <p:nvSpPr>
          <p:cNvPr id="3" name="Content Placeholder 2"/>
          <p:cNvSpPr>
            <a:spLocks noGrp="1"/>
          </p:cNvSpPr>
          <p:nvPr>
            <p:ph idx="1"/>
          </p:nvPr>
        </p:nvSpPr>
        <p:spPr/>
        <p:txBody>
          <a:bodyPr>
            <a:normAutofit/>
          </a:bodyPr>
          <a:lstStyle/>
          <a:p>
            <a:r>
              <a:rPr lang="en-US" sz="2200" dirty="0"/>
              <a:t>Checks a condition, and returns one value when it's TRUE, otherwise it returns a second value.</a:t>
            </a:r>
            <a:endParaRPr lang="en-US" sz="2200" dirty="0"/>
          </a:p>
          <a:p>
            <a:r>
              <a:rPr lang="en-US" sz="2200" dirty="0"/>
              <a:t>IF(&lt;</a:t>
            </a:r>
            <a:r>
              <a:rPr lang="en-US" sz="2200" dirty="0" err="1"/>
              <a:t>logical_test</a:t>
            </a:r>
            <a:r>
              <a:rPr lang="en-US" sz="2200" dirty="0"/>
              <a:t>&gt;, &lt;</a:t>
            </a:r>
            <a:r>
              <a:rPr lang="en-US" sz="2200" dirty="0" err="1"/>
              <a:t>value_if_true</a:t>
            </a:r>
            <a:r>
              <a:rPr lang="en-US" sz="2200" dirty="0"/>
              <a:t>&gt;[, &lt;</a:t>
            </a:r>
            <a:r>
              <a:rPr lang="en-US" sz="2200" dirty="0" err="1"/>
              <a:t>value_if_false</a:t>
            </a:r>
            <a:r>
              <a:rPr lang="en-US" sz="2200" dirty="0"/>
              <a:t>&gt;])</a:t>
            </a:r>
            <a:endParaRPr lang="en-US" sz="2200" dirty="0"/>
          </a:p>
          <a:p>
            <a:r>
              <a:rPr lang="en-US" sz="2200" dirty="0"/>
              <a:t>Return value: Either </a:t>
            </a:r>
            <a:r>
              <a:rPr lang="en-US" sz="2200" b="1" dirty="0" err="1"/>
              <a:t>value_if_true</a:t>
            </a:r>
            <a:r>
              <a:rPr lang="en-US" sz="2200" dirty="0"/>
              <a:t>, </a:t>
            </a:r>
            <a:r>
              <a:rPr lang="en-US" sz="2200" b="1" dirty="0" err="1"/>
              <a:t>value_if_false</a:t>
            </a:r>
            <a:r>
              <a:rPr lang="en-US" sz="2200" dirty="0"/>
              <a:t>, or BLANK.</a:t>
            </a:r>
            <a:endParaRPr lang="en-US" sz="2200"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Blank with DAX</a:t>
            </a:r>
            <a:endParaRPr lang="en-US" dirty="0"/>
          </a:p>
        </p:txBody>
      </p:sp>
      <p:sp>
        <p:nvSpPr>
          <p:cNvPr id="3" name="Content Placeholder 2"/>
          <p:cNvSpPr>
            <a:spLocks noGrp="1"/>
          </p:cNvSpPr>
          <p:nvPr>
            <p:ph idx="1"/>
          </p:nvPr>
        </p:nvSpPr>
        <p:spPr/>
        <p:txBody>
          <a:bodyPr>
            <a:normAutofit/>
          </a:bodyPr>
          <a:lstStyle/>
          <a:p>
            <a:r>
              <a:rPr lang="en-US" sz="2200" dirty="0"/>
              <a:t>Returns the first expression that does not evaluate to BLANK. If all expressions evaluate to BLANK, BLANK is returned.</a:t>
            </a:r>
            <a:endParaRPr lang="en-US" sz="2200" dirty="0"/>
          </a:p>
          <a:p>
            <a:r>
              <a:rPr lang="en-US" sz="2200" dirty="0"/>
              <a:t>COALESCE(&lt;expression&gt;, &lt;expression&gt;[, &lt;expression&gt;]…)</a:t>
            </a:r>
            <a:endParaRPr lang="en-US" sz="2200" dirty="0"/>
          </a:p>
          <a:p>
            <a:r>
              <a:rPr lang="en-US" sz="2200" dirty="0"/>
              <a:t>Return value: A scalar value coming from one of the expressions or BLANK if all expressions evaluate to BLANK.</a:t>
            </a:r>
            <a:endParaRPr lang="en-US" sz="2200" dirty="0"/>
          </a:p>
          <a:p>
            <a:r>
              <a:rPr lang="en-US" sz="2200" dirty="0"/>
              <a:t>Examples:</a:t>
            </a:r>
            <a:endParaRPr lang="en-US" sz="2200" dirty="0"/>
          </a:p>
          <a:p>
            <a:pPr lvl="1"/>
            <a:r>
              <a:rPr lang="en-US" sz="2200" dirty="0"/>
              <a:t>EVALUATE { COALESCE(BLANK(), 10, DATE(2008, 3, 3)) }</a:t>
            </a:r>
            <a:endParaRPr lang="en-US" sz="2200" dirty="0"/>
          </a:p>
          <a:p>
            <a:pPr lvl="1"/>
            <a:r>
              <a:rPr lang="en-US" sz="2200" dirty="0"/>
              <a:t>= COALESCE(SUM(</a:t>
            </a:r>
            <a:r>
              <a:rPr lang="en-US" sz="2200" dirty="0" err="1"/>
              <a:t>FactInternetSales</a:t>
            </a:r>
            <a:r>
              <a:rPr lang="en-US" sz="2200" dirty="0"/>
              <a:t>[</a:t>
            </a:r>
            <a:r>
              <a:rPr lang="en-US" sz="2200" dirty="0" err="1"/>
              <a:t>SalesAmount</a:t>
            </a:r>
            <a:r>
              <a:rPr lang="en-US" sz="2200" dirty="0"/>
              <a:t>]), 0)</a:t>
            </a:r>
            <a:endParaRPr lang="en-US" sz="2200" dirty="0"/>
          </a:p>
          <a:p>
            <a:endParaRPr lang="en-US" sz="2200"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variables in DAX expressions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There are three major advantages gained by using variables:</a:t>
            </a:r>
            <a:endParaRPr lang="en-US" sz="2000" b="0" i="0" dirty="0">
              <a:solidFill>
                <a:srgbClr val="242021"/>
              </a:solidFill>
              <a:effectLst/>
            </a:endParaRPr>
          </a:p>
          <a:p>
            <a:pPr marL="800100" lvl="1" indent="-342900">
              <a:buFont typeface="+mj-lt"/>
              <a:buAutoNum type="arabicPeriod"/>
            </a:pPr>
            <a:r>
              <a:rPr lang="en-US" sz="2000" b="0" i="0" dirty="0">
                <a:solidFill>
                  <a:srgbClr val="242021"/>
                </a:solidFill>
                <a:effectLst/>
              </a:rPr>
              <a:t>Improved performance</a:t>
            </a:r>
            <a:endParaRPr lang="en-US" sz="2000" b="0" i="0" dirty="0">
              <a:solidFill>
                <a:srgbClr val="242021"/>
              </a:solidFill>
              <a:effectLst/>
            </a:endParaRPr>
          </a:p>
          <a:p>
            <a:pPr marL="800100" lvl="1" indent="-342900">
              <a:buFont typeface="+mj-lt"/>
              <a:buAutoNum type="arabicPeriod"/>
            </a:pPr>
            <a:r>
              <a:rPr lang="en-US" sz="2000" b="0" i="0" dirty="0">
                <a:solidFill>
                  <a:srgbClr val="242021"/>
                </a:solidFill>
                <a:effectLst/>
              </a:rPr>
              <a:t>Improved readability</a:t>
            </a:r>
            <a:endParaRPr lang="en-US" sz="2000" b="0" i="0" dirty="0">
              <a:solidFill>
                <a:srgbClr val="242021"/>
              </a:solidFill>
              <a:effectLst/>
            </a:endParaRPr>
          </a:p>
          <a:p>
            <a:pPr marL="800100" lvl="1" indent="-342900">
              <a:buFont typeface="+mj-lt"/>
              <a:buAutoNum type="arabicPeriod"/>
            </a:pPr>
            <a:r>
              <a:rPr lang="en-US" sz="2000" b="0" i="0" dirty="0">
                <a:solidFill>
                  <a:srgbClr val="242021"/>
                </a:solidFill>
                <a:effectLst/>
              </a:rPr>
              <a:t>Reduced complexity</a:t>
            </a:r>
            <a:endParaRPr lang="en-US" sz="2000" b="0" dirty="0">
              <a:solidFill>
                <a:srgbClr val="000000"/>
              </a:solidFill>
              <a:effectLst/>
            </a:endParaRPr>
          </a:p>
          <a:p>
            <a:r>
              <a:rPr lang="en-US" sz="2000" dirty="0"/>
              <a:t>To include variables in your code, use the keyword </a:t>
            </a:r>
            <a:r>
              <a:rPr lang="en-US" sz="2000" i="1" dirty="0">
                <a:solidFill>
                  <a:srgbClr val="FF0000"/>
                </a:solidFill>
              </a:rPr>
              <a:t>VAR</a:t>
            </a:r>
            <a:r>
              <a:rPr lang="en-US" sz="2000" i="1" dirty="0"/>
              <a:t> </a:t>
            </a:r>
            <a:r>
              <a:rPr lang="en-US" sz="2000" dirty="0"/>
              <a:t>followed by the name of the variable and then the definition of the variable. The keyword </a:t>
            </a:r>
            <a:r>
              <a:rPr lang="en-US" sz="2000" i="1" dirty="0">
                <a:solidFill>
                  <a:srgbClr val="FF0000"/>
                </a:solidFill>
              </a:rPr>
              <a:t>RETURN</a:t>
            </a:r>
            <a:r>
              <a:rPr lang="en-US" sz="2000" i="1" dirty="0"/>
              <a:t> </a:t>
            </a:r>
            <a:r>
              <a:rPr lang="en-US" sz="2000" dirty="0"/>
              <a:t>is then used at the end of the code to return the expression to be evaluated:</a:t>
            </a:r>
            <a:endParaRPr lang="en-US" sz="2000" b="0" dirty="0">
              <a:solidFill>
                <a:srgbClr val="000000"/>
              </a:solidFill>
              <a:effectLst/>
            </a:endParaRPr>
          </a:p>
          <a:p>
            <a:pPr marL="0" indent="0">
              <a:buNone/>
            </a:pPr>
            <a:r>
              <a:rPr lang="en-US" sz="2000" b="0" dirty="0">
                <a:solidFill>
                  <a:srgbClr val="000000"/>
                </a:solidFill>
                <a:effectLst/>
              </a:rPr>
              <a:t>Example Measure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MyVariable</a:t>
            </a:r>
            <a:r>
              <a:rPr lang="en-US" sz="2000" b="0" dirty="0">
                <a:solidFill>
                  <a:srgbClr val="000000"/>
                </a:solidFill>
                <a:effectLst/>
              </a:rPr>
              <a:t> = </a:t>
            </a:r>
            <a:r>
              <a:rPr lang="en-US" sz="2000" b="0" dirty="0">
                <a:solidFill>
                  <a:srgbClr val="3165BB"/>
                </a:solidFill>
                <a:effectLst/>
              </a:rPr>
              <a:t>SUM</a:t>
            </a: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err="1">
                <a:solidFill>
                  <a:srgbClr val="009999"/>
                </a:solidFill>
                <a:effectLst/>
              </a:rPr>
              <a:t>MyVariable</a:t>
            </a:r>
            <a:r>
              <a:rPr lang="en-US" sz="2000" b="0" dirty="0">
                <a:solidFill>
                  <a:srgbClr val="000000"/>
                </a:solidFill>
                <a:effectLst/>
              </a:rPr>
              <a:t> * </a:t>
            </a:r>
            <a:r>
              <a:rPr lang="en-US" sz="2000" b="0" dirty="0">
                <a:solidFill>
                  <a:srgbClr val="09885A"/>
                </a:solidFill>
                <a:effectLst/>
              </a:rPr>
              <a:t>1.1</a:t>
            </a:r>
            <a:endParaRPr lang="en-US" sz="20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 narrative</a:t>
            </a:r>
            <a:endParaRPr lang="en-US"/>
          </a:p>
        </p:txBody>
      </p:sp>
      <p:pic>
        <p:nvPicPr>
          <p:cNvPr id="5" name="Picture 4"/>
          <p:cNvPicPr>
            <a:picLocks noChangeAspect="1"/>
          </p:cNvPicPr>
          <p:nvPr/>
        </p:nvPicPr>
        <p:blipFill>
          <a:blip r:embed="rId1"/>
          <a:stretch>
            <a:fillRect/>
          </a:stretch>
        </p:blipFill>
        <p:spPr>
          <a:xfrm>
            <a:off x="219075" y="1483933"/>
            <a:ext cx="11753850" cy="3890133"/>
          </a:xfrm>
          <a:prstGeom prst="rect">
            <a:avLst/>
          </a:prstGeom>
        </p:spPr>
      </p:pic>
      <p:sp>
        <p:nvSpPr>
          <p:cNvPr id="7" name="TextBox 6"/>
          <p:cNvSpPr txBox="1"/>
          <p:nvPr/>
        </p:nvSpPr>
        <p:spPr>
          <a:xfrm>
            <a:off x="1883569" y="5509003"/>
            <a:ext cx="8424862"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You can right-click a visual and click Summarize to get a narrative explaining the data behind the visual.</a:t>
            </a:r>
            <a:endParaRPr lang="en-US"/>
          </a:p>
        </p:txBody>
      </p:sp>
      <p:sp>
        <p:nvSpPr>
          <p:cNvPr id="9" name="TextBox 8"/>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endParaRPr lang="en-US" i="1"/>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variables in DAX expressions</a:t>
            </a:r>
            <a:endParaRPr lang="en-US" dirty="0"/>
          </a:p>
        </p:txBody>
      </p:sp>
      <p:sp>
        <p:nvSpPr>
          <p:cNvPr id="3" name="Content Placeholder 2"/>
          <p:cNvSpPr>
            <a:spLocks noGrp="1"/>
          </p:cNvSpPr>
          <p:nvPr>
            <p:ph idx="1"/>
          </p:nvPr>
        </p:nvSpPr>
        <p:spPr/>
        <p:txBody>
          <a:bodyPr>
            <a:normAutofit/>
          </a:bodyPr>
          <a:lstStyle/>
          <a:p>
            <a:r>
              <a:rPr lang="en-US" sz="2200" b="0" i="0" dirty="0">
                <a:solidFill>
                  <a:srgbClr val="242021"/>
                </a:solidFill>
                <a:effectLst/>
              </a:rPr>
              <a:t>Variables can be used in both measures and calculated columns to harvest the values generated by:</a:t>
            </a:r>
            <a:endParaRPr lang="en-US" sz="2200" dirty="0">
              <a:solidFill>
                <a:srgbClr val="242021"/>
              </a:solidFill>
            </a:endParaRPr>
          </a:p>
          <a:p>
            <a:pPr lvl="1"/>
            <a:r>
              <a:rPr lang="en-US" sz="2200" b="0" i="0" dirty="0">
                <a:solidFill>
                  <a:srgbClr val="242021"/>
                </a:solidFill>
                <a:effectLst/>
              </a:rPr>
              <a:t>Expressions, for example, SUM ( </a:t>
            </a:r>
            <a:r>
              <a:rPr lang="en-US" sz="2200" b="0" i="0" dirty="0" err="1">
                <a:solidFill>
                  <a:srgbClr val="242021"/>
                </a:solidFill>
                <a:effectLst/>
              </a:rPr>
              <a:t>Winesales</a:t>
            </a:r>
            <a:r>
              <a:rPr lang="en-US" sz="2200" b="0" i="0" dirty="0">
                <a:solidFill>
                  <a:srgbClr val="242021"/>
                </a:solidFill>
                <a:effectLst/>
              </a:rPr>
              <a:t>[CASES SOLD] )</a:t>
            </a:r>
            <a:endParaRPr lang="en-US" sz="2200" dirty="0">
              <a:solidFill>
                <a:srgbClr val="242021"/>
              </a:solidFill>
            </a:endParaRPr>
          </a:p>
          <a:p>
            <a:pPr lvl="1"/>
            <a:r>
              <a:rPr lang="en-US" sz="2200" b="0" i="0" dirty="0">
                <a:solidFill>
                  <a:srgbClr val="242021"/>
                </a:solidFill>
                <a:effectLst/>
              </a:rPr>
              <a:t>Measures, for example, [Total Cases]</a:t>
            </a:r>
            <a:endParaRPr lang="en-US" sz="2200" dirty="0">
              <a:solidFill>
                <a:srgbClr val="242021"/>
              </a:solidFill>
            </a:endParaRPr>
          </a:p>
          <a:p>
            <a:pPr lvl="1"/>
            <a:r>
              <a:rPr lang="en-US" sz="2200" b="0" i="0" dirty="0">
                <a:solidFill>
                  <a:srgbClr val="242021"/>
                </a:solidFill>
                <a:effectLst/>
              </a:rPr>
              <a:t>Tables, for example, FILTER ( </a:t>
            </a:r>
            <a:r>
              <a:rPr lang="en-US" sz="2200" b="0" i="0" dirty="0" err="1">
                <a:solidFill>
                  <a:srgbClr val="242021"/>
                </a:solidFill>
                <a:effectLst/>
              </a:rPr>
              <a:t>Winesales</a:t>
            </a:r>
            <a:r>
              <a:rPr lang="en-US" sz="2200" b="0" i="0" dirty="0">
                <a:solidFill>
                  <a:srgbClr val="242021"/>
                </a:solidFill>
                <a:effectLst/>
              </a:rPr>
              <a:t>, </a:t>
            </a:r>
            <a:r>
              <a:rPr lang="en-US" sz="2200" b="0" i="0" dirty="0" err="1">
                <a:solidFill>
                  <a:srgbClr val="242021"/>
                </a:solidFill>
                <a:effectLst/>
              </a:rPr>
              <a:t>Winesales</a:t>
            </a:r>
            <a:r>
              <a:rPr lang="en-US" sz="2200" b="0" i="0" dirty="0">
                <a:solidFill>
                  <a:srgbClr val="242021"/>
                </a:solidFill>
                <a:effectLst/>
              </a:rPr>
              <a:t>[CASES SOLD] &gt;300 )</a:t>
            </a:r>
            <a:endParaRPr lang="en-US" sz="2200" dirty="0">
              <a:solidFill>
                <a:srgbClr val="242021"/>
              </a:solidFill>
            </a:endParaRPr>
          </a:p>
          <a:p>
            <a:pPr lvl="1"/>
            <a:r>
              <a:rPr lang="en-US" sz="2200" b="0" i="0" dirty="0">
                <a:solidFill>
                  <a:srgbClr val="242021"/>
                </a:solidFill>
                <a:effectLst/>
              </a:rPr>
              <a:t>Values, for example, 0.1, 10, 20</a:t>
            </a:r>
            <a:endParaRPr lang="en-US" sz="2200"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Performance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10 PC or 5 PC =</a:t>
            </a:r>
            <a:endParaRPr lang="en-US" sz="2200" b="0" dirty="0">
              <a:solidFill>
                <a:srgbClr val="000000"/>
              </a:solidFill>
              <a:effectLst/>
            </a:endParaRPr>
          </a:p>
          <a:p>
            <a:pPr marL="0" indent="0">
              <a:buNone/>
            </a:pPr>
            <a:r>
              <a:rPr lang="en-US" sz="2200" b="0" dirty="0">
                <a:solidFill>
                  <a:srgbClr val="3165BB"/>
                </a:solidFill>
                <a:effectLst/>
              </a:rPr>
              <a:t>IF</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&gt; </a:t>
            </a:r>
            <a:r>
              <a:rPr lang="en-US" sz="2200" b="0" dirty="0">
                <a:solidFill>
                  <a:srgbClr val="09885A"/>
                </a:solidFill>
                <a:effectLst/>
              </a:rPr>
              <a:t>20000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 </a:t>
            </a:r>
            <a:r>
              <a:rPr lang="en-US" sz="2200" b="0" dirty="0">
                <a:solidFill>
                  <a:srgbClr val="09885A"/>
                </a:solidFill>
                <a:effectLst/>
              </a:rPr>
              <a:t>0.1</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IF</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&gt; </a:t>
            </a:r>
            <a:r>
              <a:rPr lang="en-US" sz="2200" b="0" dirty="0">
                <a:solidFill>
                  <a:srgbClr val="09885A"/>
                </a:solidFill>
                <a:effectLst/>
              </a:rPr>
              <a:t>15000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 </a:t>
            </a:r>
            <a:r>
              <a:rPr lang="en-US" sz="2200" b="0" dirty="0">
                <a:solidFill>
                  <a:srgbClr val="09885A"/>
                </a:solidFill>
                <a:effectLst/>
              </a:rPr>
              <a:t>0.5</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Performance</a:t>
            </a:r>
            <a:endParaRPr lang="en-US" dirty="0"/>
          </a:p>
        </p:txBody>
      </p:sp>
      <p:sp>
        <p:nvSpPr>
          <p:cNvPr id="3" name="Content Placeholder 2"/>
          <p:cNvSpPr>
            <a:spLocks noGrp="1"/>
          </p:cNvSpPr>
          <p:nvPr>
            <p:ph idx="1"/>
          </p:nvPr>
        </p:nvSpPr>
        <p:spPr/>
        <p:txBody>
          <a:bodyPr>
            <a:noAutofit/>
          </a:bodyPr>
          <a:lstStyle/>
          <a:p>
            <a:r>
              <a:rPr lang="en-US" sz="2000" b="0" i="0" dirty="0">
                <a:solidFill>
                  <a:srgbClr val="242021"/>
                </a:solidFill>
                <a:effectLst/>
              </a:rPr>
              <a:t>The problem with this expression, especially as far as performance goes, is that there are five repetitions of the SUM function, forcing the evaluation of these expressions five times. Also, the use of the nested IF is rather cumbersome. Using the SWITCH function in place of the nested IF is a small improvement:</a:t>
            </a:r>
            <a:endParaRPr lang="en-US" sz="2000" b="0" i="0" dirty="0">
              <a:solidFill>
                <a:srgbClr val="242021"/>
              </a:solidFill>
              <a:effectLst/>
            </a:endParaRPr>
          </a:p>
          <a:p>
            <a:pPr marL="0" indent="0">
              <a:buNone/>
            </a:pPr>
            <a:r>
              <a:rPr lang="en-US" sz="2000" b="0" dirty="0">
                <a:solidFill>
                  <a:srgbClr val="000000"/>
                </a:solidFill>
                <a:effectLst/>
              </a:rPr>
              <a:t>10 PC or 5 PC #2 =</a:t>
            </a:r>
            <a:endParaRPr lang="en-US" sz="2000" b="0" dirty="0">
              <a:solidFill>
                <a:srgbClr val="000000"/>
              </a:solidFill>
              <a:effectLst/>
            </a:endParaRPr>
          </a:p>
          <a:p>
            <a:pPr marL="0" indent="0">
              <a:buNone/>
            </a:pPr>
            <a:r>
              <a:rPr lang="en-US" sz="2000" b="0" dirty="0">
                <a:solidFill>
                  <a:srgbClr val="3165BB"/>
                </a:solidFill>
                <a:effectLst/>
                <a:highlight>
                  <a:srgbClr val="FFFF00"/>
                </a:highlight>
              </a:rPr>
              <a:t>SWITCH</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TRUE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&gt; </a:t>
            </a:r>
            <a:r>
              <a:rPr lang="en-US" sz="2000" b="0" dirty="0">
                <a:solidFill>
                  <a:srgbClr val="09885A"/>
                </a:solidFill>
                <a:effectLst/>
              </a:rPr>
              <a:t>20000</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 </a:t>
            </a:r>
            <a:r>
              <a:rPr lang="en-US" sz="2000" b="0" dirty="0">
                <a:solidFill>
                  <a:srgbClr val="09885A"/>
                </a:solidFill>
                <a:effectLst/>
              </a:rPr>
              <a:t>0.1</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&gt; </a:t>
            </a:r>
            <a:r>
              <a:rPr lang="en-US" sz="2000" b="0" dirty="0">
                <a:solidFill>
                  <a:srgbClr val="09885A"/>
                </a:solidFill>
                <a:effectLst/>
              </a:rPr>
              <a:t>15000</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 </a:t>
            </a:r>
            <a:r>
              <a:rPr lang="en-US" sz="2000" b="0" dirty="0">
                <a:solidFill>
                  <a:srgbClr val="09885A"/>
                </a:solidFill>
                <a:effectLst/>
              </a:rPr>
              <a:t>0.5</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Performance</a:t>
            </a:r>
            <a:endParaRPr lang="en-US" dirty="0"/>
          </a:p>
        </p:txBody>
      </p:sp>
      <p:sp>
        <p:nvSpPr>
          <p:cNvPr id="3" name="Content Placeholder 2"/>
          <p:cNvSpPr>
            <a:spLocks noGrp="1"/>
          </p:cNvSpPr>
          <p:nvPr>
            <p:ph idx="1"/>
          </p:nvPr>
        </p:nvSpPr>
        <p:spPr/>
        <p:txBody>
          <a:bodyPr>
            <a:normAutofit/>
          </a:bodyPr>
          <a:lstStyle/>
          <a:p>
            <a:pPr marL="0" indent="0">
              <a:buNone/>
            </a:pPr>
            <a:r>
              <a:rPr lang="en-US" sz="2200" b="1" i="0" dirty="0">
                <a:solidFill>
                  <a:srgbClr val="FF0000"/>
                </a:solidFill>
                <a:effectLst/>
              </a:rPr>
              <a:t>=SWITCH ( expression, value1, result1, value2, result2 </a:t>
            </a:r>
            <a:r>
              <a:rPr lang="en-US" sz="2200" b="1" i="0" dirty="0" err="1">
                <a:solidFill>
                  <a:srgbClr val="FF0000"/>
                </a:solidFill>
                <a:effectLst/>
              </a:rPr>
              <a:t>etc</a:t>
            </a:r>
            <a:r>
              <a:rPr lang="en-US" sz="2200" b="1" i="0" dirty="0">
                <a:solidFill>
                  <a:srgbClr val="FF0000"/>
                </a:solidFill>
                <a:effectLst/>
              </a:rPr>
              <a:t>…else )</a:t>
            </a:r>
            <a:endParaRPr lang="en-US" sz="2200" b="1" i="0" dirty="0">
              <a:solidFill>
                <a:srgbClr val="FF0000"/>
              </a:solidFill>
              <a:effectLst/>
            </a:endParaRPr>
          </a:p>
          <a:p>
            <a:r>
              <a:rPr lang="en-US" sz="2200" b="0" i="0" dirty="0">
                <a:solidFill>
                  <a:srgbClr val="242021"/>
                </a:solidFill>
                <a:effectLst/>
              </a:rPr>
              <a:t>Notice that inside SWITCH, the function TRUE() is used as the expression to be evaluated and then Boolean statements are listed, followed by the value to be returned if the statements are true. The final argument is the “else” expression.</a:t>
            </a:r>
            <a:endParaRPr lang="en-US" sz="2200"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Performance</a:t>
            </a:r>
            <a:endParaRPr lang="en-US" dirty="0"/>
          </a:p>
        </p:txBody>
      </p:sp>
      <p:sp>
        <p:nvSpPr>
          <p:cNvPr id="3" name="Content Placeholder 2"/>
          <p:cNvSpPr>
            <a:spLocks noGrp="1"/>
          </p:cNvSpPr>
          <p:nvPr>
            <p:ph idx="1"/>
          </p:nvPr>
        </p:nvSpPr>
        <p:spPr/>
        <p:txBody>
          <a:bodyPr>
            <a:normAutofit/>
          </a:bodyPr>
          <a:lstStyle/>
          <a:p>
            <a:pPr marL="0" indent="0">
              <a:buNone/>
            </a:pPr>
            <a:r>
              <a:rPr lang="en-US" sz="2000" b="0" dirty="0">
                <a:solidFill>
                  <a:srgbClr val="000000"/>
                </a:solidFill>
                <a:effectLst/>
              </a:rPr>
              <a:t>10 PC or 5 PC #3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SWITCH</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TRUE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&gt; </a:t>
            </a:r>
            <a:r>
              <a:rPr lang="en-US" sz="2000" b="0" dirty="0">
                <a:solidFill>
                  <a:srgbClr val="09885A"/>
                </a:solidFill>
                <a:effectLst/>
              </a:rPr>
              <a:t>20000</a:t>
            </a: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 </a:t>
            </a:r>
            <a:r>
              <a:rPr lang="en-US" sz="2000" b="0" dirty="0">
                <a:solidFill>
                  <a:srgbClr val="09885A"/>
                </a:solidFill>
                <a:effectLst/>
              </a:rPr>
              <a:t>0.1</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&gt; </a:t>
            </a:r>
            <a:r>
              <a:rPr lang="en-US" sz="2000" b="0" dirty="0">
                <a:solidFill>
                  <a:srgbClr val="09885A"/>
                </a:solidFill>
                <a:effectLst/>
              </a:rPr>
              <a:t>15000</a:t>
            </a: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 </a:t>
            </a:r>
            <a:r>
              <a:rPr lang="en-US" sz="2000" b="0" dirty="0">
                <a:solidFill>
                  <a:srgbClr val="09885A"/>
                </a:solidFill>
                <a:effectLst/>
              </a:rPr>
              <a:t>0.5</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9999"/>
                </a:solidFill>
                <a:effectLst/>
              </a:rPr>
              <a:t>TotalCasesValue</a:t>
            </a:r>
            <a:endParaRPr lang="en-US" sz="2000" b="0" dirty="0">
              <a:solidFill>
                <a:srgbClr val="000000"/>
              </a:solidFill>
              <a:effectLst/>
            </a:endParaRPr>
          </a:p>
          <a:p>
            <a:pPr marL="0" indent="0">
              <a:buNone/>
            </a:pPr>
            <a:r>
              <a:rPr lang="en-US" sz="2000" b="0" dirty="0">
                <a:solidFill>
                  <a:srgbClr val="000000"/>
                </a:solidFill>
                <a:effectLst/>
              </a:rPr>
              <a:t>    )</a:t>
            </a:r>
            <a:endParaRPr lang="en-US" sz="2000" b="0" dirty="0">
              <a:solidFill>
                <a:srgbClr val="000000"/>
              </a:solidFill>
              <a:effectLst/>
            </a:endParaRPr>
          </a:p>
          <a:p>
            <a:pPr marL="0" indent="0">
              <a:buNone/>
            </a:pPr>
            <a:endParaRPr lang="en-US" sz="2000"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Readability</a:t>
            </a:r>
            <a:endParaRPr lang="en-US" dirty="0"/>
          </a:p>
        </p:txBody>
      </p:sp>
      <p:sp>
        <p:nvSpPr>
          <p:cNvPr id="3" name="Content Placeholder 2"/>
          <p:cNvSpPr>
            <a:spLocks noGrp="1"/>
          </p:cNvSpPr>
          <p:nvPr>
            <p:ph idx="1"/>
          </p:nvPr>
        </p:nvSpPr>
        <p:spPr/>
        <p:txBody>
          <a:bodyPr>
            <a:noAutofit/>
          </a:bodyPr>
          <a:lstStyle/>
          <a:p>
            <a:r>
              <a:rPr lang="en-US" sz="2000" b="0" i="0" dirty="0">
                <a:solidFill>
                  <a:srgbClr val="242021"/>
                </a:solidFill>
                <a:effectLst/>
              </a:rPr>
              <a:t>Variables can also help to clarify expressions that use nested measures or nested expressions where the readability of the expressions gets more convoluted. For example, consider the following expression that calculates growth percentage. Notice that the first variable defines a </a:t>
            </a:r>
            <a:r>
              <a:rPr lang="en-US" sz="2000" b="0" i="1" dirty="0">
                <a:solidFill>
                  <a:srgbClr val="242021"/>
                </a:solidFill>
                <a:effectLst/>
              </a:rPr>
              <a:t>measure </a:t>
            </a:r>
            <a:r>
              <a:rPr lang="en-US" sz="2000" b="0" i="0" dirty="0">
                <a:solidFill>
                  <a:srgbClr val="242021"/>
                </a:solidFill>
                <a:effectLst/>
              </a:rPr>
              <a:t>and the second variable defines an </a:t>
            </a:r>
            <a:r>
              <a:rPr lang="en-US" sz="2000" b="0" i="1" dirty="0">
                <a:solidFill>
                  <a:srgbClr val="242021"/>
                </a:solidFill>
                <a:effectLst/>
              </a:rPr>
              <a:t>expression. </a:t>
            </a:r>
            <a:r>
              <a:rPr lang="en-US" sz="2000" b="0" i="0" dirty="0">
                <a:solidFill>
                  <a:srgbClr val="242021"/>
                </a:solidFill>
                <a:effectLst/>
              </a:rPr>
              <a:t>The use of the variables and the RETURN statement result in the expression much simpler to understand:</a:t>
            </a:r>
            <a:endParaRPr lang="en-US" sz="2000" b="0" i="0" dirty="0">
              <a:solidFill>
                <a:srgbClr val="242021"/>
              </a:solidFill>
              <a:effectLst/>
            </a:endParaRPr>
          </a:p>
          <a:p>
            <a:pPr marL="0" indent="0">
              <a:buNone/>
            </a:pPr>
            <a:r>
              <a:rPr lang="en-US" sz="2000" b="0" dirty="0">
                <a:solidFill>
                  <a:srgbClr val="000000"/>
                </a:solidFill>
                <a:effectLst/>
              </a:rPr>
              <a:t>Growth % =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CurrentCases</a:t>
            </a:r>
            <a:r>
              <a:rPr lang="en-US" sz="2000" b="0" dirty="0">
                <a:solidFill>
                  <a:srgbClr val="000000"/>
                </a:solidFill>
                <a:effectLst/>
              </a:rPr>
              <a:t> = </a:t>
            </a:r>
            <a:r>
              <a:rPr lang="en-US" sz="2000" b="0" dirty="0">
                <a:solidFill>
                  <a:srgbClr val="68349C"/>
                </a:solidFill>
                <a:effectLst/>
              </a:rPr>
              <a:t>[Total Cases]</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LastYrCases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Cases]</a:t>
            </a:r>
            <a:r>
              <a:rPr lang="en-US" sz="2000" b="0" dirty="0">
                <a:solidFill>
                  <a:srgbClr val="000000"/>
                </a:solidFill>
                <a:effectLst/>
              </a:rPr>
              <a:t>, </a:t>
            </a:r>
            <a:r>
              <a:rPr lang="en-US" sz="2000" b="0" dirty="0">
                <a:solidFill>
                  <a:srgbClr val="3165BB"/>
                </a:solidFill>
                <a:effectLst/>
              </a:rPr>
              <a:t>PREVIOUSYEAR</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a:t>
            </a:r>
            <a:r>
              <a:rPr lang="en-US" sz="2000" b="0" dirty="0" err="1">
                <a:solidFill>
                  <a:srgbClr val="001080"/>
                </a:solidFill>
                <a:effectLst/>
              </a:rPr>
              <a:t>DateKey</a:t>
            </a:r>
            <a:r>
              <a:rPr lang="en-US" sz="2000" b="0" dirty="0">
                <a:solidFill>
                  <a:srgbClr val="001080"/>
                </a:solidFill>
                <a:effectLst/>
              </a:rPr>
              <a:t>]</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DIVIDE</a:t>
            </a:r>
            <a:r>
              <a:rPr lang="en-US" sz="2000" b="0" dirty="0">
                <a:solidFill>
                  <a:srgbClr val="000000"/>
                </a:solidFill>
                <a:effectLst/>
              </a:rPr>
              <a:t> ( </a:t>
            </a:r>
            <a:r>
              <a:rPr lang="en-US" sz="2000" b="0" dirty="0" err="1">
                <a:solidFill>
                  <a:srgbClr val="009999"/>
                </a:solidFill>
                <a:effectLst/>
              </a:rPr>
              <a:t>CurrentCases</a:t>
            </a:r>
            <a:r>
              <a:rPr lang="en-US" sz="2000" b="0" dirty="0">
                <a:solidFill>
                  <a:srgbClr val="000000"/>
                </a:solidFill>
                <a:effectLst/>
              </a:rPr>
              <a:t> - </a:t>
            </a:r>
            <a:r>
              <a:rPr lang="en-US" sz="2000" b="0" dirty="0" err="1">
                <a:solidFill>
                  <a:srgbClr val="009999"/>
                </a:solidFill>
                <a:effectLst/>
              </a:rPr>
              <a:t>LastYrCases</a:t>
            </a:r>
            <a:r>
              <a:rPr lang="en-US" sz="2000" b="0" dirty="0">
                <a:solidFill>
                  <a:srgbClr val="000000"/>
                </a:solidFill>
                <a:effectLst/>
              </a:rPr>
              <a:t>, </a:t>
            </a:r>
            <a:r>
              <a:rPr lang="en-US" sz="2000" b="0" dirty="0" err="1">
                <a:solidFill>
                  <a:srgbClr val="009999"/>
                </a:solidFill>
                <a:effectLst/>
              </a:rPr>
              <a:t>LastYrCases</a:t>
            </a:r>
            <a:r>
              <a:rPr lang="en-US" sz="2000" b="0" dirty="0">
                <a:solidFill>
                  <a:srgbClr val="000000"/>
                </a:solidFill>
                <a:effectLst/>
              </a:rPr>
              <a:t> )</a:t>
            </a:r>
            <a:endParaRPr lang="en-US" sz="20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Readability</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High-profit Wines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CALCULATE</a:t>
            </a:r>
            <a:r>
              <a:rPr lang="en-US" sz="2200" b="0" dirty="0">
                <a:solidFill>
                  <a:srgbClr val="000000"/>
                </a:solidFill>
                <a:effectLst/>
              </a:rPr>
              <a:t> ( [No. of Sales],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Wines, Wines[PRICE PER CASE] &gt;= </a:t>
            </a:r>
            <a:endParaRPr lang="en-US" sz="2200" b="0" dirty="0">
              <a:solidFill>
                <a:srgbClr val="000000"/>
              </a:solidFill>
              <a:effectLst/>
            </a:endParaRPr>
          </a:p>
          <a:p>
            <a:pPr marL="0" indent="0">
              <a:buNone/>
            </a:pPr>
            <a:r>
              <a:rPr lang="en-US" sz="2200" b="0" dirty="0">
                <a:solidFill>
                  <a:srgbClr val="000000"/>
                </a:solidFill>
                <a:effectLst/>
              </a:rPr>
              <a:t>   Wines[COST PRICE] * </a:t>
            </a:r>
            <a:r>
              <a:rPr lang="en-US" sz="2200" b="0" dirty="0">
                <a:solidFill>
                  <a:srgbClr val="09885A"/>
                </a:solidFill>
                <a:effectLst/>
              </a:rPr>
              <a:t>3</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Readability</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High-profit Wines #1 =</a:t>
            </a:r>
            <a:endParaRPr lang="en-US" sz="2200" b="0" dirty="0">
              <a:solidFill>
                <a:srgbClr val="000000"/>
              </a:solidFill>
              <a:effectLst/>
            </a:endParaRPr>
          </a:p>
          <a:p>
            <a:pPr marL="0" indent="0">
              <a:buNone/>
            </a:pPr>
            <a:r>
              <a:rPr lang="en-US" sz="2200" b="0" dirty="0">
                <a:solidFill>
                  <a:srgbClr val="0000FF"/>
                </a:solidFill>
                <a:effectLst/>
              </a:rPr>
              <a:t>VAR</a:t>
            </a:r>
            <a:r>
              <a:rPr lang="en-US" sz="2200" b="0" dirty="0">
                <a:solidFill>
                  <a:srgbClr val="000000"/>
                </a:solidFill>
                <a:effectLst/>
              </a:rPr>
              <a:t> </a:t>
            </a:r>
            <a:r>
              <a:rPr lang="en-US" sz="2200" b="0" dirty="0" err="1">
                <a:solidFill>
                  <a:srgbClr val="000000"/>
                </a:solidFill>
                <a:effectLst/>
              </a:rPr>
              <a:t>TableOfWines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Wines, Wines[PRICE PER CASE] &gt;= </a:t>
            </a:r>
            <a:endParaRPr lang="en-US" sz="2200" b="0" dirty="0">
              <a:solidFill>
                <a:srgbClr val="000000"/>
              </a:solidFill>
              <a:effectLst/>
            </a:endParaRPr>
          </a:p>
          <a:p>
            <a:pPr marL="0" indent="0">
              <a:buNone/>
            </a:pPr>
            <a:r>
              <a:rPr lang="en-US" sz="2200" b="0" dirty="0">
                <a:solidFill>
                  <a:srgbClr val="000000"/>
                </a:solidFill>
                <a:effectLst/>
              </a:rPr>
              <a:t>         Wines[COST PRICE] * </a:t>
            </a:r>
            <a:r>
              <a:rPr lang="en-US" sz="2200" b="0" dirty="0">
                <a:solidFill>
                  <a:srgbClr val="09885A"/>
                </a:solidFill>
                <a:effectLst/>
              </a:rPr>
              <a:t>3</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FF"/>
                </a:solidFill>
                <a:effectLst/>
              </a:rPr>
              <a:t>RETURN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CALCULATE</a:t>
            </a:r>
            <a:r>
              <a:rPr lang="en-US" sz="2200" b="0" dirty="0">
                <a:solidFill>
                  <a:srgbClr val="000000"/>
                </a:solidFill>
                <a:effectLst/>
              </a:rPr>
              <a:t> ( [No. of Sales], </a:t>
            </a:r>
            <a:r>
              <a:rPr lang="en-US" sz="2200" b="0" dirty="0" err="1">
                <a:solidFill>
                  <a:srgbClr val="000000"/>
                </a:solidFill>
                <a:effectLst/>
              </a:rPr>
              <a:t>TableOfWines</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Readability</a:t>
            </a:r>
            <a:endParaRPr lang="en-US" dirty="0"/>
          </a:p>
        </p:txBody>
      </p:sp>
      <p:sp>
        <p:nvSpPr>
          <p:cNvPr id="3" name="Content Placeholder 2"/>
          <p:cNvSpPr>
            <a:spLocks noGrp="1"/>
          </p:cNvSpPr>
          <p:nvPr>
            <p:ph idx="1"/>
          </p:nvPr>
        </p:nvSpPr>
        <p:spPr/>
        <p:txBody>
          <a:bodyPr>
            <a:normAutofit/>
          </a:bodyPr>
          <a:lstStyle/>
          <a:p>
            <a:pPr marL="0" indent="0">
              <a:buNone/>
            </a:pPr>
            <a:r>
              <a:rPr lang="en-US" sz="2000" b="0" i="0" dirty="0">
                <a:solidFill>
                  <a:srgbClr val="242021"/>
                </a:solidFill>
                <a:effectLst/>
              </a:rPr>
              <a:t>We can use variables in calculated columns too, for instance, within the arguments of IF:</a:t>
            </a:r>
            <a:endParaRPr lang="en-US" sz="2000" b="0" dirty="0">
              <a:solidFill>
                <a:srgbClr val="000000"/>
              </a:solidFill>
              <a:effectLst/>
            </a:endParaRPr>
          </a:p>
          <a:p>
            <a:pPr marL="0" indent="0">
              <a:buNone/>
            </a:pPr>
            <a:r>
              <a:rPr lang="en-US" sz="2000" b="0" dirty="0">
                <a:solidFill>
                  <a:srgbClr val="000000"/>
                </a:solidFill>
                <a:effectLst/>
              </a:rPr>
              <a:t>Cases Sold Increase =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CasesSold</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a:solidFill>
                  <a:srgbClr val="009999"/>
                </a:solidFill>
                <a:effectLst/>
              </a:rPr>
              <a:t>MyValue1</a:t>
            </a:r>
            <a:r>
              <a:rPr lang="en-US" sz="2000" b="0" dirty="0">
                <a:solidFill>
                  <a:srgbClr val="000000"/>
                </a:solidFill>
                <a:effectLst/>
              </a:rPr>
              <a:t> = </a:t>
            </a:r>
            <a:r>
              <a:rPr lang="en-US" sz="2000" b="0" dirty="0">
                <a:solidFill>
                  <a:srgbClr val="09885A"/>
                </a:solidFill>
                <a:effectLst/>
              </a:rPr>
              <a:t>1.1</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a:solidFill>
                  <a:srgbClr val="009999"/>
                </a:solidFill>
                <a:effectLst/>
              </a:rPr>
              <a:t>MyValue2</a:t>
            </a:r>
            <a:r>
              <a:rPr lang="en-US" sz="2000" b="0" dirty="0">
                <a:solidFill>
                  <a:srgbClr val="000000"/>
                </a:solidFill>
                <a:effectLst/>
              </a:rPr>
              <a:t> = </a:t>
            </a:r>
            <a:r>
              <a:rPr lang="en-US" sz="2000" b="0" dirty="0">
                <a:solidFill>
                  <a:srgbClr val="09885A"/>
                </a:solidFill>
                <a:effectLst/>
              </a:rPr>
              <a:t>1.2</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3165BB"/>
                </a:solidFill>
                <a:effectLst/>
              </a:rPr>
              <a:t>IF</a:t>
            </a:r>
            <a:r>
              <a:rPr lang="en-US" sz="2000" b="0" dirty="0">
                <a:solidFill>
                  <a:srgbClr val="000000"/>
                </a:solidFill>
                <a:effectLst/>
              </a:rPr>
              <a:t>(</a:t>
            </a:r>
            <a:r>
              <a:rPr lang="en-US" sz="2000" b="0" dirty="0" err="1">
                <a:solidFill>
                  <a:srgbClr val="009999"/>
                </a:solidFill>
                <a:effectLst/>
              </a:rPr>
              <a:t>CasesSold</a:t>
            </a:r>
            <a:r>
              <a:rPr lang="en-US" sz="2000" b="0" dirty="0">
                <a:solidFill>
                  <a:srgbClr val="000000"/>
                </a:solidFill>
                <a:effectLst/>
              </a:rPr>
              <a:t> &gt; </a:t>
            </a:r>
            <a:r>
              <a:rPr lang="en-US" sz="2000" b="0" dirty="0">
                <a:solidFill>
                  <a:srgbClr val="09885A"/>
                </a:solidFill>
                <a:effectLst/>
              </a:rPr>
              <a:t>100</a:t>
            </a:r>
            <a:r>
              <a:rPr lang="en-US" sz="2000" b="0" dirty="0">
                <a:solidFill>
                  <a:srgbClr val="000000"/>
                </a:solidFill>
                <a:effectLst/>
              </a:rPr>
              <a:t>, </a:t>
            </a:r>
            <a:r>
              <a:rPr lang="en-US" sz="2000" b="0" dirty="0" err="1">
                <a:solidFill>
                  <a:srgbClr val="009999"/>
                </a:solidFill>
                <a:effectLst/>
              </a:rPr>
              <a:t>CasesSold</a:t>
            </a:r>
            <a:r>
              <a:rPr lang="en-US" sz="2000" b="0" dirty="0">
                <a:solidFill>
                  <a:srgbClr val="000000"/>
                </a:solidFill>
                <a:effectLst/>
              </a:rPr>
              <a:t> * </a:t>
            </a:r>
            <a:r>
              <a:rPr lang="en-US" sz="2000" b="0" dirty="0">
                <a:solidFill>
                  <a:srgbClr val="009999"/>
                </a:solidFill>
                <a:effectLst/>
              </a:rPr>
              <a:t>MyValue1</a:t>
            </a:r>
            <a:r>
              <a:rPr lang="en-US" sz="2000" b="0" dirty="0">
                <a:solidFill>
                  <a:srgbClr val="000000"/>
                </a:solidFill>
                <a:effectLst/>
              </a:rPr>
              <a:t>, </a:t>
            </a:r>
            <a:r>
              <a:rPr lang="en-US" sz="2000" b="0" dirty="0" err="1">
                <a:solidFill>
                  <a:srgbClr val="009999"/>
                </a:solidFill>
                <a:effectLst/>
              </a:rPr>
              <a:t>CasesSold</a:t>
            </a:r>
            <a:r>
              <a:rPr lang="en-US" sz="2000" b="0" dirty="0">
                <a:solidFill>
                  <a:srgbClr val="000000"/>
                </a:solidFill>
                <a:effectLst/>
              </a:rPr>
              <a:t> * </a:t>
            </a:r>
            <a:r>
              <a:rPr lang="en-US" sz="2000" b="0" dirty="0">
                <a:solidFill>
                  <a:srgbClr val="009999"/>
                </a:solidFill>
                <a:effectLst/>
              </a:rPr>
              <a:t>MyValue2</a:t>
            </a:r>
            <a:r>
              <a:rPr lang="en-US" sz="2000" b="0" dirty="0">
                <a:solidFill>
                  <a:srgbClr val="000000"/>
                </a:solidFill>
                <a:effectLst/>
              </a:rPr>
              <a:t>)</a:t>
            </a:r>
            <a:endParaRPr lang="en-US" sz="2000" b="0" dirty="0">
              <a:solidFill>
                <a:srgbClr val="000000"/>
              </a:solidFill>
              <a:effectLst/>
            </a:endParaRPr>
          </a:p>
          <a:p>
            <a:pPr marL="0" inden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Reduced Complexity</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We calculated the number of sales where the value in the CASES SOLD column was above the average cases for all wines. This was the measure:</a:t>
            </a:r>
            <a:endParaRPr lang="en-US" sz="2000" b="0" i="0" dirty="0">
              <a:solidFill>
                <a:srgbClr val="242021"/>
              </a:solidFill>
              <a:effectLst/>
            </a:endParaRPr>
          </a:p>
          <a:p>
            <a:pPr marL="0" indent="0">
              <a:buNone/>
            </a:pPr>
            <a:r>
              <a:rPr lang="en-US" sz="2000" b="0" dirty="0">
                <a:solidFill>
                  <a:srgbClr val="000000"/>
                </a:solidFill>
                <a:effectLst/>
              </a:rPr>
              <a:t>No. of Sales Where Cases is GT Avg All Wines =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a:t>
            </a:r>
            <a:r>
              <a:rPr lang="en-US" sz="2000" b="0" dirty="0">
                <a:solidFill>
                  <a:srgbClr val="68349C"/>
                </a:solidFill>
                <a:effectLst/>
              </a:rPr>
              <a:t>[No. of 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a:t>
            </a:r>
            <a:r>
              <a:rPr lang="en-US" sz="2000" b="0" dirty="0" err="1">
                <a:solidFill>
                  <a:srgbClr val="001080"/>
                </a:solidFill>
                <a:effectLst/>
              </a:rPr>
              <a:t>Winesales</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68349C"/>
                </a:solidFill>
                <a:effectLst/>
              </a:rPr>
              <a:t>[Avg Cases All </a:t>
            </a:r>
            <a:r>
              <a:rPr lang="en-US" sz="2000" b="0" dirty="0" err="1">
                <a:solidFill>
                  <a:srgbClr val="68349C"/>
                </a:solidFill>
                <a:effectLst/>
              </a:rPr>
              <a:t>Winesales</a:t>
            </a:r>
            <a:r>
              <a:rPr lang="en-US" sz="2000" b="0" dirty="0">
                <a:solidFill>
                  <a:srgbClr val="68349C"/>
                </a:solidFill>
                <a:effectLst/>
              </a:rPr>
              <a:t>]</a:t>
            </a:r>
            <a:r>
              <a:rPr lang="en-US" sz="2000" b="0" dirty="0">
                <a:solidFill>
                  <a:srgbClr val="000000"/>
                </a:solidFill>
                <a:effectLst/>
              </a:rPr>
              <a:t> ) )</a:t>
            </a:r>
            <a:endParaRPr lang="en-US" sz="2000" b="0" dirty="0">
              <a:solidFill>
                <a:srgbClr val="000000"/>
              </a:solidFill>
              <a:effectLst/>
            </a:endParaRPr>
          </a:p>
          <a:p>
            <a:r>
              <a:rPr lang="en-US" sz="2000" dirty="0"/>
              <a:t>The problem with this code is that because it nests the measure “Avg Cases All </a:t>
            </a:r>
            <a:r>
              <a:rPr lang="en-US" sz="2000" dirty="0" err="1"/>
              <a:t>Winesales</a:t>
            </a:r>
            <a:r>
              <a:rPr lang="en-US" sz="2000" dirty="0"/>
              <a:t>” within the expression, this measure must already exist in our model, as would any measures we use in this context. We may be required to continually locate such measures in the Fields list in order to edit or debug them, leading to frustration and annoyance.</a:t>
            </a:r>
            <a:endParaRPr lang="en-US" sz="2000" b="0" dirty="0">
              <a:solidFill>
                <a:srgbClr val="00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con&#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667050" y="2000050"/>
            <a:ext cx="2857899" cy="2857899"/>
          </a:xfr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Reduced Complexity</a:t>
            </a:r>
            <a:endParaRPr lang="en-US" dirty="0"/>
          </a:p>
        </p:txBody>
      </p:sp>
      <p:sp>
        <p:nvSpPr>
          <p:cNvPr id="3" name="Content Placeholder 2"/>
          <p:cNvSpPr>
            <a:spLocks noGrp="1"/>
          </p:cNvSpPr>
          <p:nvPr>
            <p:ph idx="1"/>
          </p:nvPr>
        </p:nvSpPr>
        <p:spPr/>
        <p:txBody>
          <a:bodyPr>
            <a:normAutofit/>
          </a:bodyPr>
          <a:lstStyle/>
          <a:p>
            <a:pPr marL="0" indent="0">
              <a:buNone/>
            </a:pPr>
            <a:r>
              <a:rPr lang="en-US" sz="2000" b="0" dirty="0">
                <a:solidFill>
                  <a:srgbClr val="000000"/>
                </a:solidFill>
                <a:effectLst/>
              </a:rPr>
              <a:t>No. of Sales Where Cases is GT Avg All Wines #2 =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0000"/>
                </a:solidFill>
                <a:effectLst/>
              </a:rPr>
              <a:t>AvgAllWines</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r>
              <a:rPr lang="en-US" sz="2000" b="0" dirty="0">
                <a:solidFill>
                  <a:srgbClr val="3165BB"/>
                </a:solidFill>
                <a:effectLst/>
              </a:rPr>
              <a:t>AVERAGE</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[CASES SOLD] ) ,</a:t>
            </a:r>
            <a:r>
              <a:rPr lang="en-US" sz="2000" b="0" dirty="0">
                <a:solidFill>
                  <a:srgbClr val="3165BB"/>
                </a:solidFill>
                <a:effectLst/>
              </a:rPr>
              <a:t>ALL</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0000"/>
                </a:solidFill>
                <a:effectLst/>
              </a:rPr>
              <a:t>FilterAvgAll</a:t>
            </a:r>
            <a:r>
              <a:rPr lang="en-US" sz="2000" b="0" dirty="0">
                <a:solidFill>
                  <a:srgbClr val="000000"/>
                </a:solidFill>
                <a:effectLst/>
              </a:rPr>
              <a:t> = </a:t>
            </a:r>
            <a:endParaRPr lang="en-US" sz="2000" b="0" dirty="0">
              <a:solidFill>
                <a:srgbClr val="000000"/>
              </a:solidFill>
              <a:effectLst/>
            </a:endParaRPr>
          </a:p>
          <a:p>
            <a:pPr marL="0" indent="0">
              <a:buNone/>
            </a:pPr>
            <a:r>
              <a:rPr lang="en-US" sz="2000" b="0" dirty="0">
                <a:solidFill>
                  <a:srgbClr val="3165BB"/>
                </a:solidFill>
                <a:effectLst/>
              </a:rPr>
              <a:t>FILTER</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 </a:t>
            </a:r>
            <a:r>
              <a:rPr lang="en-US" sz="2000" b="0" dirty="0" err="1">
                <a:solidFill>
                  <a:srgbClr val="000000"/>
                </a:solidFill>
                <a:effectLst/>
              </a:rPr>
              <a:t>Winesales</a:t>
            </a:r>
            <a:r>
              <a:rPr lang="en-US" sz="2000" b="0" dirty="0">
                <a:solidFill>
                  <a:srgbClr val="000000"/>
                </a:solidFill>
                <a:effectLst/>
              </a:rPr>
              <a:t>[CASES SOLD] &gt;= </a:t>
            </a:r>
            <a:r>
              <a:rPr lang="en-US" sz="2000" b="0" dirty="0" err="1">
                <a:solidFill>
                  <a:srgbClr val="000000"/>
                </a:solidFill>
                <a:effectLst/>
              </a:rPr>
              <a:t>AvgAllWines</a:t>
            </a:r>
            <a:r>
              <a:rPr lang="en-US" sz="2000" b="0" dirty="0">
                <a:solidFill>
                  <a:srgbClr val="000000"/>
                </a:solidFill>
                <a:effectLst/>
              </a:rPr>
              <a:t> )</a:t>
            </a:r>
            <a:endParaRPr lang="en-US" sz="2000" b="0" dirty="0">
              <a:solidFill>
                <a:srgbClr val="000000"/>
              </a:solidFill>
              <a:effectLst/>
            </a:endParaRPr>
          </a:p>
          <a:p>
            <a:pPr marL="0" indent="0">
              <a:buNone/>
            </a:pPr>
            <a:br>
              <a:rPr lang="en-US" sz="2000" b="0" dirty="0">
                <a:solidFill>
                  <a:srgbClr val="000000"/>
                </a:solidFill>
                <a:effectLst/>
              </a:rPr>
            </a:b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[No. of Sales], </a:t>
            </a:r>
            <a:r>
              <a:rPr lang="en-US" sz="2000" b="0" dirty="0" err="1">
                <a:solidFill>
                  <a:srgbClr val="000000"/>
                </a:solidFill>
                <a:effectLst/>
              </a:rPr>
              <a:t>FilterAvgAll</a:t>
            </a:r>
            <a:r>
              <a:rPr lang="en-US" sz="2000" b="0" dirty="0">
                <a:solidFill>
                  <a:srgbClr val="000000"/>
                </a:solidFill>
                <a:effectLst/>
              </a:rPr>
              <a:t> )</a:t>
            </a:r>
            <a:endParaRPr lang="en-US" sz="2000" b="0" dirty="0">
              <a:solidFill>
                <a:srgbClr val="000000"/>
              </a:solidFill>
              <a:effectLst/>
            </a:endParaRPr>
          </a:p>
          <a:p>
            <a:pPr marL="0" indent="0">
              <a:buNone/>
            </a:pPr>
            <a:endParaRPr lang="en-US" sz="2000"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As Constants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There is one last important point to make regarding variables, and that is the term “variable” can be misleading. Perhaps if we called DAX variables “constants,” this might be a more accurate description because that’s what they really are. Consider the following expression:</a:t>
            </a:r>
            <a:endParaRPr lang="en-US" sz="2000" b="0" i="0" dirty="0">
              <a:solidFill>
                <a:srgbClr val="242021"/>
              </a:solidFill>
              <a:effectLst/>
            </a:endParaRPr>
          </a:p>
          <a:p>
            <a:pPr marL="0" indent="0">
              <a:buNone/>
            </a:pPr>
            <a:r>
              <a:rPr lang="en-US" sz="2000" b="0" dirty="0">
                <a:solidFill>
                  <a:srgbClr val="000000"/>
                </a:solidFill>
                <a:effectLst/>
              </a:rPr>
              <a:t>Sales for Abel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MyAmount</a:t>
            </a:r>
            <a:r>
              <a:rPr lang="en-US" sz="2000" b="0" dirty="0">
                <a:solidFill>
                  <a:srgbClr val="000000"/>
                </a:solidFill>
                <a:effectLst/>
              </a:rPr>
              <a:t> = </a:t>
            </a:r>
            <a:r>
              <a:rPr lang="en-US" sz="2000" b="0" dirty="0">
                <a:solidFill>
                  <a:srgbClr val="68349C"/>
                </a:solidFill>
                <a:effectLst/>
              </a:rPr>
              <a:t>[Total Sales]</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a:t>
            </a:r>
            <a:r>
              <a:rPr lang="en-US" sz="2000" b="0" dirty="0" err="1">
                <a:solidFill>
                  <a:srgbClr val="009999"/>
                </a:solidFill>
                <a:effectLst/>
              </a:rPr>
              <a:t>MyAmount</a:t>
            </a:r>
            <a:r>
              <a:rPr lang="en-US" sz="2000" b="0" dirty="0">
                <a:solidFill>
                  <a:srgbClr val="000000"/>
                </a:solidFill>
                <a:effectLst/>
              </a:rPr>
              <a:t>, </a:t>
            </a:r>
            <a:r>
              <a:rPr lang="en-US" sz="2000" b="0" dirty="0" err="1">
                <a:solidFill>
                  <a:srgbClr val="001080"/>
                </a:solidFill>
                <a:effectLst/>
              </a:rPr>
              <a:t>SalesPeople</a:t>
            </a:r>
            <a:r>
              <a:rPr lang="en-US" sz="2000" b="0" dirty="0">
                <a:solidFill>
                  <a:srgbClr val="001080"/>
                </a:solidFill>
                <a:effectLst/>
              </a:rPr>
              <a:t>[SALESPERSON]</a:t>
            </a:r>
            <a:r>
              <a:rPr lang="en-US" sz="2000" b="0" dirty="0">
                <a:solidFill>
                  <a:srgbClr val="000000"/>
                </a:solidFill>
                <a:effectLst/>
              </a:rPr>
              <a:t> = </a:t>
            </a:r>
            <a:r>
              <a:rPr lang="en-US" sz="2000" b="0" dirty="0">
                <a:solidFill>
                  <a:srgbClr val="A31515"/>
                </a:solidFill>
                <a:effectLst/>
              </a:rPr>
              <a:t>"</a:t>
            </a:r>
            <a:r>
              <a:rPr lang="en-US" sz="2000" b="0" dirty="0" err="1">
                <a:solidFill>
                  <a:srgbClr val="A31515"/>
                </a:solidFill>
                <a:effectLst/>
              </a:rPr>
              <a:t>abel</a:t>
            </a:r>
            <a:r>
              <a:rPr lang="en-US" sz="2000" b="0" dirty="0">
                <a:solidFill>
                  <a:srgbClr val="A31515"/>
                </a:solidFill>
                <a:effectLst/>
              </a:rPr>
              <a:t>"</a:t>
            </a:r>
            <a:r>
              <a:rPr lang="en-US" sz="2000" b="0" dirty="0">
                <a:solidFill>
                  <a:srgbClr val="000000"/>
                </a:solidFill>
                <a:effectLst/>
              </a:rPr>
              <a:t> )</a:t>
            </a:r>
            <a:endParaRPr lang="en-US" sz="2000" b="0" dirty="0">
              <a:solidFill>
                <a:srgbClr val="000000"/>
              </a:solidFill>
              <a:effectLst/>
            </a:endParaRPr>
          </a:p>
          <a:p>
            <a:endParaRPr lang="en-US" sz="2000"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428109" y="256268"/>
            <a:ext cx="5335782" cy="5811129"/>
          </a:xfrm>
          <a:prstGeom prst="rect">
            <a:avLst/>
          </a:prstGeom>
        </p:spPr>
      </p:pic>
      <p:sp>
        <p:nvSpPr>
          <p:cNvPr id="7" name="TextBox 6"/>
          <p:cNvSpPr txBox="1"/>
          <p:nvPr/>
        </p:nvSpPr>
        <p:spPr>
          <a:xfrm>
            <a:off x="1804307" y="6277431"/>
            <a:ext cx="8583386"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Variables behave as constants and can’t be modified by CALCULATE</a:t>
            </a:r>
            <a:r>
              <a:rPr lang="en-US" sz="2200" dirty="0">
                <a:latin typeface="Myriad Pro Light" panose="020B0403030403020204" pitchFamily="34" charset="0"/>
              </a:rPr>
              <a:t> </a:t>
            </a:r>
            <a:endParaRPr lang="en-US" sz="2200" dirty="0">
              <a:latin typeface="Myriad Pro Light" panose="020B0403030403020204" pitchFamily="34" charset="0"/>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As Constants</a:t>
            </a:r>
            <a:endParaRPr lang="en-US" dirty="0"/>
          </a:p>
        </p:txBody>
      </p:sp>
      <p:sp>
        <p:nvSpPr>
          <p:cNvPr id="3" name="Content Placeholder 2"/>
          <p:cNvSpPr>
            <a:spLocks noGrp="1"/>
          </p:cNvSpPr>
          <p:nvPr>
            <p:ph idx="1"/>
          </p:nvPr>
        </p:nvSpPr>
        <p:spPr/>
        <p:txBody>
          <a:bodyPr>
            <a:noAutofit/>
          </a:bodyPr>
          <a:lstStyle/>
          <a:p>
            <a:r>
              <a:rPr lang="en-US" sz="2000" b="0" i="0" dirty="0">
                <a:solidFill>
                  <a:srgbClr val="242021"/>
                </a:solidFill>
                <a:effectLst/>
              </a:rPr>
              <a:t>The reason for this is that the variable “</a:t>
            </a:r>
            <a:r>
              <a:rPr lang="en-US" sz="2000" b="0" i="0" dirty="0" err="1">
                <a:solidFill>
                  <a:srgbClr val="242021"/>
                </a:solidFill>
                <a:effectLst/>
              </a:rPr>
              <a:t>MyAmount</a:t>
            </a:r>
            <a:r>
              <a:rPr lang="en-US" sz="2000" b="0" i="0" dirty="0">
                <a:solidFill>
                  <a:srgbClr val="242021"/>
                </a:solidFill>
                <a:effectLst/>
              </a:rPr>
              <a:t>” is calculated where it is declared, in this case, before any other code. It then </a:t>
            </a:r>
            <a:r>
              <a:rPr lang="en-US" sz="2000" b="0" i="1" dirty="0">
                <a:solidFill>
                  <a:srgbClr val="242021"/>
                </a:solidFill>
                <a:effectLst/>
              </a:rPr>
              <a:t>does not </a:t>
            </a:r>
            <a:r>
              <a:rPr lang="en-US" sz="2000" b="0" i="0" dirty="0">
                <a:solidFill>
                  <a:srgbClr val="242021"/>
                </a:solidFill>
                <a:effectLst/>
              </a:rPr>
              <a:t>and </a:t>
            </a:r>
            <a:r>
              <a:rPr lang="en-US" sz="2000" b="0" i="1" dirty="0">
                <a:solidFill>
                  <a:srgbClr val="242021"/>
                </a:solidFill>
                <a:effectLst/>
              </a:rPr>
              <a:t>cannot </a:t>
            </a:r>
            <a:r>
              <a:rPr lang="en-US" sz="2000" b="0" i="0" dirty="0">
                <a:solidFill>
                  <a:srgbClr val="242021"/>
                </a:solidFill>
                <a:effectLst/>
              </a:rPr>
              <a:t>change by using CALCULATE to modify the filter. This is where we must use a measure such as “Total Sales” inside CALCULATE instead.</a:t>
            </a:r>
            <a:endParaRPr lang="en-US" sz="2000" b="0" i="0" dirty="0">
              <a:solidFill>
                <a:srgbClr val="242021"/>
              </a:solidFill>
              <a:effectLst/>
            </a:endParaRPr>
          </a:p>
          <a:p>
            <a:r>
              <a:rPr lang="en-US" sz="2000" b="0" i="0" dirty="0">
                <a:solidFill>
                  <a:srgbClr val="242021"/>
                </a:solidFill>
                <a:effectLst/>
              </a:rPr>
              <a:t>However, the immutable nature of variables is also their strength. For instance, consider the scenario where you want to identify the months where you’ve had exceptionally high sales. You’ve identified exceptionally high sales as those transactions where the sales value is greater than 5% of the total sales for that month.</a:t>
            </a:r>
            <a:endParaRPr lang="en-US" sz="2000" b="0" i="0" dirty="0">
              <a:solidFill>
                <a:srgbClr val="242021"/>
              </a:solidFill>
              <a:effectLst/>
            </a:endParaRPr>
          </a:p>
          <a:p>
            <a:pPr marL="0" indent="0">
              <a:buNone/>
            </a:pPr>
            <a:r>
              <a:rPr lang="en-US" sz="2000" b="0" dirty="0">
                <a:solidFill>
                  <a:srgbClr val="000000"/>
                </a:solidFill>
                <a:effectLst/>
              </a:rPr>
              <a:t>No of Sales GT 5% Wrong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[No. of Sales],</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0000"/>
                </a:solidFill>
                <a:effectLst/>
              </a:rPr>
              <a:t>Winesales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[Total Sales] &gt;  [Total Sales] * </a:t>
            </a:r>
            <a:r>
              <a:rPr lang="en-US" sz="2000" b="0" dirty="0">
                <a:solidFill>
                  <a:srgbClr val="09885A"/>
                </a:solidFill>
                <a:effectLst/>
              </a:rPr>
              <a:t>0.05</a:t>
            </a:r>
            <a:endParaRPr lang="en-US" sz="2000" b="0" dirty="0">
              <a:solidFill>
                <a:srgbClr val="000000"/>
              </a:solidFill>
              <a:effectLst/>
            </a:endParaRPr>
          </a:p>
          <a:p>
            <a:pPr marL="0" indent="0">
              <a:buNone/>
            </a:pPr>
            <a:r>
              <a:rPr lang="en-US" sz="2000" b="0" dirty="0">
                <a:solidFill>
                  <a:srgbClr val="000000"/>
                </a:solidFill>
                <a:effectLst/>
              </a:rPr>
              <a:t>    )</a:t>
            </a:r>
            <a:endParaRPr lang="en-US" sz="2000" b="0" dirty="0">
              <a:solidFill>
                <a:srgbClr val="000000"/>
              </a:solidFill>
              <a:effectLst/>
            </a:endParaRPr>
          </a:p>
          <a:p>
            <a:r>
              <a:rPr lang="en-US" sz="2000" b="0" dirty="0">
                <a:solidFill>
                  <a:srgbClr val="000000"/>
                </a:solidFill>
                <a:effectLst/>
              </a:rPr>
              <a:t>)</a:t>
            </a:r>
            <a:endParaRPr lang="en-US" sz="2000" b="0" dirty="0">
              <a:solidFill>
                <a:srgbClr val="000000"/>
              </a:solidFill>
              <a:effectLst/>
            </a:endParaRPr>
          </a:p>
          <a:p>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As Constants</a:t>
            </a:r>
            <a:endParaRPr lang="en-US" dirty="0"/>
          </a:p>
        </p:txBody>
      </p:sp>
      <p:sp>
        <p:nvSpPr>
          <p:cNvPr id="3" name="Content Placeholder 2"/>
          <p:cNvSpPr>
            <a:spLocks noGrp="1"/>
          </p:cNvSpPr>
          <p:nvPr>
            <p:ph idx="1"/>
          </p:nvPr>
        </p:nvSpPr>
        <p:spPr>
          <a:xfrm>
            <a:off x="838200" y="1825625"/>
            <a:ext cx="6368143" cy="4351338"/>
          </a:xfrm>
        </p:spPr>
        <p:txBody>
          <a:bodyPr>
            <a:normAutofit/>
          </a:bodyPr>
          <a:lstStyle/>
          <a:p>
            <a:r>
              <a:rPr lang="en-US" sz="2000" b="0" i="0" dirty="0">
                <a:solidFill>
                  <a:srgbClr val="242021"/>
                </a:solidFill>
                <a:effectLst/>
              </a:rPr>
              <a:t>However, this measure does not return the correct result. The value of the “Total Sales” measure when used inside an iterator such as the FILTER function calculates the total sales for </a:t>
            </a:r>
            <a:r>
              <a:rPr lang="en-US" sz="2000" b="0" i="1" dirty="0">
                <a:solidFill>
                  <a:srgbClr val="242021"/>
                </a:solidFill>
                <a:effectLst/>
              </a:rPr>
              <a:t>each </a:t>
            </a:r>
            <a:r>
              <a:rPr lang="en-US" sz="2000" b="0" i="0" dirty="0">
                <a:solidFill>
                  <a:srgbClr val="242021"/>
                </a:solidFill>
                <a:effectLst/>
              </a:rPr>
              <a:t>row in the </a:t>
            </a:r>
            <a:r>
              <a:rPr lang="en-US" sz="2000" b="0" i="0" dirty="0" err="1">
                <a:solidFill>
                  <a:srgbClr val="242021"/>
                </a:solidFill>
                <a:effectLst/>
              </a:rPr>
              <a:t>Winesales</a:t>
            </a:r>
            <a:r>
              <a:rPr lang="en-US" sz="2000" b="0" i="0" dirty="0">
                <a:solidFill>
                  <a:srgbClr val="242021"/>
                </a:solidFill>
                <a:effectLst/>
              </a:rPr>
              <a:t> table, not the total sales for each month. Therefore, the measure “Total Sales GT 5% Wrong” calculates the number of sales where</a:t>
            </a:r>
            <a:r>
              <a:rPr lang="en-US" sz="2000" dirty="0">
                <a:solidFill>
                  <a:srgbClr val="242021"/>
                </a:solidFill>
              </a:rPr>
              <a:t> </a:t>
            </a:r>
            <a:r>
              <a:rPr lang="en-US" sz="2000" b="0" i="0" dirty="0">
                <a:solidFill>
                  <a:srgbClr val="242021"/>
                </a:solidFill>
                <a:effectLst/>
              </a:rPr>
              <a:t>the sales value is greater than 5% of the sales value on each row (i.e., each transaction) and so returns the number of sales.</a:t>
            </a:r>
            <a:endParaRPr lang="en-US" sz="2000" dirty="0"/>
          </a:p>
        </p:txBody>
      </p:sp>
      <p:pic>
        <p:nvPicPr>
          <p:cNvPr id="5" name="Picture 4"/>
          <p:cNvPicPr>
            <a:picLocks noChangeAspect="1"/>
          </p:cNvPicPr>
          <p:nvPr/>
        </p:nvPicPr>
        <p:blipFill>
          <a:blip r:embed="rId1"/>
          <a:stretch>
            <a:fillRect/>
          </a:stretch>
        </p:blipFill>
        <p:spPr>
          <a:xfrm>
            <a:off x="7558712" y="1444562"/>
            <a:ext cx="3795089" cy="5113463"/>
          </a:xfrm>
          <a:prstGeom prst="rect">
            <a:avLst/>
          </a:prstGeom>
        </p:spPr>
      </p:pic>
      <p:sp>
        <p:nvSpPr>
          <p:cNvPr id="7" name="TextBox 6"/>
          <p:cNvSpPr txBox="1"/>
          <p:nvPr/>
        </p:nvSpPr>
        <p:spPr>
          <a:xfrm>
            <a:off x="1373614" y="5723434"/>
            <a:ext cx="6106884"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“No of Sales GT 5% Wrong” measure returns the number of sales</a:t>
            </a:r>
            <a:endParaRPr lang="en-US" sz="2200" dirty="0">
              <a:latin typeface="Myriad Pro Light" panose="020B04030304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As Constants</a:t>
            </a:r>
            <a:endParaRPr lang="en-US" dirty="0"/>
          </a:p>
        </p:txBody>
      </p:sp>
      <p:sp>
        <p:nvSpPr>
          <p:cNvPr id="3" name="Content Placeholder 2"/>
          <p:cNvSpPr>
            <a:spLocks noGrp="1"/>
          </p:cNvSpPr>
          <p:nvPr>
            <p:ph idx="1"/>
          </p:nvPr>
        </p:nvSpPr>
        <p:spPr/>
        <p:txBody>
          <a:bodyPr>
            <a:noAutofit/>
          </a:bodyPr>
          <a:lstStyle/>
          <a:p>
            <a:r>
              <a:rPr lang="en-US" sz="2000" b="0" i="0" dirty="0">
                <a:solidFill>
                  <a:srgbClr val="242021"/>
                </a:solidFill>
                <a:effectLst/>
              </a:rPr>
              <a:t>The correct expression must calculate the total sales in the current filter context, which is the total sales for each month, that has been lost by the iteration of FILTER. To reapply this filter, CALCULATE can use the filter that is placed on the </a:t>
            </a:r>
            <a:r>
              <a:rPr lang="en-US" sz="2000" b="0" i="0" dirty="0" err="1">
                <a:solidFill>
                  <a:srgbClr val="242021"/>
                </a:solidFill>
                <a:effectLst/>
              </a:rPr>
              <a:t>Winesales</a:t>
            </a:r>
            <a:r>
              <a:rPr lang="en-US" sz="2000" b="0" i="0" dirty="0">
                <a:solidFill>
                  <a:srgbClr val="242021"/>
                </a:solidFill>
                <a:effectLst/>
              </a:rPr>
              <a:t> table, the code for which would be a challenge even to experienced DAX users:</a:t>
            </a:r>
            <a:endParaRPr lang="en-US" sz="2000" b="0" i="0" dirty="0">
              <a:solidFill>
                <a:srgbClr val="242021"/>
              </a:solidFill>
              <a:effectLst/>
            </a:endParaRPr>
          </a:p>
          <a:p>
            <a:pPr marL="0" indent="0">
              <a:buNone/>
            </a:pPr>
            <a:r>
              <a:rPr lang="en-US" sz="2000" b="0" dirty="0">
                <a:solidFill>
                  <a:srgbClr val="000000"/>
                </a:solidFill>
                <a:effectLst/>
              </a:rPr>
              <a:t>No of Sales GT 5% Difficult =</a:t>
            </a:r>
            <a:endParaRPr lang="en-US" sz="2000" b="0" dirty="0">
              <a:solidFill>
                <a:srgbClr val="000000"/>
              </a:solidFill>
              <a:effectLst/>
            </a:endParaRPr>
          </a:p>
          <a:p>
            <a:pPr marL="0" indent="0">
              <a:buNone/>
            </a:pPr>
            <a:r>
              <a:rPr lang="en-US" sz="2000" b="0" dirty="0">
                <a:solidFill>
                  <a:srgbClr val="3165BB"/>
                </a:solidFill>
                <a:effectLst/>
              </a:rPr>
              <a:t>CALCULATE</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[No. of Sales],</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err="1">
                <a:solidFill>
                  <a:srgbClr val="000000"/>
                </a:solidFill>
                <a:effectLst/>
              </a:rPr>
              <a:t>Winesales</a:t>
            </a:r>
            <a:r>
              <a:rPr lang="en-US" sz="2000" b="0" dirty="0">
                <a:solidFill>
                  <a:srgbClr val="000000"/>
                </a:solidFill>
                <a:effectLst/>
              </a:rPr>
              <a:t>,</a:t>
            </a:r>
            <a:endParaRPr lang="en-US" sz="2000" b="0" dirty="0">
              <a:solidFill>
                <a:srgbClr val="000000"/>
              </a:solidFill>
              <a:effectLst/>
            </a:endParaRPr>
          </a:p>
          <a:p>
            <a:pPr marL="0" indent="0">
              <a:buNone/>
            </a:pPr>
            <a:r>
              <a:rPr lang="en-US" sz="2000" b="0" dirty="0">
                <a:solidFill>
                  <a:srgbClr val="000000"/>
                </a:solidFill>
                <a:effectLst/>
              </a:rPr>
              <a:t>        [Total Sales] &gt; </a:t>
            </a:r>
            <a:r>
              <a:rPr lang="en-US" sz="2000" b="0" dirty="0">
                <a:solidFill>
                  <a:srgbClr val="3165BB"/>
                </a:solidFill>
                <a:effectLst/>
              </a:rPr>
              <a:t>CALCULATE</a:t>
            </a:r>
            <a:r>
              <a:rPr lang="en-US" sz="2000" b="0" dirty="0">
                <a:solidFill>
                  <a:srgbClr val="000000"/>
                </a:solidFill>
                <a:effectLst/>
              </a:rPr>
              <a:t> ( [Total Sales], </a:t>
            </a:r>
            <a:r>
              <a:rPr lang="en-US" sz="2000" b="0" dirty="0" err="1">
                <a:solidFill>
                  <a:srgbClr val="000000"/>
                </a:solidFill>
                <a:effectLst/>
              </a:rPr>
              <a:t>Winesales</a:t>
            </a:r>
            <a:r>
              <a:rPr lang="en-US" sz="2000" b="0" dirty="0">
                <a:solidFill>
                  <a:srgbClr val="000000"/>
                </a:solidFill>
                <a:effectLst/>
              </a:rPr>
              <a:t> ) * </a:t>
            </a:r>
            <a:r>
              <a:rPr lang="en-US" sz="2000" b="0" dirty="0">
                <a:solidFill>
                  <a:srgbClr val="09885A"/>
                </a:solidFill>
                <a:effectLst/>
              </a:rPr>
              <a:t>0.05</a:t>
            </a:r>
            <a:endParaRPr lang="en-US" sz="2000" b="0" dirty="0">
              <a:solidFill>
                <a:srgbClr val="000000"/>
              </a:solidFill>
              <a:effectLst/>
            </a:endParaRPr>
          </a:p>
          <a:p>
            <a:pPr marL="0" indent="0">
              <a:buNone/>
            </a:pPr>
            <a:r>
              <a:rPr lang="en-US" sz="2000" b="0" dirty="0">
                <a:solidFill>
                  <a:srgbClr val="000000"/>
                </a:solidFill>
                <a:effectLst/>
              </a:rPr>
              <a:t>    )</a:t>
            </a:r>
            <a:endParaRPr lang="en-US" sz="2000" b="0" dirty="0">
              <a:solidFill>
                <a:srgbClr val="000000"/>
              </a:solidFill>
              <a:effectLst/>
            </a:endParaRPr>
          </a:p>
          <a:p>
            <a:pPr marL="0" indent="0">
              <a:buNone/>
            </a:pPr>
            <a:r>
              <a:rPr lang="en-US" sz="2000" b="0" dirty="0">
                <a:solidFill>
                  <a:srgbClr val="000000"/>
                </a:solidFill>
                <a:effectLst/>
              </a:rPr>
              <a:t>)</a:t>
            </a:r>
            <a:endParaRPr lang="en-US" sz="2000" b="0" dirty="0">
              <a:solidFill>
                <a:srgbClr val="000000"/>
              </a:solidFill>
              <a:effectLst/>
            </a:endParaRPr>
          </a:p>
          <a:p>
            <a:pPr marL="0" indent="0">
              <a:buNone/>
            </a:pPr>
            <a:endParaRPr lang="en-US" sz="2000"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As Constants</a:t>
            </a:r>
            <a:endParaRPr lang="en-US" dirty="0"/>
          </a:p>
        </p:txBody>
      </p:sp>
      <p:sp>
        <p:nvSpPr>
          <p:cNvPr id="3" name="Content Placeholder 2"/>
          <p:cNvSpPr>
            <a:spLocks noGrp="1"/>
          </p:cNvSpPr>
          <p:nvPr>
            <p:ph idx="1"/>
          </p:nvPr>
        </p:nvSpPr>
        <p:spPr/>
        <p:txBody>
          <a:bodyPr>
            <a:normAutofit/>
          </a:bodyPr>
          <a:lstStyle/>
          <a:p>
            <a:r>
              <a:rPr lang="en-US" sz="2000" b="0" i="0" dirty="0">
                <a:solidFill>
                  <a:srgbClr val="242021"/>
                </a:solidFill>
                <a:effectLst/>
              </a:rPr>
              <a:t>This measure has been labelled as the “difficult” expression because it uses two challenging DAX concepts that we’ve yet to meet: context transition and table expansion. However, you may be relieved to know that you don’t need this advanced knowledge to arrive at the correct calculation. You can use variables instead, and this will render the expression very easy:</a:t>
            </a:r>
            <a:endParaRPr lang="en-US" sz="2000" b="0" i="0" dirty="0">
              <a:solidFill>
                <a:srgbClr val="242021"/>
              </a:solidFill>
              <a:effectLst/>
            </a:endParaRPr>
          </a:p>
          <a:p>
            <a:pPr marL="0" indent="0">
              <a:buNone/>
            </a:pPr>
            <a:r>
              <a:rPr lang="en-US" sz="2000" b="0" dirty="0">
                <a:solidFill>
                  <a:srgbClr val="000000"/>
                </a:solidFill>
                <a:effectLst/>
              </a:rPr>
              <a:t>No of Sales GT 5% Easy =</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0000"/>
                </a:solidFill>
                <a:effectLst/>
              </a:rPr>
              <a:t>PerCentToFind</a:t>
            </a:r>
            <a:r>
              <a:rPr lang="en-US" sz="2000" b="0" dirty="0">
                <a:solidFill>
                  <a:srgbClr val="000000"/>
                </a:solidFill>
                <a:effectLst/>
              </a:rPr>
              <a:t> = [Total Sales] * </a:t>
            </a:r>
            <a:r>
              <a:rPr lang="en-US" sz="2000" b="0" dirty="0">
                <a:solidFill>
                  <a:srgbClr val="09885A"/>
                </a:solidFill>
                <a:effectLst/>
              </a:rPr>
              <a:t>0.05</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[No. of Sales], </a:t>
            </a:r>
            <a:endParaRPr lang="en-US" sz="2000" b="0" dirty="0">
              <a:solidFill>
                <a:srgbClr val="000000"/>
              </a:solidFill>
              <a:effectLst/>
            </a:endParaRPr>
          </a:p>
          <a:p>
            <a:pPr marL="0" indent="0">
              <a:buNone/>
            </a:pPr>
            <a:r>
              <a:rPr lang="en-US" sz="2000" b="0" dirty="0">
                <a:solidFill>
                  <a:srgbClr val="3165BB"/>
                </a:solidFill>
                <a:effectLst/>
              </a:rPr>
              <a:t>FILTER</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 [Total Sales] &gt; </a:t>
            </a:r>
            <a:r>
              <a:rPr lang="en-US" sz="2000" b="0" dirty="0" err="1">
                <a:solidFill>
                  <a:srgbClr val="000000"/>
                </a:solidFill>
                <a:effectLst/>
              </a:rPr>
              <a:t>PerCentToFind</a:t>
            </a:r>
            <a:r>
              <a:rPr lang="en-US" sz="2000" b="0" dirty="0">
                <a:solidFill>
                  <a:srgbClr val="000000"/>
                </a:solidFill>
                <a:effectLst/>
              </a:rPr>
              <a:t> ) )</a:t>
            </a:r>
            <a:endParaRPr lang="en-US" sz="2000" b="0" dirty="0">
              <a:solidFill>
                <a:srgbClr val="000000"/>
              </a:solidFill>
              <a:effectLst/>
            </a:endParaRPr>
          </a:p>
          <a:p>
            <a:endParaRPr lang="en-US" sz="2000"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You Think You Know DAX</a:t>
            </a:r>
            <a:endParaRPr lang="en-US" dirty="0"/>
          </a:p>
        </p:txBody>
      </p:sp>
      <p:sp>
        <p:nvSpPr>
          <p:cNvPr id="3" name="Content Placeholder 2"/>
          <p:cNvSpPr>
            <a:spLocks noGrp="1"/>
          </p:cNvSpPr>
          <p:nvPr>
            <p:ph idx="1"/>
          </p:nvPr>
        </p:nvSpPr>
        <p:spPr/>
        <p:txBody>
          <a:bodyPr/>
          <a:lstStyle/>
          <a:p>
            <a:pPr marL="0" indent="0">
              <a:buNone/>
            </a:pPr>
            <a:r>
              <a:rPr lang="en-US" dirty="0">
                <a:hlinkClick r:id="rId1"/>
              </a:rPr>
              <a:t>https://community.powerbi.com/t5/Data-Stories-Gallery/So-You-Think-You-Know-DAX/td-p/325132</a:t>
            </a:r>
            <a:endParaRPr lang="en-US" dirty="0"/>
          </a:p>
          <a:p>
            <a:endParaRPr lang="en-US"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build an R custom visual in Power BI</a:t>
            </a:r>
            <a:endParaRPr lang="en-US" dirty="0"/>
          </a:p>
        </p:txBody>
      </p:sp>
      <p:sp>
        <p:nvSpPr>
          <p:cNvPr id="3" name="Content Placeholder 2"/>
          <p:cNvSpPr>
            <a:spLocks noGrp="1"/>
          </p:cNvSpPr>
          <p:nvPr>
            <p:ph idx="1"/>
          </p:nvPr>
        </p:nvSpPr>
        <p:spPr/>
        <p:txBody>
          <a:bodyPr>
            <a:normAutofit/>
          </a:bodyPr>
          <a:lstStyle/>
          <a:p>
            <a:pPr>
              <a:lnSpc>
                <a:spcPct val="150000"/>
              </a:lnSpc>
            </a:pPr>
            <a:r>
              <a:rPr lang="en-US" sz="2200" i="0" dirty="0">
                <a:solidFill>
                  <a:srgbClr val="242021"/>
                </a:solidFill>
                <a:effectLst/>
              </a:rPr>
              <a:t>Step 1: Configure Power BI</a:t>
            </a:r>
            <a:r>
              <a:rPr lang="en-US" sz="2200" dirty="0"/>
              <a:t> </a:t>
            </a:r>
            <a:endParaRPr lang="en-US" sz="2200" dirty="0"/>
          </a:p>
          <a:p>
            <a:pPr>
              <a:lnSpc>
                <a:spcPct val="150000"/>
              </a:lnSpc>
            </a:pPr>
            <a:r>
              <a:rPr lang="en-US" sz="2200" i="0" dirty="0">
                <a:solidFill>
                  <a:srgbClr val="242021"/>
                </a:solidFill>
                <a:effectLst/>
              </a:rPr>
              <a:t>Step 2: Drag the “R custom visual” icon to the Power BI canvas</a:t>
            </a:r>
            <a:r>
              <a:rPr lang="en-US" sz="2200" dirty="0"/>
              <a:t> </a:t>
            </a:r>
            <a:endParaRPr lang="en-US" sz="2200" dirty="0"/>
          </a:p>
          <a:p>
            <a:pPr>
              <a:lnSpc>
                <a:spcPct val="150000"/>
              </a:lnSpc>
            </a:pPr>
            <a:r>
              <a:rPr lang="en-US" sz="2200" i="0" dirty="0">
                <a:solidFill>
                  <a:srgbClr val="242021"/>
                </a:solidFill>
                <a:effectLst/>
              </a:rPr>
              <a:t>Step 3: Define the data set</a:t>
            </a:r>
            <a:r>
              <a:rPr lang="en-US" sz="2200" dirty="0"/>
              <a:t> </a:t>
            </a:r>
            <a:endParaRPr lang="en-US" sz="2200" dirty="0"/>
          </a:p>
          <a:p>
            <a:pPr>
              <a:lnSpc>
                <a:spcPct val="150000"/>
              </a:lnSpc>
            </a:pPr>
            <a:r>
              <a:rPr lang="en-US" sz="2200" i="0" dirty="0">
                <a:solidFill>
                  <a:srgbClr val="242021"/>
                </a:solidFill>
                <a:effectLst/>
              </a:rPr>
              <a:t>Step 4: Develop the visual in your default R IDE</a:t>
            </a:r>
            <a:r>
              <a:rPr lang="en-US" sz="2200" dirty="0"/>
              <a:t> </a:t>
            </a:r>
            <a:endParaRPr lang="en-US" sz="2200" dirty="0"/>
          </a:p>
          <a:p>
            <a:pPr>
              <a:lnSpc>
                <a:spcPct val="150000"/>
              </a:lnSpc>
            </a:pPr>
            <a:r>
              <a:rPr lang="en-US" sz="2200" i="0" dirty="0">
                <a:solidFill>
                  <a:srgbClr val="242021"/>
                </a:solidFill>
                <a:effectLst/>
              </a:rPr>
              <a:t>Step 5: Use the template to develop your visual</a:t>
            </a:r>
            <a:r>
              <a:rPr lang="en-US" sz="2200" dirty="0"/>
              <a:t> </a:t>
            </a:r>
            <a:endParaRPr lang="en-US" sz="2200" dirty="0"/>
          </a:p>
          <a:p>
            <a:pPr>
              <a:lnSpc>
                <a:spcPct val="150000"/>
              </a:lnSpc>
            </a:pPr>
            <a:r>
              <a:rPr lang="en-US" sz="2200" i="0" dirty="0">
                <a:solidFill>
                  <a:srgbClr val="242021"/>
                </a:solidFill>
                <a:effectLst/>
              </a:rPr>
              <a:t>Step 6: Make the script functional</a:t>
            </a:r>
            <a:endParaRPr lang="en-US" sz="2200"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Recommended steps to create an R visual using ggplot2</a:t>
            </a:r>
            <a:endParaRPr lang="en-US" sz="3600" dirty="0"/>
          </a:p>
        </p:txBody>
      </p:sp>
      <p:sp>
        <p:nvSpPr>
          <p:cNvPr id="3" name="Content Placeholder 2"/>
          <p:cNvSpPr>
            <a:spLocks noGrp="1"/>
          </p:cNvSpPr>
          <p:nvPr>
            <p:ph idx="1"/>
          </p:nvPr>
        </p:nvSpPr>
        <p:spPr/>
        <p:txBody>
          <a:bodyPr>
            <a:normAutofit/>
          </a:bodyPr>
          <a:lstStyle/>
          <a:p>
            <a:r>
              <a:rPr lang="en-US" sz="2000" i="0" dirty="0">
                <a:solidFill>
                  <a:srgbClr val="242021"/>
                </a:solidFill>
                <a:effectLst/>
              </a:rPr>
              <a:t>Step 1: Load the required packages that you will need for your script</a:t>
            </a:r>
            <a:r>
              <a:rPr lang="en-US" sz="2000" dirty="0"/>
              <a:t> </a:t>
            </a:r>
            <a:endParaRPr lang="en-US" sz="2000" dirty="0"/>
          </a:p>
          <a:p>
            <a:r>
              <a:rPr lang="en-US" sz="2000" i="0" dirty="0">
                <a:solidFill>
                  <a:srgbClr val="242021"/>
                </a:solidFill>
                <a:effectLst/>
              </a:rPr>
              <a:t>Step 2: Make any required adjustments to the data set</a:t>
            </a:r>
            <a:r>
              <a:rPr lang="en-US" sz="2000" dirty="0"/>
              <a:t> </a:t>
            </a:r>
            <a:endParaRPr lang="en-US" sz="2000" dirty="0"/>
          </a:p>
          <a:p>
            <a:r>
              <a:rPr lang="en-US" sz="2000" i="0" dirty="0">
                <a:solidFill>
                  <a:srgbClr val="242021"/>
                </a:solidFill>
                <a:effectLst/>
              </a:rPr>
              <a:t>Step 3: Initiate the creation of the visualization with the </a:t>
            </a:r>
            <a:r>
              <a:rPr lang="en-US" sz="2000" i="0" dirty="0" err="1">
                <a:solidFill>
                  <a:srgbClr val="242021"/>
                </a:solidFill>
                <a:effectLst/>
              </a:rPr>
              <a:t>ggplot</a:t>
            </a:r>
            <a:r>
              <a:rPr lang="en-US" sz="2000" i="0" dirty="0">
                <a:solidFill>
                  <a:srgbClr val="242021"/>
                </a:solidFill>
                <a:effectLst/>
              </a:rPr>
              <a:t>() function</a:t>
            </a:r>
            <a:r>
              <a:rPr lang="en-US" sz="2000" dirty="0"/>
              <a:t> </a:t>
            </a:r>
            <a:endParaRPr lang="en-US" sz="2000" dirty="0"/>
          </a:p>
          <a:p>
            <a:r>
              <a:rPr lang="en-US" sz="2000" i="0" dirty="0">
                <a:solidFill>
                  <a:srgbClr val="242021"/>
                </a:solidFill>
                <a:effectLst/>
              </a:rPr>
              <a:t>Step 4: Add desired </a:t>
            </a:r>
            <a:r>
              <a:rPr lang="en-US" sz="2000" i="0" dirty="0" err="1">
                <a:solidFill>
                  <a:srgbClr val="242021"/>
                </a:solidFill>
                <a:effectLst/>
              </a:rPr>
              <a:t>geom</a:t>
            </a:r>
            <a:r>
              <a:rPr lang="en-US" sz="2000" i="0" dirty="0">
                <a:solidFill>
                  <a:srgbClr val="242021"/>
                </a:solidFill>
                <a:effectLst/>
              </a:rPr>
              <a:t>(s)</a:t>
            </a:r>
            <a:r>
              <a:rPr lang="en-US" sz="2000" dirty="0"/>
              <a:t> </a:t>
            </a:r>
            <a:endParaRPr lang="en-US" sz="2000" dirty="0"/>
          </a:p>
          <a:p>
            <a:r>
              <a:rPr lang="en-US" sz="2000" i="0" dirty="0">
                <a:solidFill>
                  <a:srgbClr val="242021"/>
                </a:solidFill>
                <a:effectLst/>
              </a:rPr>
              <a:t>Step 5: Define your titles, subtitles, and caption</a:t>
            </a:r>
            <a:r>
              <a:rPr lang="en-US" sz="2000" dirty="0"/>
              <a:t> </a:t>
            </a:r>
            <a:endParaRPr lang="en-US" sz="2000" dirty="0"/>
          </a:p>
          <a:p>
            <a:r>
              <a:rPr lang="en-US" sz="2000" i="0" dirty="0">
                <a:solidFill>
                  <a:srgbClr val="242021"/>
                </a:solidFill>
                <a:effectLst/>
              </a:rPr>
              <a:t>Step 6: Make any necessary changes to the x and y axis</a:t>
            </a:r>
            <a:r>
              <a:rPr lang="en-US" sz="2000" dirty="0"/>
              <a:t> </a:t>
            </a:r>
            <a:endParaRPr lang="en-US" sz="2000" dirty="0"/>
          </a:p>
          <a:p>
            <a:r>
              <a:rPr lang="en-US" sz="2000" i="0" dirty="0">
                <a:solidFill>
                  <a:srgbClr val="242021"/>
                </a:solidFill>
                <a:effectLst/>
              </a:rPr>
              <a:t>Step 7: Apply themes if needed</a:t>
            </a:r>
            <a:r>
              <a:rPr lang="en-US" sz="2000" dirty="0"/>
              <a:t> </a:t>
            </a:r>
            <a:endParaRPr lang="en-US" sz="2000" dirty="0"/>
          </a:p>
          <a:p>
            <a:r>
              <a:rPr lang="en-US" sz="2000" i="0" dirty="0">
                <a:solidFill>
                  <a:srgbClr val="242021"/>
                </a:solidFill>
                <a:effectLst/>
              </a:rPr>
              <a:t>Step 8: Use the theme( ) function to change any specific non-data elements</a:t>
            </a:r>
            <a:r>
              <a:rPr lang="en-US" sz="2000" dirty="0"/>
              <a:t> </a:t>
            </a:r>
            <a:endParaRPr lang="en-US" sz="2000" dirty="0"/>
          </a:p>
          <a:p>
            <a:r>
              <a:rPr lang="en-US" sz="2000" i="0" dirty="0">
                <a:solidFill>
                  <a:srgbClr val="242021"/>
                </a:solidFill>
                <a:effectLst/>
              </a:rPr>
              <a:t>Bonus step: Specifying specific colors for your points in your scatter plot</a:t>
            </a:r>
            <a:endParaRPr lang="en-US"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20640" y="27090"/>
            <a:ext cx="10150720" cy="6149873"/>
          </a:xfrm>
          <a:prstGeom prst="rect">
            <a:avLst/>
          </a:prstGeom>
        </p:spPr>
      </p:pic>
      <p:sp>
        <p:nvSpPr>
          <p:cNvPr id="7" name="TextBox 6"/>
          <p:cNvSpPr txBox="1"/>
          <p:nvPr/>
        </p:nvSpPr>
        <p:spPr>
          <a:xfrm>
            <a:off x="3041515" y="6264512"/>
            <a:ext cx="6108970" cy="369332"/>
          </a:xfrm>
          <a:prstGeom prst="rect">
            <a:avLst/>
          </a:prstGeom>
          <a:noFill/>
        </p:spPr>
        <p:txBody>
          <a:bodyPr wrap="square">
            <a:spAutoFit/>
          </a:bodyPr>
          <a:lstStyle/>
          <a:p>
            <a:pPr algn="ctr"/>
            <a:r>
              <a:rPr lang="en-US" b="1"/>
              <a:t>Power BI Desktop interface elements</a:t>
            </a:r>
            <a:endParaRPr lang="en-US" b="1"/>
          </a:p>
        </p:txBody>
      </p:sp>
      <p:sp>
        <p:nvSpPr>
          <p:cNvPr id="8" name="TextBox 7"/>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Step 1: Load the required packages that you will need for your script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dirty="0"/>
              <a:t>library(</a:t>
            </a:r>
            <a:r>
              <a:rPr lang="en-US" sz="2200" dirty="0" err="1"/>
              <a:t>tidyverse</a:t>
            </a:r>
            <a:r>
              <a:rPr lang="en-US" sz="2200" dirty="0"/>
              <a:t>)</a:t>
            </a:r>
            <a:endParaRPr lang="en-US" sz="2200" dirty="0"/>
          </a:p>
          <a:p>
            <a:pPr marL="0" indent="0">
              <a:buNone/>
            </a:pPr>
            <a:r>
              <a:rPr lang="en-US" sz="2200" dirty="0"/>
              <a:t>library(scales)</a:t>
            </a:r>
            <a:endParaRPr lang="en-US" sz="2200" dirty="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Step 2: Make any required adjustments to the data set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dirty="0" err="1"/>
              <a:t>plot.data</a:t>
            </a:r>
            <a:r>
              <a:rPr lang="en-US" sz="2200" dirty="0"/>
              <a:t> &lt;-</a:t>
            </a:r>
            <a:endParaRPr lang="en-US" sz="2200" dirty="0"/>
          </a:p>
          <a:p>
            <a:pPr marL="0" indent="0">
              <a:buNone/>
            </a:pPr>
            <a:r>
              <a:rPr lang="en-US" sz="2200" dirty="0"/>
              <a:t>  diamonds %&gt;%</a:t>
            </a:r>
            <a:endParaRPr lang="en-US" sz="2200" dirty="0"/>
          </a:p>
          <a:p>
            <a:pPr marL="0" indent="0">
              <a:buNone/>
            </a:pPr>
            <a:r>
              <a:rPr lang="en-US" sz="2200" dirty="0"/>
              <a:t>  filter(color == "D") %&gt;%</a:t>
            </a:r>
            <a:endParaRPr lang="en-US" sz="2200" dirty="0"/>
          </a:p>
          <a:p>
            <a:pPr marL="0" indent="0">
              <a:buNone/>
            </a:pPr>
            <a:r>
              <a:rPr lang="en-US" sz="2200" dirty="0"/>
              <a:t>  </a:t>
            </a:r>
            <a:r>
              <a:rPr lang="en-US" sz="2200" dirty="0" err="1"/>
              <a:t>sample_n</a:t>
            </a:r>
            <a:r>
              <a:rPr lang="en-US" sz="2200" dirty="0"/>
              <a:t>(200)</a:t>
            </a:r>
            <a:endParaRPr lang="en-US" sz="2200"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3: Initiate the creation of the visualization with the </a:t>
            </a:r>
            <a:r>
              <a:rPr lang="en-US" sz="3200" dirty="0" err="1"/>
              <a:t>ggplot</a:t>
            </a:r>
            <a:r>
              <a:rPr lang="en-US" sz="3200" dirty="0"/>
              <a:t>() function</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dirty="0" err="1"/>
              <a:t>ggplot</a:t>
            </a:r>
            <a:r>
              <a:rPr lang="en-US" sz="2200" dirty="0"/>
              <a:t>(data = </a:t>
            </a:r>
            <a:r>
              <a:rPr lang="en-US" sz="2200" dirty="0" err="1"/>
              <a:t>plot.data</a:t>
            </a:r>
            <a:r>
              <a:rPr lang="en-US" sz="2200" dirty="0"/>
              <a:t>, </a:t>
            </a:r>
            <a:r>
              <a:rPr lang="en-US" sz="2200" dirty="0" err="1"/>
              <a:t>aes</a:t>
            </a:r>
            <a:r>
              <a:rPr lang="en-US" sz="2200" dirty="0"/>
              <a:t>(x = carat, y = price))</a:t>
            </a:r>
            <a:endParaRPr lang="en-US" sz="2200" dirty="0"/>
          </a:p>
        </p:txBody>
      </p:sp>
      <p:pic>
        <p:nvPicPr>
          <p:cNvPr id="5" name="Picture 4"/>
          <p:cNvPicPr>
            <a:picLocks noChangeAspect="1"/>
          </p:cNvPicPr>
          <p:nvPr/>
        </p:nvPicPr>
        <p:blipFill>
          <a:blip r:embed="rId1"/>
          <a:stretch>
            <a:fillRect/>
          </a:stretch>
        </p:blipFill>
        <p:spPr>
          <a:xfrm>
            <a:off x="1810058" y="2437904"/>
            <a:ext cx="8571883" cy="4173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Add desired </a:t>
            </a:r>
            <a:r>
              <a:rPr lang="en-US" sz="3600" dirty="0" err="1"/>
              <a:t>geom</a:t>
            </a:r>
            <a:r>
              <a:rPr lang="en-US" sz="3600" dirty="0"/>
              <a:t>(s)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dirty="0" err="1"/>
              <a:t>ggplot</a:t>
            </a:r>
            <a:r>
              <a:rPr lang="en-US" sz="2200" dirty="0"/>
              <a:t>(data = </a:t>
            </a:r>
            <a:r>
              <a:rPr lang="en-US" sz="2200" dirty="0" err="1"/>
              <a:t>plot.data</a:t>
            </a:r>
            <a:r>
              <a:rPr lang="en-US" sz="2200" dirty="0"/>
              <a:t>, </a:t>
            </a:r>
            <a:r>
              <a:rPr lang="en-US" sz="2200" dirty="0" err="1"/>
              <a:t>aes</a:t>
            </a:r>
            <a:r>
              <a:rPr lang="en-US" sz="2200" dirty="0"/>
              <a:t>(x = carat, y = price)) +</a:t>
            </a:r>
            <a:endParaRPr lang="en-US" sz="2200" dirty="0"/>
          </a:p>
          <a:p>
            <a:pPr marL="0" indent="0">
              <a:buNone/>
            </a:pPr>
            <a:r>
              <a:rPr lang="en-US" sz="2200" dirty="0">
                <a:solidFill>
                  <a:srgbClr val="FF0000"/>
                </a:solidFill>
              </a:rPr>
              <a:t>  </a:t>
            </a:r>
            <a:r>
              <a:rPr lang="en-US" sz="2200" dirty="0" err="1">
                <a:solidFill>
                  <a:srgbClr val="FF0000"/>
                </a:solidFill>
              </a:rPr>
              <a:t>geom_point</a:t>
            </a:r>
            <a:r>
              <a:rPr lang="en-US" sz="2200" dirty="0">
                <a:solidFill>
                  <a:srgbClr val="FF0000"/>
                </a:solidFill>
              </a:rPr>
              <a:t>()</a:t>
            </a:r>
            <a:endParaRPr lang="en-US" sz="2200" dirty="0">
              <a:solidFill>
                <a:srgbClr val="FF0000"/>
              </a:solidFill>
            </a:endParaRPr>
          </a:p>
        </p:txBody>
      </p:sp>
      <p:pic>
        <p:nvPicPr>
          <p:cNvPr id="5" name="Picture 4"/>
          <p:cNvPicPr>
            <a:picLocks noChangeAspect="1"/>
          </p:cNvPicPr>
          <p:nvPr/>
        </p:nvPicPr>
        <p:blipFill>
          <a:blip r:embed="rId1"/>
          <a:stretch>
            <a:fillRect/>
          </a:stretch>
        </p:blipFill>
        <p:spPr>
          <a:xfrm>
            <a:off x="2305778" y="2802501"/>
            <a:ext cx="7580444" cy="36903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Step 4: Add desired </a:t>
            </a:r>
            <a:r>
              <a:rPr kumimoji="0" lang="en-US" sz="3600" b="0" i="0" u="none" strike="noStrike" kern="1200" cap="none" spc="0" normalizeH="0" baseline="0" noProof="0" dirty="0" err="1">
                <a:ln>
                  <a:noFill/>
                </a:ln>
                <a:solidFill>
                  <a:srgbClr val="005F69"/>
                </a:solidFill>
                <a:effectLst/>
                <a:uLnTx/>
                <a:uFillTx/>
                <a:latin typeface="iCiel Gotham Medium"/>
                <a:ea typeface="+mj-ea"/>
                <a:cs typeface="+mj-cs"/>
              </a:rPr>
              <a:t>geom</a:t>
            </a:r>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err="1"/>
              <a:t>ggplot</a:t>
            </a:r>
            <a:r>
              <a:rPr lang="en-US" sz="2200" dirty="0"/>
              <a:t>(data = </a:t>
            </a:r>
            <a:r>
              <a:rPr lang="en-US" sz="2200" dirty="0" err="1"/>
              <a:t>plot.data</a:t>
            </a:r>
            <a:r>
              <a:rPr lang="en-US" sz="2200" dirty="0"/>
              <a:t>, </a:t>
            </a:r>
            <a:r>
              <a:rPr lang="en-US" sz="2200" dirty="0" err="1"/>
              <a:t>aes</a:t>
            </a:r>
            <a:r>
              <a:rPr lang="en-US" sz="2200" dirty="0"/>
              <a:t>(x = carat, y = price)) +</a:t>
            </a:r>
            <a:endParaRPr lang="en-US" sz="2200" dirty="0"/>
          </a:p>
          <a:p>
            <a:pPr marL="0" indent="0">
              <a:buNone/>
            </a:pPr>
            <a:r>
              <a:rPr lang="en-US" sz="2200" dirty="0"/>
              <a:t>  </a:t>
            </a:r>
            <a:r>
              <a:rPr lang="en-US" sz="2200" dirty="0" err="1"/>
              <a:t>geom_point</a:t>
            </a:r>
            <a:r>
              <a:rPr lang="en-US" sz="2200" dirty="0"/>
              <a:t>(</a:t>
            </a:r>
            <a:r>
              <a:rPr lang="en-US" sz="2200" dirty="0" err="1">
                <a:solidFill>
                  <a:srgbClr val="FF0000"/>
                </a:solidFill>
              </a:rPr>
              <a:t>aes</a:t>
            </a:r>
            <a:r>
              <a:rPr lang="en-US" sz="2200" dirty="0">
                <a:solidFill>
                  <a:srgbClr val="FF0000"/>
                </a:solidFill>
              </a:rPr>
              <a:t>(color = clarity)</a:t>
            </a:r>
            <a:r>
              <a:rPr lang="en-US" sz="2200" dirty="0"/>
              <a:t>)</a:t>
            </a:r>
            <a:endParaRPr lang="en-US" sz="2200" dirty="0"/>
          </a:p>
        </p:txBody>
      </p:sp>
      <p:pic>
        <p:nvPicPr>
          <p:cNvPr id="5" name="Picture 4"/>
          <p:cNvPicPr>
            <a:picLocks noChangeAspect="1"/>
          </p:cNvPicPr>
          <p:nvPr/>
        </p:nvPicPr>
        <p:blipFill>
          <a:blip r:embed="rId1"/>
          <a:stretch>
            <a:fillRect/>
          </a:stretch>
        </p:blipFill>
        <p:spPr>
          <a:xfrm>
            <a:off x="2129931" y="2832537"/>
            <a:ext cx="7932137" cy="38615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5: Define your titles, subtitles, and caption</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carat, y = price)) +</a:t>
            </a:r>
            <a:endParaRPr lang="en-US" sz="2200" dirty="0"/>
          </a:p>
          <a:p>
            <a:pPr marL="0" indent="0">
              <a:buNone/>
            </a:pPr>
            <a:r>
              <a:rPr lang="en-US" sz="2200" dirty="0"/>
              <a:t>  </a:t>
            </a:r>
            <a:r>
              <a:rPr lang="en-US" sz="2200" dirty="0" err="1"/>
              <a:t>geom_point</a:t>
            </a:r>
            <a:r>
              <a:rPr lang="en-US" sz="2200" dirty="0"/>
              <a:t>(</a:t>
            </a:r>
            <a:r>
              <a:rPr lang="en-US" sz="2200" dirty="0" err="1"/>
              <a:t>aes</a:t>
            </a:r>
            <a:r>
              <a:rPr lang="en-US" sz="2200" dirty="0"/>
              <a:t>(color = clarity)) +</a:t>
            </a:r>
            <a:endParaRPr lang="en-US" sz="2200" dirty="0"/>
          </a:p>
          <a:p>
            <a:pPr marL="0" indent="0">
              <a:buNone/>
            </a:pPr>
            <a:r>
              <a:rPr lang="en-US" sz="2200" dirty="0"/>
              <a:t>  </a:t>
            </a:r>
            <a:r>
              <a:rPr lang="en-US" sz="2200" dirty="0">
                <a:solidFill>
                  <a:srgbClr val="FF0000"/>
                </a:solidFill>
              </a:rPr>
              <a:t>labs(</a:t>
            </a:r>
            <a:endParaRPr lang="en-US" sz="2200" dirty="0">
              <a:solidFill>
                <a:srgbClr val="FF0000"/>
              </a:solidFill>
            </a:endParaRPr>
          </a:p>
          <a:p>
            <a:pPr marL="0" indent="0">
              <a:buNone/>
            </a:pPr>
            <a:r>
              <a:rPr lang="en-US" sz="2200" dirty="0">
                <a:solidFill>
                  <a:srgbClr val="FF0000"/>
                </a:solidFill>
              </a:rPr>
              <a:t>    title = "Chart Title",</a:t>
            </a:r>
            <a:endParaRPr lang="en-US" sz="2200" dirty="0">
              <a:solidFill>
                <a:srgbClr val="FF0000"/>
              </a:solidFill>
            </a:endParaRPr>
          </a:p>
          <a:p>
            <a:pPr marL="0" indent="0">
              <a:buNone/>
            </a:pPr>
            <a:r>
              <a:rPr lang="en-US" sz="2200" dirty="0">
                <a:solidFill>
                  <a:srgbClr val="FF0000"/>
                </a:solidFill>
              </a:rPr>
              <a:t>    subtitle = "Chart Subtitle",</a:t>
            </a:r>
            <a:endParaRPr lang="en-US" sz="2200" dirty="0">
              <a:solidFill>
                <a:srgbClr val="FF0000"/>
              </a:solidFill>
            </a:endParaRPr>
          </a:p>
          <a:p>
            <a:pPr marL="0" indent="0">
              <a:buNone/>
            </a:pPr>
            <a:r>
              <a:rPr lang="en-US" sz="2200" dirty="0">
                <a:solidFill>
                  <a:srgbClr val="FF0000"/>
                </a:solidFill>
              </a:rPr>
              <a:t>    caption = "Chart Caption"</a:t>
            </a:r>
            <a:endParaRPr lang="en-US" sz="2200" dirty="0">
              <a:solidFill>
                <a:srgbClr val="FF0000"/>
              </a:solidFill>
            </a:endParaRPr>
          </a:p>
          <a:p>
            <a:pPr marL="0" indent="0">
              <a:buNone/>
            </a:pPr>
            <a:r>
              <a:rPr lang="en-US" sz="2200" dirty="0">
                <a:solidFill>
                  <a:srgbClr val="FF0000"/>
                </a:solidFill>
              </a:rPr>
              <a:t>  )</a:t>
            </a:r>
            <a:endParaRPr lang="en-US" sz="2200" dirty="0">
              <a:solidFill>
                <a:srgbClr val="FF0000"/>
              </a:solidFill>
            </a:endParaRPr>
          </a:p>
        </p:txBody>
      </p:sp>
      <p:pic>
        <p:nvPicPr>
          <p:cNvPr id="5" name="Picture 4"/>
          <p:cNvPicPr>
            <a:picLocks noChangeAspect="1"/>
          </p:cNvPicPr>
          <p:nvPr/>
        </p:nvPicPr>
        <p:blipFill>
          <a:blip r:embed="rId1"/>
          <a:stretch>
            <a:fillRect/>
          </a:stretch>
        </p:blipFill>
        <p:spPr>
          <a:xfrm>
            <a:off x="4350936" y="2839535"/>
            <a:ext cx="7566409" cy="36835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6: Make any necessary changes to the x and y axis</a:t>
            </a:r>
            <a:endParaRPr lang="en-US" sz="3600"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err="1"/>
              <a:t>ggplot</a:t>
            </a:r>
            <a:r>
              <a:rPr lang="en-US" dirty="0"/>
              <a:t>(</a:t>
            </a:r>
            <a:r>
              <a:rPr lang="en-US" dirty="0" err="1"/>
              <a:t>plot.data</a:t>
            </a:r>
            <a:r>
              <a:rPr lang="en-US" dirty="0"/>
              <a:t>, </a:t>
            </a:r>
            <a:r>
              <a:rPr lang="en-US" dirty="0" err="1"/>
              <a:t>aes</a:t>
            </a:r>
            <a:r>
              <a:rPr lang="en-US" dirty="0"/>
              <a:t>(x = carat, y = price)) +</a:t>
            </a:r>
            <a:endParaRPr lang="en-US" dirty="0"/>
          </a:p>
          <a:p>
            <a:pPr marL="0" indent="0">
              <a:buNone/>
            </a:pPr>
            <a:r>
              <a:rPr lang="en-US" dirty="0"/>
              <a:t>  </a:t>
            </a:r>
            <a:r>
              <a:rPr lang="en-US" dirty="0" err="1"/>
              <a:t>geom_point</a:t>
            </a:r>
            <a:r>
              <a:rPr lang="en-US" dirty="0"/>
              <a:t>(</a:t>
            </a:r>
            <a:r>
              <a:rPr lang="en-US" dirty="0" err="1"/>
              <a:t>aes</a:t>
            </a:r>
            <a:r>
              <a:rPr lang="en-US" dirty="0"/>
              <a:t>(color = clarity)) +</a:t>
            </a:r>
            <a:endParaRPr lang="en-US" dirty="0"/>
          </a:p>
          <a:p>
            <a:pPr marL="0" indent="0">
              <a:buNone/>
            </a:pPr>
            <a:r>
              <a:rPr lang="en-US" dirty="0"/>
              <a:t>  labs(</a:t>
            </a:r>
            <a:endParaRPr lang="en-US" dirty="0"/>
          </a:p>
          <a:p>
            <a:pPr marL="0" indent="0">
              <a:buNone/>
            </a:pPr>
            <a:r>
              <a:rPr lang="en-US" dirty="0"/>
              <a:t>    title = "Chart Title",</a:t>
            </a:r>
            <a:endParaRPr lang="en-US" dirty="0"/>
          </a:p>
          <a:p>
            <a:pPr marL="0" indent="0">
              <a:buNone/>
            </a:pPr>
            <a:r>
              <a:rPr lang="en-US" dirty="0"/>
              <a:t>    subtitle = "Chart Subtitle",</a:t>
            </a:r>
            <a:endParaRPr lang="en-US" dirty="0"/>
          </a:p>
          <a:p>
            <a:pPr marL="0" indent="0">
              <a:buNone/>
            </a:pPr>
            <a:r>
              <a:rPr lang="en-US" dirty="0"/>
              <a:t>    caption = "Chart Caption"</a:t>
            </a:r>
            <a:endParaRPr lang="en-US" dirty="0"/>
          </a:p>
          <a:p>
            <a:pPr marL="0" indent="0">
              <a:buNone/>
            </a:pPr>
            <a:r>
              <a:rPr lang="en-US" dirty="0"/>
              <a:t>  ) +</a:t>
            </a:r>
            <a:endParaRPr lang="en-US" dirty="0"/>
          </a:p>
          <a:p>
            <a:pPr marL="0" indent="0">
              <a:buNone/>
            </a:pPr>
            <a:r>
              <a:rPr lang="en-US" dirty="0">
                <a:solidFill>
                  <a:srgbClr val="FF0000"/>
                </a:solidFill>
              </a:rPr>
              <a:t>  </a:t>
            </a:r>
            <a:r>
              <a:rPr lang="en-US" dirty="0" err="1">
                <a:solidFill>
                  <a:srgbClr val="FF0000"/>
                </a:solidFill>
              </a:rPr>
              <a:t>scale_x_continuous</a:t>
            </a:r>
            <a:r>
              <a:rPr lang="en-US" dirty="0">
                <a:solidFill>
                  <a:srgbClr val="FF0000"/>
                </a:solidFill>
              </a:rPr>
              <a:t>(name = "Size in Carats") +</a:t>
            </a:r>
            <a:endParaRPr lang="en-US" dirty="0">
              <a:solidFill>
                <a:srgbClr val="FF0000"/>
              </a:solidFill>
            </a:endParaRPr>
          </a:p>
          <a:p>
            <a:pPr marL="0" indent="0">
              <a:buNone/>
            </a:pPr>
            <a:r>
              <a:rPr lang="en-US" dirty="0">
                <a:solidFill>
                  <a:srgbClr val="FF0000"/>
                </a:solidFill>
              </a:rPr>
              <a:t>  </a:t>
            </a:r>
            <a:r>
              <a:rPr lang="en-US" dirty="0" err="1">
                <a:solidFill>
                  <a:srgbClr val="FF0000"/>
                </a:solidFill>
              </a:rPr>
              <a:t>scale_y_continuous</a:t>
            </a:r>
            <a:r>
              <a:rPr lang="en-US" dirty="0">
                <a:solidFill>
                  <a:srgbClr val="FF0000"/>
                </a:solidFill>
              </a:rPr>
              <a:t>(</a:t>
            </a:r>
            <a:endParaRPr lang="en-US" dirty="0">
              <a:solidFill>
                <a:srgbClr val="FF0000"/>
              </a:solidFill>
            </a:endParaRPr>
          </a:p>
          <a:p>
            <a:pPr marL="0" indent="0">
              <a:buNone/>
            </a:pPr>
            <a:r>
              <a:rPr lang="en-US" dirty="0">
                <a:solidFill>
                  <a:srgbClr val="FF0000"/>
                </a:solidFill>
              </a:rPr>
              <a:t>    name = "Price ($)",</a:t>
            </a:r>
            <a:endParaRPr lang="en-US" dirty="0">
              <a:solidFill>
                <a:srgbClr val="FF0000"/>
              </a:solidFill>
            </a:endParaRPr>
          </a:p>
          <a:p>
            <a:pPr marL="0" indent="0">
              <a:buNone/>
            </a:pPr>
            <a:r>
              <a:rPr lang="en-US" dirty="0">
                <a:solidFill>
                  <a:srgbClr val="FF0000"/>
                </a:solidFill>
              </a:rPr>
              <a:t>    labels = </a:t>
            </a:r>
            <a:r>
              <a:rPr lang="en-US" dirty="0" err="1">
                <a:solidFill>
                  <a:srgbClr val="FF0000"/>
                </a:solidFill>
              </a:rPr>
              <a:t>dollar_format</a:t>
            </a:r>
            <a:r>
              <a:rPr lang="en-US" dirty="0">
                <a:solidFill>
                  <a:srgbClr val="FF0000"/>
                </a:solidFill>
              </a:rPr>
              <a:t>()</a:t>
            </a:r>
            <a:endParaRPr lang="en-US" dirty="0">
              <a:solidFill>
                <a:srgbClr val="FF0000"/>
              </a:solidFill>
            </a:endParaRPr>
          </a:p>
          <a:p>
            <a:pPr marL="0" indent="0">
              <a:buNone/>
            </a:pPr>
            <a:r>
              <a:rPr lang="en-US" dirty="0">
                <a:solidFill>
                  <a:srgbClr val="FF0000"/>
                </a:solidFill>
              </a:rPr>
              <a:t>  )</a:t>
            </a:r>
            <a:endParaRPr lang="en-US" dirty="0">
              <a:solidFill>
                <a:srgbClr val="FF0000"/>
              </a:solidFill>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73613" y="643180"/>
            <a:ext cx="11444774" cy="5571639"/>
          </a:xfrm>
          <a:prstGeom prst="rect">
            <a:avLst/>
          </a:prstGeom>
        </p:spPr>
      </p:pic>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7: Apply themes if needed</a:t>
            </a:r>
            <a:endParaRPr lang="en-US" sz="4000"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err="1"/>
              <a:t>ggplot</a:t>
            </a:r>
            <a:r>
              <a:rPr lang="en-US" dirty="0"/>
              <a:t>(</a:t>
            </a:r>
            <a:r>
              <a:rPr lang="en-US" dirty="0" err="1"/>
              <a:t>plot.data</a:t>
            </a:r>
            <a:r>
              <a:rPr lang="en-US" dirty="0"/>
              <a:t>, </a:t>
            </a:r>
            <a:r>
              <a:rPr lang="en-US" dirty="0" err="1"/>
              <a:t>aes</a:t>
            </a:r>
            <a:r>
              <a:rPr lang="en-US" dirty="0"/>
              <a:t>(x = carat, y = price)) +</a:t>
            </a:r>
            <a:endParaRPr lang="en-US" dirty="0"/>
          </a:p>
          <a:p>
            <a:pPr marL="0" indent="0">
              <a:buNone/>
            </a:pPr>
            <a:r>
              <a:rPr lang="en-US" dirty="0"/>
              <a:t>  </a:t>
            </a:r>
            <a:r>
              <a:rPr lang="en-US" dirty="0" err="1"/>
              <a:t>geom_point</a:t>
            </a:r>
            <a:r>
              <a:rPr lang="en-US" dirty="0"/>
              <a:t>(</a:t>
            </a:r>
            <a:r>
              <a:rPr lang="en-US" dirty="0" err="1"/>
              <a:t>aes</a:t>
            </a:r>
            <a:r>
              <a:rPr lang="en-US" dirty="0"/>
              <a:t>(color = clarity)) +</a:t>
            </a:r>
            <a:endParaRPr lang="en-US" dirty="0"/>
          </a:p>
          <a:p>
            <a:pPr marL="0" indent="0">
              <a:buNone/>
            </a:pPr>
            <a:r>
              <a:rPr lang="en-US" dirty="0"/>
              <a:t>  labs(</a:t>
            </a:r>
            <a:endParaRPr lang="en-US" dirty="0"/>
          </a:p>
          <a:p>
            <a:pPr marL="0" indent="0">
              <a:buNone/>
            </a:pPr>
            <a:r>
              <a:rPr lang="en-US" dirty="0"/>
              <a:t>    title = "Chart Title",</a:t>
            </a:r>
            <a:endParaRPr lang="en-US" dirty="0"/>
          </a:p>
          <a:p>
            <a:pPr marL="0" indent="0">
              <a:buNone/>
            </a:pPr>
            <a:r>
              <a:rPr lang="en-US" dirty="0"/>
              <a:t>    subtitle = "Chart Subtitle",</a:t>
            </a:r>
            <a:endParaRPr lang="en-US" dirty="0"/>
          </a:p>
          <a:p>
            <a:pPr marL="0" indent="0">
              <a:buNone/>
            </a:pPr>
            <a:r>
              <a:rPr lang="en-US" dirty="0"/>
              <a:t>    caption = "Chart Caption"</a:t>
            </a:r>
            <a:endParaRPr lang="en-US" dirty="0"/>
          </a:p>
          <a:p>
            <a:pPr marL="0" indent="0">
              <a:buNone/>
            </a:pPr>
            <a:r>
              <a:rPr lang="en-US" dirty="0"/>
              <a:t>  ) +</a:t>
            </a:r>
            <a:endParaRPr lang="en-US" dirty="0"/>
          </a:p>
          <a:p>
            <a:pPr marL="0" indent="0">
              <a:buNone/>
            </a:pPr>
            <a:r>
              <a:rPr lang="en-US" dirty="0"/>
              <a:t>  </a:t>
            </a:r>
            <a:r>
              <a:rPr lang="en-US" dirty="0" err="1"/>
              <a:t>scale_x_continuous</a:t>
            </a:r>
            <a:r>
              <a:rPr lang="en-US" dirty="0"/>
              <a:t>(name = "Size in Carats") +</a:t>
            </a:r>
            <a:endParaRPr lang="en-US" dirty="0"/>
          </a:p>
          <a:p>
            <a:pPr marL="0" indent="0">
              <a:buNone/>
            </a:pPr>
            <a:r>
              <a:rPr lang="en-US" dirty="0"/>
              <a:t>  </a:t>
            </a:r>
            <a:r>
              <a:rPr lang="en-US" dirty="0" err="1"/>
              <a:t>scale_y_continuous</a:t>
            </a:r>
            <a:r>
              <a:rPr lang="en-US" dirty="0"/>
              <a:t>(</a:t>
            </a:r>
            <a:endParaRPr lang="en-US" dirty="0"/>
          </a:p>
          <a:p>
            <a:pPr marL="0" indent="0">
              <a:buNone/>
            </a:pPr>
            <a:r>
              <a:rPr lang="en-US" dirty="0"/>
              <a:t>    name = "Price ($)",</a:t>
            </a:r>
            <a:endParaRPr lang="en-US" dirty="0"/>
          </a:p>
          <a:p>
            <a:pPr marL="0" indent="0">
              <a:buNone/>
            </a:pPr>
            <a:r>
              <a:rPr lang="en-US" dirty="0"/>
              <a:t>    labels = </a:t>
            </a:r>
            <a:r>
              <a:rPr lang="en-US" dirty="0" err="1"/>
              <a:t>dollar_format</a:t>
            </a:r>
            <a:r>
              <a:rPr lang="en-US" dirty="0"/>
              <a:t>()</a:t>
            </a:r>
            <a:endParaRPr lang="en-US" dirty="0"/>
          </a:p>
          <a:p>
            <a:pPr marL="0" indent="0">
              <a:buNone/>
            </a:pPr>
            <a:r>
              <a:rPr lang="en-US" dirty="0"/>
              <a:t>  ) +</a:t>
            </a:r>
            <a:endParaRPr lang="en-US" dirty="0"/>
          </a:p>
          <a:p>
            <a:pPr marL="0" indent="0">
              <a:buNone/>
            </a:pPr>
            <a:r>
              <a:rPr lang="en-US" dirty="0"/>
              <a:t>  </a:t>
            </a:r>
            <a:r>
              <a:rPr lang="en-US" dirty="0" err="1">
                <a:solidFill>
                  <a:srgbClr val="FF0000"/>
                </a:solidFill>
              </a:rPr>
              <a:t>theme_minimal</a:t>
            </a:r>
            <a:r>
              <a:rPr lang="en-US" dirty="0">
                <a:solidFill>
                  <a:srgbClr val="FF0000"/>
                </a:solidFill>
              </a:rPr>
              <a:t>()</a:t>
            </a:r>
            <a:endParaRPr lang="en-US" dirty="0">
              <a:solidFill>
                <a:srgbClr val="FF0000"/>
              </a:solidFill>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77032" y="547479"/>
            <a:ext cx="11837936" cy="576304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Views</a:t>
            </a:r>
            <a:endParaRPr lang="en-US"/>
          </a:p>
        </p:txBody>
      </p:sp>
      <p:sp>
        <p:nvSpPr>
          <p:cNvPr id="3" name="Content Placeholder 2"/>
          <p:cNvSpPr>
            <a:spLocks noGrp="1"/>
          </p:cNvSpPr>
          <p:nvPr>
            <p:ph idx="1"/>
          </p:nvPr>
        </p:nvSpPr>
        <p:spPr/>
        <p:txBody>
          <a:bodyPr>
            <a:normAutofit/>
          </a:bodyPr>
          <a:lstStyle/>
          <a:p>
            <a:pPr algn="l">
              <a:lnSpc>
                <a:spcPct val="150000"/>
              </a:lnSpc>
            </a:pPr>
            <a:r>
              <a:rPr lang="en-US" sz="2200" b="0" i="0" dirty="0">
                <a:solidFill>
                  <a:srgbClr val="000000"/>
                </a:solidFill>
                <a:effectLst/>
              </a:rPr>
              <a:t>There are three different views available:</a:t>
            </a:r>
            <a:endParaRPr lang="en-US" sz="2200" b="0" i="0" dirty="0">
              <a:solidFill>
                <a:srgbClr val="000000"/>
              </a:solidFill>
              <a:effectLst/>
            </a:endParaRPr>
          </a:p>
          <a:p>
            <a:pPr lvl="1" algn="l">
              <a:lnSpc>
                <a:spcPct val="150000"/>
              </a:lnSpc>
            </a:pPr>
            <a:r>
              <a:rPr lang="en-US" sz="2200" b="1" i="0" dirty="0">
                <a:solidFill>
                  <a:srgbClr val="000000"/>
                </a:solidFill>
                <a:effectLst/>
              </a:rPr>
              <a:t>Report</a:t>
            </a:r>
            <a:r>
              <a:rPr lang="en-US" sz="2200" b="0" i="0" dirty="0">
                <a:solidFill>
                  <a:srgbClr val="000000"/>
                </a:solidFill>
                <a:effectLst/>
              </a:rPr>
              <a:t>: The </a:t>
            </a:r>
            <a:r>
              <a:rPr lang="en-US" sz="2200" b="1" i="0" dirty="0">
                <a:solidFill>
                  <a:srgbClr val="000000"/>
                </a:solidFill>
                <a:effectLst/>
              </a:rPr>
              <a:t>Report </a:t>
            </a:r>
            <a:r>
              <a:rPr lang="en-US" sz="2200" b="0" i="0" dirty="0">
                <a:solidFill>
                  <a:srgbClr val="000000"/>
                </a:solidFill>
                <a:effectLst/>
              </a:rPr>
              <a:t>view allows for the authoring of reports through the creation of visualizations on one or more pages.</a:t>
            </a:r>
            <a:endParaRPr lang="en-US" sz="2200" b="0" i="0" dirty="0">
              <a:solidFill>
                <a:srgbClr val="000000"/>
              </a:solidFill>
              <a:effectLst/>
            </a:endParaRPr>
          </a:p>
          <a:p>
            <a:pPr lvl="1" algn="l">
              <a:lnSpc>
                <a:spcPct val="150000"/>
              </a:lnSpc>
            </a:pPr>
            <a:r>
              <a:rPr lang="en-US" sz="2200" b="1" i="0" dirty="0">
                <a:solidFill>
                  <a:srgbClr val="000000"/>
                </a:solidFill>
                <a:effectLst/>
              </a:rPr>
              <a:t>Data</a:t>
            </a:r>
            <a:r>
              <a:rPr lang="en-US" sz="2200" b="0" i="0" dirty="0">
                <a:solidFill>
                  <a:srgbClr val="000000"/>
                </a:solidFill>
                <a:effectLst/>
              </a:rPr>
              <a:t>: The </a:t>
            </a:r>
            <a:r>
              <a:rPr lang="en-US" sz="2200" b="1" i="0" dirty="0">
                <a:solidFill>
                  <a:srgbClr val="000000"/>
                </a:solidFill>
                <a:effectLst/>
              </a:rPr>
              <a:t>Data </a:t>
            </a:r>
            <a:r>
              <a:rPr lang="en-US" sz="2200" b="0" i="0" dirty="0">
                <a:solidFill>
                  <a:srgbClr val="000000"/>
                </a:solidFill>
                <a:effectLst/>
              </a:rPr>
              <a:t>view provides an interface for exploring the data contained within the individual tables of a data model.</a:t>
            </a:r>
            <a:endParaRPr lang="en-US" sz="2200" b="0" i="0" dirty="0">
              <a:solidFill>
                <a:srgbClr val="000000"/>
              </a:solidFill>
              <a:effectLst/>
            </a:endParaRPr>
          </a:p>
          <a:p>
            <a:pPr lvl="1" algn="l">
              <a:lnSpc>
                <a:spcPct val="150000"/>
              </a:lnSpc>
            </a:pPr>
            <a:r>
              <a:rPr lang="en-US" sz="2200" b="1" i="0" dirty="0">
                <a:solidFill>
                  <a:srgbClr val="000000"/>
                </a:solidFill>
                <a:effectLst/>
              </a:rPr>
              <a:t>Model</a:t>
            </a:r>
            <a:r>
              <a:rPr lang="en-US" sz="2200" b="0" i="0" dirty="0">
                <a:solidFill>
                  <a:srgbClr val="000000"/>
                </a:solidFill>
                <a:effectLst/>
              </a:rPr>
              <a:t>: The </a:t>
            </a:r>
            <a:r>
              <a:rPr lang="en-US" sz="2200" b="1" i="0" dirty="0">
                <a:solidFill>
                  <a:srgbClr val="000000"/>
                </a:solidFill>
                <a:effectLst/>
              </a:rPr>
              <a:t>Model </a:t>
            </a:r>
            <a:r>
              <a:rPr lang="en-US" sz="2200" b="0" i="0" dirty="0">
                <a:solidFill>
                  <a:srgbClr val="000000"/>
                </a:solidFill>
                <a:effectLst/>
              </a:rPr>
              <a:t>view provides an overall look at all of the tables in the data model and how those tables relate to one another.</a:t>
            </a:r>
            <a:r>
              <a:rPr lang="en-US" sz="2200" dirty="0"/>
              <a:t> </a:t>
            </a:r>
            <a:endParaRPr lang="en-US" sz="2200" dirty="0"/>
          </a:p>
        </p:txBody>
      </p:sp>
      <p:sp>
        <p:nvSpPr>
          <p:cNvPr id="7" name="TextBox 6"/>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8: Use the theme( ) function to change any specific non-data elements</a:t>
            </a:r>
            <a:endParaRPr lang="en-US" sz="3200" dirty="0"/>
          </a:p>
        </p:txBody>
      </p:sp>
      <p:sp>
        <p:nvSpPr>
          <p:cNvPr id="3" name="Content Placeholder 2"/>
          <p:cNvSpPr>
            <a:spLocks noGrp="1"/>
          </p:cNvSpPr>
          <p:nvPr>
            <p:ph idx="1"/>
          </p:nvPr>
        </p:nvSpPr>
        <p:spPr>
          <a:xfrm>
            <a:off x="838200" y="1544271"/>
            <a:ext cx="10515600" cy="4351338"/>
          </a:xfrm>
        </p:spPr>
        <p:txBody>
          <a:bodyPr>
            <a:noAutofit/>
          </a:bodyPr>
          <a:lstStyle/>
          <a:p>
            <a:pPr marL="0" indent="0">
              <a:buNone/>
            </a:pPr>
            <a:r>
              <a:rPr lang="en-US" sz="1200" dirty="0" err="1"/>
              <a:t>ggplot</a:t>
            </a:r>
            <a:r>
              <a:rPr lang="en-US" sz="1200" dirty="0"/>
              <a:t>(</a:t>
            </a:r>
            <a:r>
              <a:rPr lang="en-US" sz="1200" dirty="0" err="1"/>
              <a:t>plot.data</a:t>
            </a:r>
            <a:r>
              <a:rPr lang="en-US" sz="1200" dirty="0"/>
              <a:t>, </a:t>
            </a:r>
            <a:r>
              <a:rPr lang="en-US" sz="1200" dirty="0" err="1"/>
              <a:t>aes</a:t>
            </a:r>
            <a:r>
              <a:rPr lang="en-US" sz="1200" dirty="0"/>
              <a:t>(x = carat, y = price)) +</a:t>
            </a:r>
            <a:endParaRPr lang="en-US" sz="1200" dirty="0"/>
          </a:p>
          <a:p>
            <a:pPr marL="0" indent="0">
              <a:buNone/>
            </a:pPr>
            <a:r>
              <a:rPr lang="en-US" sz="1200" dirty="0"/>
              <a:t>  </a:t>
            </a:r>
            <a:r>
              <a:rPr lang="en-US" sz="1200" dirty="0" err="1"/>
              <a:t>geom_point</a:t>
            </a:r>
            <a:r>
              <a:rPr lang="en-US" sz="1200" dirty="0"/>
              <a:t>(</a:t>
            </a:r>
            <a:r>
              <a:rPr lang="en-US" sz="1200" dirty="0" err="1"/>
              <a:t>aes</a:t>
            </a:r>
            <a:r>
              <a:rPr lang="en-US" sz="1200" dirty="0"/>
              <a:t>(color = clarity)) +</a:t>
            </a:r>
            <a:endParaRPr lang="en-US" sz="1200" dirty="0"/>
          </a:p>
          <a:p>
            <a:pPr marL="0" indent="0">
              <a:buNone/>
            </a:pPr>
            <a:r>
              <a:rPr lang="en-US" sz="1200" dirty="0"/>
              <a:t>  labs(</a:t>
            </a:r>
            <a:endParaRPr lang="en-US" sz="1200" dirty="0"/>
          </a:p>
          <a:p>
            <a:pPr marL="0" indent="0">
              <a:buNone/>
            </a:pPr>
            <a:r>
              <a:rPr lang="en-US" sz="1200" dirty="0"/>
              <a:t>    title = "Chart Title",</a:t>
            </a:r>
            <a:endParaRPr lang="en-US" sz="1200" dirty="0"/>
          </a:p>
          <a:p>
            <a:pPr marL="0" indent="0">
              <a:buNone/>
            </a:pPr>
            <a:r>
              <a:rPr lang="en-US" sz="1200" dirty="0"/>
              <a:t>    subtitle = "Chart Subtitle",</a:t>
            </a:r>
            <a:endParaRPr lang="en-US" sz="1200" dirty="0"/>
          </a:p>
          <a:p>
            <a:pPr marL="0" indent="0">
              <a:buNone/>
            </a:pPr>
            <a:r>
              <a:rPr lang="en-US" sz="1200" dirty="0"/>
              <a:t>    caption = "Chart Caption"</a:t>
            </a:r>
            <a:endParaRPr lang="en-US" sz="1200" dirty="0"/>
          </a:p>
          <a:p>
            <a:pPr marL="0" indent="0">
              <a:buNone/>
            </a:pPr>
            <a:r>
              <a:rPr lang="en-US" sz="1200" dirty="0"/>
              <a:t>  ) +</a:t>
            </a:r>
            <a:endParaRPr lang="en-US" sz="1200" dirty="0"/>
          </a:p>
          <a:p>
            <a:pPr marL="0" indent="0">
              <a:buNone/>
            </a:pPr>
            <a:r>
              <a:rPr lang="en-US" sz="1200" dirty="0"/>
              <a:t>  </a:t>
            </a:r>
            <a:r>
              <a:rPr lang="en-US" sz="1200" dirty="0" err="1"/>
              <a:t>scale_x_continuous</a:t>
            </a:r>
            <a:r>
              <a:rPr lang="en-US" sz="1200" dirty="0"/>
              <a:t>(name = "Size in Carats") +</a:t>
            </a:r>
            <a:endParaRPr lang="en-US" sz="1200" dirty="0"/>
          </a:p>
          <a:p>
            <a:pPr marL="0" indent="0">
              <a:buNone/>
            </a:pPr>
            <a:r>
              <a:rPr lang="en-US" sz="1200" dirty="0"/>
              <a:t>  </a:t>
            </a:r>
            <a:r>
              <a:rPr lang="en-US" sz="1200" dirty="0" err="1"/>
              <a:t>scale_y_continuous</a:t>
            </a:r>
            <a:r>
              <a:rPr lang="en-US" sz="1200" dirty="0"/>
              <a:t>(</a:t>
            </a:r>
            <a:endParaRPr lang="en-US" sz="1200" dirty="0"/>
          </a:p>
          <a:p>
            <a:pPr marL="0" indent="0">
              <a:buNone/>
            </a:pPr>
            <a:r>
              <a:rPr lang="en-US" sz="1200" dirty="0"/>
              <a:t>    name = "Price ($)",</a:t>
            </a:r>
            <a:endParaRPr lang="en-US" sz="1200" dirty="0"/>
          </a:p>
          <a:p>
            <a:pPr marL="0" indent="0">
              <a:buNone/>
            </a:pPr>
            <a:r>
              <a:rPr lang="en-US" sz="1200" dirty="0"/>
              <a:t>    labels = </a:t>
            </a:r>
            <a:r>
              <a:rPr lang="en-US" sz="1200" dirty="0" err="1"/>
              <a:t>dollar_format</a:t>
            </a:r>
            <a:r>
              <a:rPr lang="en-US" sz="1200" dirty="0"/>
              <a:t>()</a:t>
            </a:r>
            <a:endParaRPr lang="en-US" sz="1200" dirty="0"/>
          </a:p>
          <a:p>
            <a:pPr marL="0" indent="0">
              <a:buNone/>
            </a:pPr>
            <a:r>
              <a:rPr lang="en-US" sz="1200" dirty="0"/>
              <a:t>  ) +</a:t>
            </a:r>
            <a:endParaRPr lang="en-US" sz="1200" dirty="0"/>
          </a:p>
          <a:p>
            <a:pPr marL="0" indent="0">
              <a:buNone/>
            </a:pPr>
            <a:r>
              <a:rPr lang="en-US" sz="1200" dirty="0"/>
              <a:t>  </a:t>
            </a:r>
            <a:r>
              <a:rPr lang="en-US" sz="1200" dirty="0" err="1"/>
              <a:t>theme_minimal</a:t>
            </a:r>
            <a:r>
              <a:rPr lang="en-US" sz="1200" dirty="0"/>
              <a:t>() +</a:t>
            </a:r>
            <a:endParaRPr lang="en-US" sz="1200" dirty="0"/>
          </a:p>
          <a:p>
            <a:pPr marL="0" indent="0">
              <a:buNone/>
            </a:pPr>
            <a:r>
              <a:rPr lang="en-US" sz="1200" dirty="0">
                <a:solidFill>
                  <a:srgbClr val="FF0000"/>
                </a:solidFill>
              </a:rPr>
              <a:t>  theme(</a:t>
            </a:r>
            <a:endParaRPr lang="en-US" sz="1200" dirty="0">
              <a:solidFill>
                <a:srgbClr val="FF0000"/>
              </a:solidFill>
            </a:endParaRPr>
          </a:p>
          <a:p>
            <a:pPr marL="0" indent="0">
              <a:buNone/>
            </a:pPr>
            <a:r>
              <a:rPr lang="en-US" sz="1200" dirty="0">
                <a:solidFill>
                  <a:srgbClr val="FF0000"/>
                </a:solidFill>
              </a:rPr>
              <a:t>    </a:t>
            </a:r>
            <a:r>
              <a:rPr lang="en-US" sz="1200" dirty="0" err="1">
                <a:solidFill>
                  <a:srgbClr val="FF0000"/>
                </a:solidFill>
              </a:rPr>
              <a:t>plot.title</a:t>
            </a:r>
            <a:r>
              <a:rPr lang="en-US" sz="1200" dirty="0">
                <a:solidFill>
                  <a:srgbClr val="FF0000"/>
                </a:solidFill>
              </a:rPr>
              <a:t> = </a:t>
            </a:r>
            <a:r>
              <a:rPr lang="en-US" sz="1200" dirty="0" err="1">
                <a:solidFill>
                  <a:srgbClr val="FF0000"/>
                </a:solidFill>
              </a:rPr>
              <a:t>element_text</a:t>
            </a:r>
            <a:r>
              <a:rPr lang="en-US" sz="1200" dirty="0">
                <a:solidFill>
                  <a:srgbClr val="FF0000"/>
                </a:solidFill>
              </a:rPr>
              <a:t>(</a:t>
            </a:r>
            <a:r>
              <a:rPr lang="en-US" sz="1200" dirty="0" err="1">
                <a:solidFill>
                  <a:srgbClr val="FF0000"/>
                </a:solidFill>
              </a:rPr>
              <a:t>hjust</a:t>
            </a:r>
            <a:r>
              <a:rPr lang="en-US" sz="1200" dirty="0">
                <a:solidFill>
                  <a:srgbClr val="FF0000"/>
                </a:solidFill>
              </a:rPr>
              <a:t> = 0.5),</a:t>
            </a:r>
            <a:endParaRPr lang="en-US" sz="1200" dirty="0">
              <a:solidFill>
                <a:srgbClr val="FF0000"/>
              </a:solidFill>
            </a:endParaRPr>
          </a:p>
          <a:p>
            <a:pPr marL="0" indent="0">
              <a:buNone/>
            </a:pPr>
            <a:r>
              <a:rPr lang="en-US" sz="1200" dirty="0">
                <a:solidFill>
                  <a:srgbClr val="FF0000"/>
                </a:solidFill>
              </a:rPr>
              <a:t>    </a:t>
            </a:r>
            <a:r>
              <a:rPr lang="en-US" sz="1200" dirty="0" err="1">
                <a:solidFill>
                  <a:srgbClr val="FF0000"/>
                </a:solidFill>
              </a:rPr>
              <a:t>plot.subtitle</a:t>
            </a:r>
            <a:r>
              <a:rPr lang="en-US" sz="1200" dirty="0">
                <a:solidFill>
                  <a:srgbClr val="FF0000"/>
                </a:solidFill>
              </a:rPr>
              <a:t> = </a:t>
            </a:r>
            <a:r>
              <a:rPr lang="en-US" sz="1200" dirty="0" err="1">
                <a:solidFill>
                  <a:srgbClr val="FF0000"/>
                </a:solidFill>
              </a:rPr>
              <a:t>element_text</a:t>
            </a:r>
            <a:r>
              <a:rPr lang="en-US" sz="1200" dirty="0">
                <a:solidFill>
                  <a:srgbClr val="FF0000"/>
                </a:solidFill>
              </a:rPr>
              <a:t>(</a:t>
            </a:r>
            <a:r>
              <a:rPr lang="en-US" sz="1200" dirty="0" err="1">
                <a:solidFill>
                  <a:srgbClr val="FF0000"/>
                </a:solidFill>
              </a:rPr>
              <a:t>hjust</a:t>
            </a:r>
            <a:r>
              <a:rPr lang="en-US" sz="1200" dirty="0">
                <a:solidFill>
                  <a:srgbClr val="FF0000"/>
                </a:solidFill>
              </a:rPr>
              <a:t> = 0.5),</a:t>
            </a:r>
            <a:endParaRPr lang="en-US" sz="1200" dirty="0">
              <a:solidFill>
                <a:srgbClr val="FF0000"/>
              </a:solidFill>
            </a:endParaRPr>
          </a:p>
          <a:p>
            <a:pPr marL="0" indent="0">
              <a:buNone/>
            </a:pPr>
            <a:r>
              <a:rPr lang="en-US" sz="1200" dirty="0">
                <a:solidFill>
                  <a:srgbClr val="FF0000"/>
                </a:solidFill>
              </a:rPr>
              <a:t>    </a:t>
            </a:r>
            <a:r>
              <a:rPr lang="en-US" sz="1200" dirty="0" err="1">
                <a:solidFill>
                  <a:srgbClr val="FF0000"/>
                </a:solidFill>
              </a:rPr>
              <a:t>plot.caption</a:t>
            </a:r>
            <a:r>
              <a:rPr lang="en-US" sz="1200" dirty="0">
                <a:solidFill>
                  <a:srgbClr val="FF0000"/>
                </a:solidFill>
              </a:rPr>
              <a:t> = </a:t>
            </a:r>
            <a:r>
              <a:rPr lang="en-US" sz="1200" dirty="0" err="1">
                <a:solidFill>
                  <a:srgbClr val="FF0000"/>
                </a:solidFill>
              </a:rPr>
              <a:t>element_text</a:t>
            </a:r>
            <a:r>
              <a:rPr lang="en-US" sz="1200" dirty="0">
                <a:solidFill>
                  <a:srgbClr val="FF0000"/>
                </a:solidFill>
              </a:rPr>
              <a:t>(</a:t>
            </a:r>
            <a:r>
              <a:rPr lang="en-US" sz="1200" dirty="0" err="1">
                <a:solidFill>
                  <a:srgbClr val="FF0000"/>
                </a:solidFill>
              </a:rPr>
              <a:t>hjust</a:t>
            </a:r>
            <a:r>
              <a:rPr lang="en-US" sz="1200" dirty="0">
                <a:solidFill>
                  <a:srgbClr val="FF0000"/>
                </a:solidFill>
              </a:rPr>
              <a:t> = 1)</a:t>
            </a:r>
            <a:endParaRPr lang="en-US" sz="1200" dirty="0">
              <a:solidFill>
                <a:srgbClr val="FF0000"/>
              </a:solidFill>
            </a:endParaRPr>
          </a:p>
          <a:p>
            <a:pPr marL="0" indent="0">
              <a:buNone/>
            </a:pPr>
            <a:r>
              <a:rPr lang="en-US" sz="1200" dirty="0">
                <a:solidFill>
                  <a:srgbClr val="FF0000"/>
                </a:solidFill>
              </a:rPr>
              <a:t>  )</a:t>
            </a:r>
            <a:endParaRPr lang="en-US" sz="1200" dirty="0">
              <a:solidFill>
                <a:srgbClr val="FF0000"/>
              </a:solidFill>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41489" y="627541"/>
            <a:ext cx="11509022" cy="5602917"/>
          </a:xfrm>
          <a:prstGeom prst="rect">
            <a:avLst/>
          </a:prstGeom>
        </p:spPr>
      </p:pic>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element functions with their available options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i="0" dirty="0" err="1">
                <a:solidFill>
                  <a:srgbClr val="242021"/>
                </a:solidFill>
                <a:effectLst/>
              </a:rPr>
              <a:t>element_blank</a:t>
            </a:r>
            <a:r>
              <a:rPr lang="en-US" sz="2200" b="0" i="0" dirty="0">
                <a:solidFill>
                  <a:srgbClr val="242021"/>
                </a:solidFill>
                <a:effectLst/>
              </a:rPr>
              <a:t>()</a:t>
            </a:r>
            <a:endParaRPr lang="en-US" sz="2200" b="0" i="0" dirty="0">
              <a:solidFill>
                <a:srgbClr val="242021"/>
              </a:solidFill>
              <a:effectLst/>
            </a:endParaRPr>
          </a:p>
          <a:p>
            <a:pPr marL="0" indent="0">
              <a:buNone/>
            </a:pPr>
            <a:r>
              <a:rPr lang="en-US" sz="2200" b="0" i="0" dirty="0" err="1">
                <a:solidFill>
                  <a:srgbClr val="242021"/>
                </a:solidFill>
                <a:effectLst/>
              </a:rPr>
              <a:t>element_rect</a:t>
            </a:r>
            <a:r>
              <a:rPr lang="en-US" sz="2200" b="0" i="0" dirty="0">
                <a:solidFill>
                  <a:srgbClr val="242021"/>
                </a:solidFill>
                <a:effectLst/>
              </a:rPr>
              <a:t>(fill = NULL, </a:t>
            </a:r>
            <a:r>
              <a:rPr lang="en-US" sz="2200" b="0" i="0" dirty="0" err="1">
                <a:solidFill>
                  <a:srgbClr val="242021"/>
                </a:solidFill>
                <a:effectLst/>
              </a:rPr>
              <a:t>colour</a:t>
            </a:r>
            <a:r>
              <a:rPr lang="en-US" sz="2200" b="0" i="0" dirty="0">
                <a:solidFill>
                  <a:srgbClr val="242021"/>
                </a:solidFill>
                <a:effectLst/>
              </a:rPr>
              <a:t> = NULL, size = NULL, </a:t>
            </a:r>
            <a:r>
              <a:rPr lang="en-US" sz="2200" b="0" i="0" dirty="0" err="1">
                <a:solidFill>
                  <a:srgbClr val="242021"/>
                </a:solidFill>
                <a:effectLst/>
              </a:rPr>
              <a:t>linetype</a:t>
            </a:r>
            <a:r>
              <a:rPr lang="en-US" sz="2200" b="0" i="0" dirty="0">
                <a:solidFill>
                  <a:srgbClr val="242021"/>
                </a:solidFill>
                <a:effectLst/>
              </a:rPr>
              <a:t> = NULL, color = NULL, </a:t>
            </a:r>
            <a:r>
              <a:rPr lang="en-US" sz="2200" b="0" i="0" dirty="0" err="1">
                <a:solidFill>
                  <a:srgbClr val="242021"/>
                </a:solidFill>
                <a:effectLst/>
              </a:rPr>
              <a:t>inherit.blank</a:t>
            </a:r>
            <a:r>
              <a:rPr lang="en-US" sz="2200" b="0" i="0" dirty="0">
                <a:solidFill>
                  <a:srgbClr val="242021"/>
                </a:solidFill>
                <a:effectLst/>
              </a:rPr>
              <a:t> = FALSE)</a:t>
            </a:r>
            <a:endParaRPr lang="en-US" sz="2200" b="0" i="0" dirty="0">
              <a:solidFill>
                <a:srgbClr val="242021"/>
              </a:solidFill>
              <a:effectLst/>
            </a:endParaRPr>
          </a:p>
          <a:p>
            <a:pPr marL="0" indent="0">
              <a:buNone/>
            </a:pPr>
            <a:r>
              <a:rPr lang="en-US" sz="2200" b="0" i="0" dirty="0" err="1">
                <a:solidFill>
                  <a:srgbClr val="242021"/>
                </a:solidFill>
                <a:effectLst/>
              </a:rPr>
              <a:t>element_line</a:t>
            </a:r>
            <a:r>
              <a:rPr lang="en-US" sz="2200" b="0" i="0" dirty="0">
                <a:solidFill>
                  <a:srgbClr val="242021"/>
                </a:solidFill>
                <a:effectLst/>
              </a:rPr>
              <a:t>(</a:t>
            </a:r>
            <a:r>
              <a:rPr lang="en-US" sz="2200" b="0" i="0" dirty="0" err="1">
                <a:solidFill>
                  <a:srgbClr val="242021"/>
                </a:solidFill>
                <a:effectLst/>
              </a:rPr>
              <a:t>colour</a:t>
            </a:r>
            <a:r>
              <a:rPr lang="en-US" sz="2200" b="0" i="0" dirty="0">
                <a:solidFill>
                  <a:srgbClr val="242021"/>
                </a:solidFill>
                <a:effectLst/>
              </a:rPr>
              <a:t> = NULL, size = NULL, </a:t>
            </a:r>
            <a:r>
              <a:rPr lang="en-US" sz="2200" b="0" i="0" dirty="0" err="1">
                <a:solidFill>
                  <a:srgbClr val="242021"/>
                </a:solidFill>
                <a:effectLst/>
              </a:rPr>
              <a:t>linetype</a:t>
            </a:r>
            <a:r>
              <a:rPr lang="en-US" sz="2200" b="0" i="0" dirty="0">
                <a:solidFill>
                  <a:srgbClr val="242021"/>
                </a:solidFill>
                <a:effectLst/>
              </a:rPr>
              <a:t> = NULL, </a:t>
            </a:r>
            <a:r>
              <a:rPr lang="en-US" sz="2200" b="0" i="0" dirty="0" err="1">
                <a:solidFill>
                  <a:srgbClr val="242021"/>
                </a:solidFill>
                <a:effectLst/>
              </a:rPr>
              <a:t>lineend</a:t>
            </a:r>
            <a:r>
              <a:rPr lang="en-US" sz="2200" b="0" i="0" dirty="0">
                <a:solidFill>
                  <a:srgbClr val="242021"/>
                </a:solidFill>
                <a:effectLst/>
              </a:rPr>
              <a:t> = NULL, color = NULL, arrow = NULL, </a:t>
            </a:r>
            <a:r>
              <a:rPr lang="en-US" sz="2200" b="0" i="0" dirty="0" err="1">
                <a:solidFill>
                  <a:srgbClr val="242021"/>
                </a:solidFill>
                <a:effectLst/>
              </a:rPr>
              <a:t>inherit.blank</a:t>
            </a:r>
            <a:r>
              <a:rPr lang="en-US" sz="2200" b="0" i="0" dirty="0">
                <a:solidFill>
                  <a:srgbClr val="242021"/>
                </a:solidFill>
                <a:effectLst/>
              </a:rPr>
              <a:t> = FALSE)</a:t>
            </a:r>
            <a:endParaRPr lang="en-US" sz="2200" b="0" i="0" dirty="0">
              <a:solidFill>
                <a:srgbClr val="242021"/>
              </a:solidFill>
              <a:effectLst/>
            </a:endParaRPr>
          </a:p>
          <a:p>
            <a:pPr marL="0" indent="0">
              <a:buNone/>
            </a:pPr>
            <a:r>
              <a:rPr lang="en-US" sz="2200" b="0" i="0" dirty="0" err="1">
                <a:solidFill>
                  <a:srgbClr val="242021"/>
                </a:solidFill>
                <a:effectLst/>
              </a:rPr>
              <a:t>element_text</a:t>
            </a:r>
            <a:r>
              <a:rPr lang="en-US" sz="2200" b="0" i="0" dirty="0">
                <a:solidFill>
                  <a:srgbClr val="242021"/>
                </a:solidFill>
                <a:effectLst/>
              </a:rPr>
              <a:t>(family = NULL, face = NULL, </a:t>
            </a:r>
            <a:r>
              <a:rPr lang="en-US" sz="2200" b="0" i="0" dirty="0" err="1">
                <a:solidFill>
                  <a:srgbClr val="242021"/>
                </a:solidFill>
                <a:effectLst/>
              </a:rPr>
              <a:t>colour</a:t>
            </a:r>
            <a:r>
              <a:rPr lang="en-US" sz="2200" b="0" i="0" dirty="0">
                <a:solidFill>
                  <a:srgbClr val="242021"/>
                </a:solidFill>
                <a:effectLst/>
              </a:rPr>
              <a:t> = NULL, size = NULL, </a:t>
            </a:r>
            <a:r>
              <a:rPr lang="en-US" sz="2200" b="0" i="0" dirty="0" err="1">
                <a:solidFill>
                  <a:srgbClr val="242021"/>
                </a:solidFill>
                <a:effectLst/>
              </a:rPr>
              <a:t>hjust</a:t>
            </a:r>
            <a:r>
              <a:rPr lang="en-US" sz="2200" b="0" i="0" dirty="0">
                <a:solidFill>
                  <a:srgbClr val="242021"/>
                </a:solidFill>
                <a:effectLst/>
              </a:rPr>
              <a:t> = NULL, </a:t>
            </a:r>
            <a:r>
              <a:rPr lang="en-US" sz="2200" b="0" i="0" dirty="0" err="1">
                <a:solidFill>
                  <a:srgbClr val="242021"/>
                </a:solidFill>
                <a:effectLst/>
              </a:rPr>
              <a:t>vjust</a:t>
            </a:r>
            <a:r>
              <a:rPr lang="en-US" sz="2200" b="0" i="0" dirty="0">
                <a:solidFill>
                  <a:srgbClr val="242021"/>
                </a:solidFill>
                <a:effectLst/>
              </a:rPr>
              <a:t> = NULL, angle = NULL, </a:t>
            </a:r>
            <a:r>
              <a:rPr lang="en-US" sz="2200" b="0" i="0" dirty="0" err="1">
                <a:solidFill>
                  <a:srgbClr val="242021"/>
                </a:solidFill>
                <a:effectLst/>
              </a:rPr>
              <a:t>lineheight</a:t>
            </a:r>
            <a:r>
              <a:rPr lang="en-US" sz="2200" b="0" i="0" dirty="0">
                <a:solidFill>
                  <a:srgbClr val="242021"/>
                </a:solidFill>
                <a:effectLst/>
              </a:rPr>
              <a:t> = NULL, color = NULL, margin = NULL, debug = NULL, </a:t>
            </a:r>
            <a:r>
              <a:rPr lang="en-US" sz="2200" b="0" i="0" dirty="0" err="1">
                <a:solidFill>
                  <a:srgbClr val="242021"/>
                </a:solidFill>
                <a:effectLst/>
              </a:rPr>
              <a:t>inherit.blank</a:t>
            </a:r>
            <a:r>
              <a:rPr lang="en-US" sz="2200" b="0" i="0" dirty="0">
                <a:solidFill>
                  <a:srgbClr val="242021"/>
                </a:solidFill>
                <a:effectLst/>
              </a:rPr>
              <a:t> = FALSE)</a:t>
            </a:r>
            <a:endParaRPr lang="en-US" sz="2200" b="0" i="0" dirty="0">
              <a:solidFill>
                <a:srgbClr val="242021"/>
              </a:solidFill>
              <a:effectLst/>
            </a:endParaRPr>
          </a:p>
          <a:p>
            <a:pPr marL="0" indent="0">
              <a:buNone/>
            </a:pPr>
            <a:endParaRPr lang="en-US" sz="2200" dirty="0">
              <a:solidFill>
                <a:srgbClr val="242021"/>
              </a:solidFill>
            </a:endParaRPr>
          </a:p>
          <a:p>
            <a:pPr marL="0" indent="0">
              <a:buNone/>
            </a:pPr>
            <a:r>
              <a:rPr lang="en-US" sz="2200" dirty="0">
                <a:hlinkClick r:id="rId1"/>
              </a:rPr>
              <a:t>https://ggplot2.tidyverse.org/reference/element.html</a:t>
            </a:r>
            <a:endParaRPr lang="en-US" sz="2200" dirty="0">
              <a:solidFill>
                <a:srgbClr val="242021"/>
              </a:solidFill>
            </a:endParaRPr>
          </a:p>
          <a:p>
            <a:pPr marL="0" indent="0">
              <a:buNone/>
            </a:pPr>
            <a:endParaRPr lang="en-US" sz="2200"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Bonus step: Specifying specific colors for your points in your scatter plot</a:t>
            </a:r>
            <a:endParaRPr lang="en-US" sz="3600" dirty="0"/>
          </a:p>
        </p:txBody>
      </p:sp>
      <p:sp>
        <p:nvSpPr>
          <p:cNvPr id="3" name="Content Placeholder 2"/>
          <p:cNvSpPr>
            <a:spLocks noGrp="1"/>
          </p:cNvSpPr>
          <p:nvPr>
            <p:ph idx="1"/>
          </p:nvPr>
        </p:nvSpPr>
        <p:spPr>
          <a:xfrm>
            <a:off x="838200" y="1690688"/>
            <a:ext cx="10515600" cy="4351338"/>
          </a:xfrm>
        </p:spPr>
        <p:txBody>
          <a:bodyPr>
            <a:no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ggplot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plot.data</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aes</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(x = carat, y = price))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geom_point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srgbClr val="FF0000"/>
                </a:solidFill>
                <a:effectLst/>
                <a:uLnTx/>
                <a:uFillTx/>
                <a:latin typeface="Myriad Pro Light" panose="020B0403030403020204" pitchFamily="34" charset="0"/>
                <a:ea typeface="+mn-ea"/>
                <a:cs typeface="+mn-cs"/>
              </a:rPr>
              <a:t>aes</a:t>
            </a:r>
            <a:r>
              <a:rPr kumimoji="0" lang="en-US" sz="1200" b="0" i="0" u="none" strike="noStrike" kern="1200" cap="none" spc="0" normalizeH="0" baseline="0" noProof="0" dirty="0">
                <a:ln>
                  <a:noFill/>
                </a:ln>
                <a:solidFill>
                  <a:srgbClr val="FF0000"/>
                </a:solidFill>
                <a:effectLst/>
                <a:uLnTx/>
                <a:uFillTx/>
                <a:latin typeface="Myriad Pro Light" panose="020B0403030403020204" pitchFamily="34" charset="0"/>
                <a:ea typeface="+mn-ea"/>
                <a:cs typeface="+mn-cs"/>
              </a:rPr>
              <a:t>(color = “blue”)</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labs(</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title = "Chart Title",</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subtitle = "Chart Subtitle",</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caption = "Chart Caption"</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scale_x_continuous</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(name = "Size in Carats")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scale_y_continuous</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name = "Price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labels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dollar_format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theme_minimal</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theme(</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plot.title</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0.5),</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plot.subtitle</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0.5),</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plot.caption</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1)</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effectLst/>
              <a:uLnTx/>
              <a:uFillTx/>
              <a:latin typeface="Myriad Pro Light" panose="020B0403030403020204" pitchFamily="34" charset="0"/>
              <a:ea typeface="+mn-ea"/>
              <a:cs typeface="+mn-cs"/>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18809" y="567817"/>
            <a:ext cx="11754382" cy="5722365"/>
          </a:xfrm>
          <a:prstGeom prst="rect">
            <a:avLst/>
          </a:prstGeom>
        </p:spPr>
      </p:pic>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Bonus step: Specifying specific colors for your points in your scatter plot</a:t>
            </a:r>
            <a:endParaRPr lang="en-US" dirty="0"/>
          </a:p>
        </p:txBody>
      </p:sp>
      <p:sp>
        <p:nvSpPr>
          <p:cNvPr id="3" name="Content Placeholder 2"/>
          <p:cNvSpPr>
            <a:spLocks noGrp="1"/>
          </p:cNvSpPr>
          <p:nvPr>
            <p:ph idx="1"/>
          </p:nvPr>
        </p:nvSpPr>
        <p:spPr/>
        <p:txBody>
          <a:bodyPr>
            <a:no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ggplot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plot.data</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aes</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(x = carat, y = price))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geom_point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a:ln>
                  <a:noFill/>
                </a:ln>
                <a:solidFill>
                  <a:srgbClr val="FF0000"/>
                </a:solidFill>
                <a:effectLst/>
                <a:uLnTx/>
                <a:uFillTx/>
                <a:latin typeface="Myriad Pro Light" panose="020B0403030403020204" pitchFamily="34" charset="0"/>
                <a:ea typeface="+mn-ea"/>
                <a:cs typeface="+mn-cs"/>
              </a:rPr>
              <a:t>color = “blue”</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labs(</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title = "Chart Title",</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subtitle = "Chart Subtitle",</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caption = "Chart Caption"</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scale_x_continuous</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(name = "Size in Carats")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scale_y_continuous</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name = "Price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labels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dollar_format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theme_minimal</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theme(</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plot.title</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0.5),</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plot.subtitle</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0.5),</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plot.caption</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1)</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endPar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70410" y="592938"/>
            <a:ext cx="11651179" cy="5672123"/>
          </a:xfrm>
          <a:prstGeom prst="rect">
            <a:avLst/>
          </a:prstGeom>
        </p:spPr>
      </p:pic>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a:t>
            </a:r>
            <a:r>
              <a:rPr lang="en-US" dirty="0" err="1"/>
              <a:t>geoms</a:t>
            </a:r>
            <a:endParaRPr lang="en-US" dirty="0"/>
          </a:p>
        </p:txBody>
      </p:sp>
      <p:sp>
        <p:nvSpPr>
          <p:cNvPr id="3" name="Content Placeholder 2"/>
          <p:cNvSpPr>
            <a:spLocks noGrp="1"/>
          </p:cNvSpPr>
          <p:nvPr>
            <p:ph idx="1"/>
          </p:nvPr>
        </p:nvSpPr>
        <p:spPr/>
        <p:txBody>
          <a:bodyPr>
            <a:normAutofit/>
          </a:bodyPr>
          <a:lstStyle/>
          <a:p>
            <a:r>
              <a:rPr lang="en-US" sz="2200" b="0" i="1" dirty="0" err="1">
                <a:solidFill>
                  <a:srgbClr val="242021"/>
                </a:solidFill>
                <a:effectLst/>
              </a:rPr>
              <a:t>geom_bar</a:t>
            </a:r>
            <a:r>
              <a:rPr lang="en-US" sz="2200" b="0" i="1" dirty="0">
                <a:solidFill>
                  <a:srgbClr val="242021"/>
                </a:solidFill>
                <a:effectLst/>
              </a:rPr>
              <a:t>():</a:t>
            </a:r>
            <a:r>
              <a:rPr lang="en-US" sz="2200" dirty="0">
                <a:solidFill>
                  <a:srgbClr val="242021"/>
                </a:solidFill>
              </a:rPr>
              <a:t> </a:t>
            </a:r>
            <a:r>
              <a:rPr lang="en-US" sz="2200" b="0" i="0" dirty="0">
                <a:solidFill>
                  <a:srgbClr val="242021"/>
                </a:solidFill>
                <a:effectLst/>
              </a:rPr>
              <a:t>column charts and horizontal bar charts.</a:t>
            </a:r>
            <a:endParaRPr lang="en-US" sz="2200" b="0" i="0" dirty="0">
              <a:solidFill>
                <a:srgbClr val="242021"/>
              </a:solidFill>
              <a:effectLst/>
            </a:endParaRPr>
          </a:p>
          <a:p>
            <a:r>
              <a:rPr lang="en-US" sz="2200" b="0" i="1" dirty="0" err="1">
                <a:solidFill>
                  <a:srgbClr val="242021"/>
                </a:solidFill>
                <a:effectLst/>
              </a:rPr>
              <a:t>geom_histogram</a:t>
            </a:r>
            <a:r>
              <a:rPr lang="en-US" sz="2200" b="0" i="1" dirty="0">
                <a:solidFill>
                  <a:srgbClr val="242021"/>
                </a:solidFill>
                <a:effectLst/>
              </a:rPr>
              <a:t>(): </a:t>
            </a:r>
            <a:r>
              <a:rPr lang="en-US" sz="2200" b="0" i="0" dirty="0">
                <a:solidFill>
                  <a:srgbClr val="242021"/>
                </a:solidFill>
                <a:effectLst/>
              </a:rPr>
              <a:t>histogram chart.</a:t>
            </a:r>
            <a:endParaRPr lang="en-US" sz="2200" b="0" i="0" dirty="0">
              <a:solidFill>
                <a:srgbClr val="242021"/>
              </a:solidFill>
              <a:effectLst/>
            </a:endParaRPr>
          </a:p>
          <a:p>
            <a:r>
              <a:rPr lang="en-US" sz="2200" b="0" i="1" dirty="0" err="1">
                <a:solidFill>
                  <a:srgbClr val="242021"/>
                </a:solidFill>
                <a:effectLst/>
              </a:rPr>
              <a:t>geom_line</a:t>
            </a:r>
            <a:r>
              <a:rPr lang="en-US" sz="2200" b="0" i="1" dirty="0">
                <a:solidFill>
                  <a:srgbClr val="242021"/>
                </a:solidFill>
                <a:effectLst/>
              </a:rPr>
              <a:t>(): </a:t>
            </a:r>
            <a:r>
              <a:rPr lang="en-US" sz="2200" b="0" i="0" dirty="0">
                <a:solidFill>
                  <a:srgbClr val="242021"/>
                </a:solidFill>
                <a:effectLst/>
              </a:rPr>
              <a:t>line charts</a:t>
            </a:r>
            <a:endParaRPr lang="en-US" sz="2200" b="0" i="0" dirty="0">
              <a:solidFill>
                <a:srgbClr val="242021"/>
              </a:solidFill>
              <a:effectLst/>
            </a:endParaRPr>
          </a:p>
          <a:p>
            <a:r>
              <a:rPr lang="en-US" sz="2200" b="0" i="1" dirty="0" err="1">
                <a:solidFill>
                  <a:srgbClr val="242021"/>
                </a:solidFill>
                <a:effectLst/>
              </a:rPr>
              <a:t>geom_point</a:t>
            </a:r>
            <a:r>
              <a:rPr lang="en-US" sz="2200" b="0" i="1" dirty="0">
                <a:solidFill>
                  <a:srgbClr val="242021"/>
                </a:solidFill>
                <a:effectLst/>
              </a:rPr>
              <a:t>() </a:t>
            </a:r>
            <a:r>
              <a:rPr lang="en-US" sz="2200" b="0" i="0" dirty="0">
                <a:solidFill>
                  <a:srgbClr val="242021"/>
                </a:solidFill>
                <a:effectLst/>
              </a:rPr>
              <a:t>and </a:t>
            </a:r>
            <a:r>
              <a:rPr lang="en-US" sz="2200" b="0" i="1" dirty="0" err="1">
                <a:solidFill>
                  <a:srgbClr val="242021"/>
                </a:solidFill>
                <a:effectLst/>
              </a:rPr>
              <a:t>geom_smooth</a:t>
            </a:r>
            <a:r>
              <a:rPr lang="en-US" sz="2200" b="0" i="1" dirty="0">
                <a:solidFill>
                  <a:srgbClr val="242021"/>
                </a:solidFill>
                <a:effectLst/>
              </a:rPr>
              <a:t>(): </a:t>
            </a:r>
            <a:r>
              <a:rPr lang="en-US" sz="2200" b="0" dirty="0">
                <a:solidFill>
                  <a:srgbClr val="242021"/>
                </a:solidFill>
                <a:effectLst/>
              </a:rPr>
              <a:t>scatter plot with regression line.</a:t>
            </a:r>
            <a:endParaRPr lang="en-US" sz="2200"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geom_bar</a:t>
            </a:r>
            <a:r>
              <a:rPr lang="en-US" dirty="0"/>
              <a:t>()</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err="1"/>
              <a:t>plot.data</a:t>
            </a:r>
            <a:r>
              <a:rPr lang="en-US" sz="2200" dirty="0"/>
              <a:t> &lt;-</a:t>
            </a:r>
            <a:endParaRPr lang="en-US" sz="2200" dirty="0"/>
          </a:p>
          <a:p>
            <a:pPr marL="0" indent="0">
              <a:buNone/>
            </a:pPr>
            <a:r>
              <a:rPr lang="en-US" sz="2200" dirty="0"/>
              <a:t>  </a:t>
            </a:r>
            <a:r>
              <a:rPr lang="en-US" sz="2200" dirty="0" err="1"/>
              <a:t>data.frame</a:t>
            </a:r>
            <a:r>
              <a:rPr lang="en-US" sz="2200" dirty="0"/>
              <a:t>(Titanic) %&gt;%</a:t>
            </a:r>
            <a:endParaRPr lang="en-US" sz="2200" dirty="0"/>
          </a:p>
          <a:p>
            <a:pPr marL="0" indent="0">
              <a:buNone/>
            </a:pPr>
            <a:r>
              <a:rPr lang="en-US" sz="2200" dirty="0"/>
              <a:t>  </a:t>
            </a:r>
            <a:r>
              <a:rPr lang="en-US" sz="2200" dirty="0" err="1"/>
              <a:t>group_by</a:t>
            </a:r>
            <a:r>
              <a:rPr lang="en-US" sz="2200" dirty="0"/>
              <a:t>(Class) %&gt;%</a:t>
            </a:r>
            <a:endParaRPr lang="en-US" sz="2200" dirty="0"/>
          </a:p>
          <a:p>
            <a:pPr marL="0" indent="0">
              <a:buNone/>
            </a:pPr>
            <a:r>
              <a:rPr lang="en-US" sz="2200" dirty="0"/>
              <a:t>  summarize(`Total Freq` = sum(Freq))</a:t>
            </a:r>
            <a:endParaRPr lang="en-US" sz="2200" dirty="0"/>
          </a:p>
          <a:p>
            <a:pPr marL="0" indent="0">
              <a:buNone/>
            </a:pPr>
            <a:endParaRPr lang="en-US" sz="2200" dirty="0"/>
          </a:p>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Class, y = `Total Freq`)) +</a:t>
            </a:r>
            <a:endParaRPr lang="en-US" sz="2200" dirty="0"/>
          </a:p>
          <a:p>
            <a:pPr marL="0" indent="0">
              <a:buNone/>
            </a:pPr>
            <a:r>
              <a:rPr lang="en-US" sz="2200" dirty="0"/>
              <a:t>  </a:t>
            </a:r>
            <a:r>
              <a:rPr lang="en-US" sz="2200" dirty="0" err="1"/>
              <a:t>geom_bar</a:t>
            </a:r>
            <a:r>
              <a:rPr lang="en-US" sz="2200" dirty="0"/>
              <a:t>(stat = "identity") +</a:t>
            </a:r>
            <a:endParaRPr lang="en-US" sz="2200" dirty="0"/>
          </a:p>
          <a:p>
            <a:pPr marL="0" indent="0">
              <a:buNone/>
            </a:pPr>
            <a:r>
              <a:rPr lang="en-US" sz="2200" dirty="0"/>
              <a:t>  labs(title = "</a:t>
            </a:r>
            <a:r>
              <a:rPr lang="en-US" sz="2200" dirty="0" err="1"/>
              <a:t>geom_bar</a:t>
            </a:r>
            <a:r>
              <a:rPr lang="en-US" sz="2200" dirty="0"/>
              <a:t>") +</a:t>
            </a:r>
            <a:endParaRPr lang="en-US" sz="2200" dirty="0"/>
          </a:p>
          <a:p>
            <a:pPr marL="0" indent="0">
              <a:buNone/>
            </a:pPr>
            <a:r>
              <a:rPr lang="en-US" sz="2200" dirty="0"/>
              <a:t>  </a:t>
            </a:r>
            <a:r>
              <a:rPr lang="en-US" sz="2200" dirty="0" err="1"/>
              <a:t>theme_minimal</a:t>
            </a:r>
            <a:r>
              <a:rPr lang="en-US" sz="2200" dirty="0"/>
              <a:t>()</a:t>
            </a:r>
            <a:endParaRPr lang="en-US" sz="2200" dirty="0"/>
          </a:p>
        </p:txBody>
      </p:sp>
      <p:pic>
        <p:nvPicPr>
          <p:cNvPr id="5" name="Picture 4"/>
          <p:cNvPicPr>
            <a:picLocks noChangeAspect="1"/>
          </p:cNvPicPr>
          <p:nvPr/>
        </p:nvPicPr>
        <p:blipFill>
          <a:blip r:embed="rId1"/>
          <a:stretch>
            <a:fillRect/>
          </a:stretch>
        </p:blipFill>
        <p:spPr>
          <a:xfrm>
            <a:off x="5727967" y="462813"/>
            <a:ext cx="6092882" cy="29661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geom_histogram</a:t>
            </a:r>
            <a:r>
              <a:rPr lang="en-US" dirty="0"/>
              <a:t>()</a:t>
            </a:r>
            <a:endParaRPr lang="en-US" dirty="0"/>
          </a:p>
        </p:txBody>
      </p:sp>
      <p:pic>
        <p:nvPicPr>
          <p:cNvPr id="5" name="Picture 4"/>
          <p:cNvPicPr>
            <a:picLocks noChangeAspect="1"/>
          </p:cNvPicPr>
          <p:nvPr/>
        </p:nvPicPr>
        <p:blipFill>
          <a:blip r:embed="rId1"/>
          <a:stretch>
            <a:fillRect/>
          </a:stretch>
        </p:blipFill>
        <p:spPr>
          <a:xfrm>
            <a:off x="1576952" y="1801294"/>
            <a:ext cx="9038095" cy="440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Domain</a:t>
            </a:r>
            <a:endParaRPr lang="en-US"/>
          </a:p>
        </p:txBody>
      </p:sp>
      <p:sp>
        <p:nvSpPr>
          <p:cNvPr id="3" name="Content Placeholder 2"/>
          <p:cNvSpPr>
            <a:spLocks noGrp="1"/>
          </p:cNvSpPr>
          <p:nvPr>
            <p:ph idx="1"/>
          </p:nvPr>
        </p:nvSpPr>
        <p:spPr>
          <a:xfrm>
            <a:off x="838200" y="1825624"/>
            <a:ext cx="10515600" cy="5032376"/>
          </a:xfrm>
        </p:spPr>
        <p:txBody>
          <a:bodyPr>
            <a:normAutofit/>
          </a:bodyPr>
          <a:lstStyle/>
          <a:p>
            <a:pPr>
              <a:lnSpc>
                <a:spcPct val="100000"/>
              </a:lnSpc>
            </a:pPr>
            <a:r>
              <a:rPr lang="en-US" sz="2200" b="0" i="0" dirty="0">
                <a:solidFill>
                  <a:srgbClr val="000000"/>
                </a:solidFill>
                <a:effectLst/>
              </a:rPr>
              <a:t>A </a:t>
            </a:r>
            <a:r>
              <a:rPr lang="en-US" sz="2200" b="1" i="0" dirty="0">
                <a:solidFill>
                  <a:srgbClr val="000000"/>
                </a:solidFill>
                <a:effectLst/>
              </a:rPr>
              <a:t>domain </a:t>
            </a:r>
            <a:r>
              <a:rPr lang="en-US" sz="2200" b="0" i="0" dirty="0">
                <a:solidFill>
                  <a:srgbClr val="000000"/>
                </a:solidFill>
                <a:effectLst/>
              </a:rPr>
              <a:t>is simply the </a:t>
            </a:r>
            <a:r>
              <a:rPr lang="en-US" sz="2200" b="0" i="0" dirty="0">
                <a:solidFill>
                  <a:srgbClr val="FF0000"/>
                </a:solidFill>
                <a:effectLst/>
              </a:rPr>
              <a:t>context</a:t>
            </a:r>
            <a:r>
              <a:rPr lang="en-US" sz="2200" b="0" i="0" dirty="0">
                <a:solidFill>
                  <a:srgbClr val="000000"/>
                </a:solidFill>
                <a:effectLst/>
              </a:rPr>
              <a:t> where business intelligence is applied. Most businesses are composed of relatively standard business functions or departments, such as the following:</a:t>
            </a:r>
            <a:endParaRPr lang="en-US" sz="2200" b="0" i="0" dirty="0">
              <a:solidFill>
                <a:srgbClr val="000000"/>
              </a:solidFill>
              <a:effectLst/>
            </a:endParaRPr>
          </a:p>
          <a:p>
            <a:pPr lvl="1">
              <a:lnSpc>
                <a:spcPct val="100000"/>
              </a:lnSpc>
            </a:pPr>
            <a:r>
              <a:rPr lang="en-US" sz="1800" b="0" i="0" dirty="0">
                <a:solidFill>
                  <a:srgbClr val="000000"/>
                </a:solidFill>
                <a:effectLst/>
              </a:rPr>
              <a:t>Sales</a:t>
            </a:r>
            <a:endParaRPr lang="en-US" sz="1800" b="0" i="0" dirty="0">
              <a:solidFill>
                <a:srgbClr val="000000"/>
              </a:solidFill>
              <a:effectLst/>
            </a:endParaRPr>
          </a:p>
          <a:p>
            <a:pPr lvl="1">
              <a:lnSpc>
                <a:spcPct val="100000"/>
              </a:lnSpc>
            </a:pPr>
            <a:r>
              <a:rPr lang="en-US" sz="1800" b="0" i="0" dirty="0">
                <a:solidFill>
                  <a:srgbClr val="000000"/>
                </a:solidFill>
                <a:effectLst/>
              </a:rPr>
              <a:t>Marketing</a:t>
            </a:r>
            <a:endParaRPr lang="en-US" sz="1800" b="0" i="0" dirty="0">
              <a:solidFill>
                <a:srgbClr val="000000"/>
              </a:solidFill>
              <a:effectLst/>
            </a:endParaRPr>
          </a:p>
          <a:p>
            <a:pPr lvl="1">
              <a:lnSpc>
                <a:spcPct val="100000"/>
              </a:lnSpc>
            </a:pPr>
            <a:r>
              <a:rPr lang="en-US" sz="1800" b="0" i="0" dirty="0">
                <a:solidFill>
                  <a:srgbClr val="000000"/>
                </a:solidFill>
                <a:effectLst/>
              </a:rPr>
              <a:t>Manufacturing/production</a:t>
            </a:r>
            <a:endParaRPr lang="en-US" sz="1800" b="0" i="0" dirty="0">
              <a:solidFill>
                <a:srgbClr val="000000"/>
              </a:solidFill>
              <a:effectLst/>
            </a:endParaRPr>
          </a:p>
          <a:p>
            <a:pPr lvl="1">
              <a:lnSpc>
                <a:spcPct val="100000"/>
              </a:lnSpc>
            </a:pPr>
            <a:r>
              <a:rPr lang="en-US" sz="1800" b="0" i="0" dirty="0">
                <a:solidFill>
                  <a:srgbClr val="000000"/>
                </a:solidFill>
                <a:effectLst/>
              </a:rPr>
              <a:t>Supply chain/operations</a:t>
            </a:r>
            <a:endParaRPr lang="en-US" sz="1800" b="0" i="0" dirty="0">
              <a:solidFill>
                <a:srgbClr val="000000"/>
              </a:solidFill>
              <a:effectLst/>
            </a:endParaRPr>
          </a:p>
          <a:p>
            <a:pPr lvl="1">
              <a:lnSpc>
                <a:spcPct val="100000"/>
              </a:lnSpc>
            </a:pPr>
            <a:r>
              <a:rPr lang="en-US" sz="1800" b="0" i="0" dirty="0">
                <a:solidFill>
                  <a:srgbClr val="000000"/>
                </a:solidFill>
                <a:effectLst/>
              </a:rPr>
              <a:t>Research and development</a:t>
            </a:r>
            <a:endParaRPr lang="en-US" sz="1800" b="0" i="0" dirty="0">
              <a:solidFill>
                <a:srgbClr val="000000"/>
              </a:solidFill>
              <a:effectLst/>
            </a:endParaRPr>
          </a:p>
          <a:p>
            <a:pPr lvl="1">
              <a:lnSpc>
                <a:spcPct val="100000"/>
              </a:lnSpc>
            </a:pPr>
            <a:r>
              <a:rPr lang="en-US" sz="1800" b="0" i="0" dirty="0">
                <a:solidFill>
                  <a:srgbClr val="000000"/>
                </a:solidFill>
                <a:effectLst/>
              </a:rPr>
              <a:t>Human resources</a:t>
            </a:r>
            <a:endParaRPr lang="en-US" sz="1800" b="0" i="0" dirty="0">
              <a:solidFill>
                <a:srgbClr val="000000"/>
              </a:solidFill>
              <a:effectLst/>
            </a:endParaRPr>
          </a:p>
          <a:p>
            <a:pPr lvl="1">
              <a:lnSpc>
                <a:spcPct val="100000"/>
              </a:lnSpc>
            </a:pPr>
            <a:r>
              <a:rPr lang="en-US" sz="1800" b="0" i="0" dirty="0">
                <a:solidFill>
                  <a:srgbClr val="000000"/>
                </a:solidFill>
                <a:effectLst/>
              </a:rPr>
              <a:t>Accounting/finance</a:t>
            </a:r>
            <a:endParaRPr lang="en-US" sz="18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Panes</a:t>
            </a:r>
            <a:endParaRPr lang="en-US"/>
          </a:p>
        </p:txBody>
      </p:sp>
      <p:sp>
        <p:nvSpPr>
          <p:cNvPr id="3" name="Content Placeholder 2"/>
          <p:cNvSpPr>
            <a:spLocks noGrp="1"/>
          </p:cNvSpPr>
          <p:nvPr>
            <p:ph idx="1"/>
          </p:nvPr>
        </p:nvSpPr>
        <p:spPr/>
        <p:txBody>
          <a:bodyPr>
            <a:noAutofit/>
          </a:bodyPr>
          <a:lstStyle/>
          <a:p>
            <a:pPr marL="0" indent="0">
              <a:buNone/>
            </a:pPr>
            <a:r>
              <a:rPr lang="en-US" sz="2000" b="0" i="0">
                <a:solidFill>
                  <a:srgbClr val="000000"/>
                </a:solidFill>
                <a:effectLst/>
              </a:rPr>
              <a:t>• </a:t>
            </a:r>
            <a:r>
              <a:rPr lang="en-US" sz="2000" b="1" i="0">
                <a:solidFill>
                  <a:srgbClr val="000000"/>
                </a:solidFill>
                <a:effectLst/>
              </a:rPr>
              <a:t>Filters</a:t>
            </a:r>
            <a:r>
              <a:rPr lang="en-US" sz="2000" b="0" i="0">
                <a:solidFill>
                  <a:srgbClr val="000000"/>
                </a:solidFill>
                <a:effectLst/>
              </a:rPr>
              <a:t>: The </a:t>
            </a:r>
            <a:r>
              <a:rPr lang="en-US" sz="2000" b="1" i="0">
                <a:solidFill>
                  <a:srgbClr val="000000"/>
                </a:solidFill>
                <a:effectLst/>
              </a:rPr>
              <a:t>Filters </a:t>
            </a:r>
            <a:r>
              <a:rPr lang="en-US" sz="2000" b="0" i="0">
                <a:solidFill>
                  <a:srgbClr val="000000"/>
                </a:solidFill>
                <a:effectLst/>
              </a:rPr>
              <a:t>pane is available within the </a:t>
            </a:r>
            <a:r>
              <a:rPr lang="en-US" sz="2000" b="1" i="0">
                <a:solidFill>
                  <a:srgbClr val="000000"/>
                </a:solidFill>
                <a:effectLst/>
              </a:rPr>
              <a:t>Report </a:t>
            </a:r>
            <a:r>
              <a:rPr lang="en-US" sz="2000" b="0" i="0">
                <a:solidFill>
                  <a:srgbClr val="000000"/>
                </a:solidFill>
                <a:effectLst/>
              </a:rPr>
              <a:t>view and displays a list of filters currently active on reports, pages, and visualizations.</a:t>
            </a:r>
            <a:endParaRPr lang="en-US" sz="2000" b="0" i="0">
              <a:solidFill>
                <a:srgbClr val="000000"/>
              </a:solidFill>
              <a:effectLst/>
            </a:endParaRPr>
          </a:p>
          <a:p>
            <a:pPr marL="0" indent="0">
              <a:buNone/>
            </a:pPr>
            <a:r>
              <a:rPr lang="en-US" sz="2000" b="0" i="0">
                <a:solidFill>
                  <a:srgbClr val="000000"/>
                </a:solidFill>
                <a:effectLst/>
              </a:rPr>
              <a:t>• </a:t>
            </a:r>
            <a:r>
              <a:rPr lang="en-US" sz="2000" b="1" i="0">
                <a:solidFill>
                  <a:srgbClr val="000000"/>
                </a:solidFill>
                <a:effectLst/>
              </a:rPr>
              <a:t>Visualizations</a:t>
            </a:r>
            <a:r>
              <a:rPr lang="en-US" sz="2000" b="0" i="0">
                <a:solidFill>
                  <a:srgbClr val="000000"/>
                </a:solidFill>
                <a:effectLst/>
              </a:rPr>
              <a:t>: The </a:t>
            </a:r>
            <a:r>
              <a:rPr lang="en-US" sz="2000" b="1" i="0">
                <a:solidFill>
                  <a:srgbClr val="000000"/>
                </a:solidFill>
                <a:effectLst/>
              </a:rPr>
              <a:t>Visualizations </a:t>
            </a:r>
            <a:r>
              <a:rPr lang="en-US" sz="2000" b="0" i="0">
                <a:solidFill>
                  <a:srgbClr val="000000"/>
                </a:solidFill>
                <a:effectLst/>
              </a:rPr>
              <a:t>pane is also available when in the </a:t>
            </a:r>
            <a:r>
              <a:rPr lang="en-US" sz="2000" b="1" i="0">
                <a:solidFill>
                  <a:srgbClr val="000000"/>
                </a:solidFill>
                <a:effectLst/>
              </a:rPr>
              <a:t>Report </a:t>
            </a:r>
            <a:r>
              <a:rPr lang="en-US" sz="2000" b="0" i="0">
                <a:solidFill>
                  <a:srgbClr val="000000"/>
                </a:solidFill>
                <a:effectLst/>
              </a:rPr>
              <a:t>view and provides access to the various visualization types available within the report. Sub-panes exist for configuring and formatting visualizations and adding analytics to visualizations, as well as for configuring filters and drill-through capabilities for reports, pages, and visualizations.</a:t>
            </a:r>
            <a:endParaRPr lang="en-US" sz="2000" b="0" i="0">
              <a:solidFill>
                <a:srgbClr val="000000"/>
              </a:solidFill>
              <a:effectLst/>
            </a:endParaRPr>
          </a:p>
          <a:p>
            <a:pPr marL="0" indent="0">
              <a:buNone/>
            </a:pPr>
            <a:r>
              <a:rPr lang="en-US" sz="2000" b="0" i="0">
                <a:solidFill>
                  <a:srgbClr val="000000"/>
                </a:solidFill>
                <a:effectLst/>
              </a:rPr>
              <a:t>• </a:t>
            </a:r>
            <a:r>
              <a:rPr lang="en-US" sz="2000" b="1" i="0">
                <a:solidFill>
                  <a:srgbClr val="000000"/>
                </a:solidFill>
                <a:effectLst/>
              </a:rPr>
              <a:t>Bookmarks</a:t>
            </a:r>
            <a:r>
              <a:rPr lang="en-US" sz="2000" b="0" i="0">
                <a:solidFill>
                  <a:srgbClr val="000000"/>
                </a:solidFill>
                <a:effectLst/>
              </a:rPr>
              <a:t>, </a:t>
            </a:r>
            <a:r>
              <a:rPr lang="en-US" sz="2000" b="1" i="0">
                <a:solidFill>
                  <a:srgbClr val="000000"/>
                </a:solidFill>
                <a:effectLst/>
              </a:rPr>
              <a:t>Selection</a:t>
            </a:r>
            <a:r>
              <a:rPr lang="en-US" sz="2000" b="0" i="0">
                <a:solidFill>
                  <a:srgbClr val="000000"/>
                </a:solidFill>
                <a:effectLst/>
              </a:rPr>
              <a:t>, </a:t>
            </a:r>
            <a:r>
              <a:rPr lang="en-US" sz="2000" b="1" i="0">
                <a:solidFill>
                  <a:srgbClr val="000000"/>
                </a:solidFill>
                <a:effectLst/>
              </a:rPr>
              <a:t>Performance Analyzer</a:t>
            </a:r>
            <a:r>
              <a:rPr lang="en-US" sz="2000" b="0" i="0">
                <a:solidFill>
                  <a:srgbClr val="000000"/>
                </a:solidFill>
                <a:effectLst/>
              </a:rPr>
              <a:t>, and </a:t>
            </a:r>
            <a:r>
              <a:rPr lang="en-US" sz="2000" b="1" i="0">
                <a:solidFill>
                  <a:srgbClr val="000000"/>
                </a:solidFill>
                <a:effectLst/>
              </a:rPr>
              <a:t>Sync Slicers</a:t>
            </a:r>
            <a:r>
              <a:rPr lang="en-US" sz="2000" b="0" i="0">
                <a:solidFill>
                  <a:srgbClr val="000000"/>
                </a:solidFill>
                <a:effectLst/>
              </a:rPr>
              <a:t>: These panes are only available while in </a:t>
            </a:r>
            <a:r>
              <a:rPr lang="en-US" sz="2000" b="1" i="0">
                <a:solidFill>
                  <a:srgbClr val="000000"/>
                </a:solidFill>
                <a:effectLst/>
              </a:rPr>
              <a:t>Report </a:t>
            </a:r>
            <a:r>
              <a:rPr lang="en-US" sz="2000" b="0" i="0">
                <a:solidFill>
                  <a:srgbClr val="000000"/>
                </a:solidFill>
                <a:effectLst/>
              </a:rPr>
              <a:t>view and provide additional capabilities that we will explore later.</a:t>
            </a:r>
            <a:endParaRPr lang="en-US" sz="2000" b="0" i="0">
              <a:solidFill>
                <a:srgbClr val="000000"/>
              </a:solidFill>
              <a:effectLst/>
            </a:endParaRPr>
          </a:p>
          <a:p>
            <a:pPr marL="0" indent="0">
              <a:buNone/>
            </a:pPr>
            <a:r>
              <a:rPr lang="en-US" sz="2000" b="0" i="0">
                <a:solidFill>
                  <a:srgbClr val="000000"/>
                </a:solidFill>
                <a:effectLst/>
              </a:rPr>
              <a:t>• </a:t>
            </a:r>
            <a:r>
              <a:rPr lang="en-US" sz="2000" b="1" i="0">
                <a:solidFill>
                  <a:srgbClr val="000000"/>
                </a:solidFill>
                <a:effectLst/>
              </a:rPr>
              <a:t>Properties</a:t>
            </a:r>
            <a:r>
              <a:rPr lang="en-US" sz="2000" b="0" i="0">
                <a:solidFill>
                  <a:srgbClr val="000000"/>
                </a:solidFill>
                <a:effectLst/>
              </a:rPr>
              <a:t>: The </a:t>
            </a:r>
            <a:r>
              <a:rPr lang="en-US" sz="2000" b="1" i="0">
                <a:solidFill>
                  <a:srgbClr val="000000"/>
                </a:solidFill>
                <a:effectLst/>
              </a:rPr>
              <a:t>Properties </a:t>
            </a:r>
            <a:r>
              <a:rPr lang="en-US" sz="2000" b="0" i="0">
                <a:solidFill>
                  <a:srgbClr val="000000"/>
                </a:solidFill>
                <a:effectLst/>
              </a:rPr>
              <a:t>pane is only present in the </a:t>
            </a:r>
            <a:r>
              <a:rPr lang="en-US" sz="2000" b="1" i="0">
                <a:solidFill>
                  <a:srgbClr val="000000"/>
                </a:solidFill>
                <a:effectLst/>
              </a:rPr>
              <a:t>Model </a:t>
            </a:r>
            <a:r>
              <a:rPr lang="en-US" sz="2000" b="0" i="0">
                <a:solidFill>
                  <a:srgbClr val="000000"/>
                </a:solidFill>
                <a:effectLst/>
              </a:rPr>
              <a:t>view. This pane provides the ability to associate metadata (data about data) for various fields or columns within the tables of the data model. This includes the ability to specify synonyms and descriptions as well as data types, data categories, and default aggregations or summarizations.</a:t>
            </a:r>
            <a:endParaRPr lang="en-US" sz="20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geom_line</a:t>
            </a:r>
            <a:r>
              <a:rPr lang="en-US" dirty="0"/>
              <a:t>()</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library(</a:t>
            </a:r>
            <a:r>
              <a:rPr lang="en-US" dirty="0" err="1"/>
              <a:t>tidyverse</a:t>
            </a:r>
            <a:r>
              <a:rPr lang="en-US" dirty="0"/>
              <a:t>)</a:t>
            </a:r>
            <a:endParaRPr lang="en-US" dirty="0"/>
          </a:p>
          <a:p>
            <a:pPr marL="0" indent="0">
              <a:buNone/>
            </a:pPr>
            <a:r>
              <a:rPr lang="en-US" dirty="0"/>
              <a:t>library(</a:t>
            </a:r>
            <a:r>
              <a:rPr lang="en-US" dirty="0" err="1"/>
              <a:t>lubridate</a:t>
            </a:r>
            <a:r>
              <a:rPr lang="en-US" dirty="0"/>
              <a:t>)</a:t>
            </a:r>
            <a:endParaRPr lang="en-US" dirty="0"/>
          </a:p>
          <a:p>
            <a:pPr marL="0" indent="0">
              <a:buNone/>
            </a:pPr>
            <a:endParaRPr lang="en-US" dirty="0"/>
          </a:p>
          <a:p>
            <a:pPr marL="0" indent="0">
              <a:buNone/>
            </a:pPr>
            <a:r>
              <a:rPr lang="en-US" dirty="0"/>
              <a:t>players &lt;- c("Kobe Bryant", "Pau Gasol", "Lamar Odom")</a:t>
            </a:r>
            <a:endParaRPr lang="en-US" dirty="0"/>
          </a:p>
          <a:p>
            <a:pPr marL="0" indent="0">
              <a:buNone/>
            </a:pPr>
            <a:r>
              <a:rPr lang="en-US" dirty="0" err="1"/>
              <a:t>plot.data</a:t>
            </a:r>
            <a:r>
              <a:rPr lang="en-US" dirty="0"/>
              <a:t> &lt;- lakers %&gt;%</a:t>
            </a:r>
            <a:endParaRPr lang="en-US" dirty="0"/>
          </a:p>
          <a:p>
            <a:pPr marL="0" indent="0">
              <a:buNone/>
            </a:pPr>
            <a:r>
              <a:rPr lang="en-US" dirty="0"/>
              <a:t>  filter(result == "made" &amp; team == "LAL" &amp; player %in% players) %&gt;%</a:t>
            </a:r>
            <a:endParaRPr lang="en-US" dirty="0"/>
          </a:p>
          <a:p>
            <a:pPr marL="0" indent="0">
              <a:buNone/>
            </a:pPr>
            <a:r>
              <a:rPr lang="en-US" dirty="0"/>
              <a:t>  mutate(date = </a:t>
            </a:r>
            <a:r>
              <a:rPr lang="en-US" dirty="0" err="1"/>
              <a:t>ymd</a:t>
            </a:r>
            <a:r>
              <a:rPr lang="en-US" dirty="0"/>
              <a:t>(date)) %&gt;%</a:t>
            </a:r>
            <a:endParaRPr lang="en-US" dirty="0"/>
          </a:p>
          <a:p>
            <a:pPr marL="0" indent="0">
              <a:buNone/>
            </a:pPr>
            <a:r>
              <a:rPr lang="en-US" dirty="0"/>
              <a:t>  </a:t>
            </a:r>
            <a:r>
              <a:rPr lang="en-US" dirty="0" err="1"/>
              <a:t>group_by</a:t>
            </a:r>
            <a:r>
              <a:rPr lang="en-US" dirty="0"/>
              <a:t>(player, date) %&gt;%</a:t>
            </a:r>
            <a:endParaRPr lang="en-US" dirty="0"/>
          </a:p>
          <a:p>
            <a:pPr marL="0" indent="0">
              <a:buNone/>
            </a:pPr>
            <a:r>
              <a:rPr lang="en-US" dirty="0"/>
              <a:t>  summarize(points = sum(points))</a:t>
            </a:r>
            <a:endParaRPr lang="en-US" dirty="0"/>
          </a:p>
          <a:p>
            <a:pPr marL="0" indent="0">
              <a:buNone/>
            </a:pPr>
            <a:endParaRPr lang="en-US" dirty="0"/>
          </a:p>
          <a:p>
            <a:pPr marL="0" indent="0">
              <a:buNone/>
            </a:pPr>
            <a:r>
              <a:rPr lang="en-US" dirty="0" err="1"/>
              <a:t>ggplot</a:t>
            </a:r>
            <a:r>
              <a:rPr lang="en-US" dirty="0"/>
              <a:t>(</a:t>
            </a:r>
            <a:r>
              <a:rPr lang="en-US" dirty="0" err="1"/>
              <a:t>plot.data</a:t>
            </a:r>
            <a:r>
              <a:rPr lang="en-US" dirty="0"/>
              <a:t>, </a:t>
            </a:r>
            <a:r>
              <a:rPr lang="en-US" dirty="0" err="1"/>
              <a:t>aes</a:t>
            </a:r>
            <a:r>
              <a:rPr lang="en-US" dirty="0"/>
              <a:t>(x=</a:t>
            </a:r>
            <a:r>
              <a:rPr lang="en-US" dirty="0" err="1"/>
              <a:t>date,y</a:t>
            </a:r>
            <a:r>
              <a:rPr lang="en-US" dirty="0"/>
              <a:t>=</a:t>
            </a:r>
            <a:r>
              <a:rPr lang="en-US" dirty="0" err="1"/>
              <a:t>points,color</a:t>
            </a:r>
            <a:r>
              <a:rPr lang="en-US" dirty="0"/>
              <a:t>=player)) +</a:t>
            </a:r>
            <a:endParaRPr lang="en-US" dirty="0"/>
          </a:p>
          <a:p>
            <a:pPr marL="0" indent="0">
              <a:buNone/>
            </a:pPr>
            <a:r>
              <a:rPr lang="en-US" dirty="0"/>
              <a:t>  </a:t>
            </a:r>
            <a:r>
              <a:rPr lang="en-US" dirty="0" err="1"/>
              <a:t>geom_line</a:t>
            </a:r>
            <a:r>
              <a:rPr lang="en-US" dirty="0"/>
              <a:t>() +</a:t>
            </a:r>
            <a:endParaRPr lang="en-US" dirty="0"/>
          </a:p>
          <a:p>
            <a:pPr marL="0" indent="0">
              <a:buNone/>
            </a:pPr>
            <a:r>
              <a:rPr lang="en-US" dirty="0"/>
              <a:t>  labs(title = "</a:t>
            </a:r>
            <a:r>
              <a:rPr lang="en-US" dirty="0" err="1"/>
              <a:t>geom_line</a:t>
            </a:r>
            <a:r>
              <a:rPr lang="en-US" dirty="0"/>
              <a:t>") +</a:t>
            </a:r>
            <a:endParaRPr lang="en-US" dirty="0"/>
          </a:p>
          <a:p>
            <a:pPr marL="0" indent="0">
              <a:buNone/>
            </a:pPr>
            <a:r>
              <a:rPr lang="en-US" dirty="0"/>
              <a:t>  </a:t>
            </a:r>
            <a:r>
              <a:rPr lang="en-US" dirty="0" err="1"/>
              <a:t>theme_minimal</a:t>
            </a:r>
            <a:r>
              <a:rPr lang="en-US" dirty="0"/>
              <a:t>()</a:t>
            </a:r>
            <a:endParaRPr lang="en-US" dirty="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91051" y="602987"/>
            <a:ext cx="11609898" cy="5652026"/>
          </a:xfrm>
          <a:prstGeom prst="rect">
            <a:avLst/>
          </a:prstGeom>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geom_point</a:t>
            </a:r>
            <a:r>
              <a:rPr lang="en-US" dirty="0"/>
              <a:t>() and </a:t>
            </a:r>
            <a:r>
              <a:rPr lang="en-US" dirty="0" err="1"/>
              <a:t>geom_smooth</a:t>
            </a:r>
            <a:endParaRPr lang="en-US" dirty="0"/>
          </a:p>
        </p:txBody>
      </p:sp>
      <p:sp>
        <p:nvSpPr>
          <p:cNvPr id="3" name="Content Placeholder 2"/>
          <p:cNvSpPr>
            <a:spLocks noGrp="1"/>
          </p:cNvSpPr>
          <p:nvPr>
            <p:ph idx="1"/>
          </p:nvPr>
        </p:nvSpPr>
        <p:spPr/>
        <p:txBody>
          <a:bodyPr>
            <a:noAutofit/>
          </a:bodyPr>
          <a:lstStyle/>
          <a:p>
            <a:pPr marL="0" indent="0">
              <a:buNone/>
            </a:pPr>
            <a:r>
              <a:rPr lang="en-US" sz="2000" dirty="0"/>
              <a:t>library(</a:t>
            </a:r>
            <a:r>
              <a:rPr lang="en-US" sz="2000" dirty="0" err="1"/>
              <a:t>tidyverse</a:t>
            </a:r>
            <a:r>
              <a:rPr lang="en-US" sz="2000" dirty="0"/>
              <a:t>)</a:t>
            </a:r>
            <a:endParaRPr lang="en-US" sz="2000" dirty="0"/>
          </a:p>
          <a:p>
            <a:pPr marL="0" indent="0">
              <a:buNone/>
            </a:pPr>
            <a:r>
              <a:rPr lang="en-US" sz="2000" dirty="0" err="1"/>
              <a:t>set.seed</a:t>
            </a:r>
            <a:r>
              <a:rPr lang="en-US" sz="2000" dirty="0"/>
              <a:t>(1)</a:t>
            </a:r>
            <a:endParaRPr lang="en-US" sz="2000" dirty="0"/>
          </a:p>
          <a:p>
            <a:pPr marL="0" indent="0">
              <a:buNone/>
            </a:pPr>
            <a:r>
              <a:rPr lang="en-US" sz="2000" dirty="0" err="1"/>
              <a:t>plot.data</a:t>
            </a:r>
            <a:r>
              <a:rPr lang="en-US" sz="2000" dirty="0"/>
              <a:t> &lt;-</a:t>
            </a:r>
            <a:endParaRPr lang="en-US" sz="2000" dirty="0"/>
          </a:p>
          <a:p>
            <a:pPr marL="0" indent="0">
              <a:buNone/>
            </a:pPr>
            <a:r>
              <a:rPr lang="en-US" sz="2000" dirty="0"/>
              <a:t>  diamonds %&gt;%</a:t>
            </a:r>
            <a:endParaRPr lang="en-US" sz="2000" dirty="0"/>
          </a:p>
          <a:p>
            <a:pPr marL="0" indent="0">
              <a:buNone/>
            </a:pPr>
            <a:r>
              <a:rPr lang="en-US" sz="2000" dirty="0"/>
              <a:t>  filter(color == "D") %&gt;%</a:t>
            </a:r>
            <a:endParaRPr lang="en-US" sz="2000" dirty="0"/>
          </a:p>
          <a:p>
            <a:pPr marL="0" indent="0">
              <a:buNone/>
            </a:pPr>
            <a:r>
              <a:rPr lang="en-US" sz="2000" dirty="0"/>
              <a:t>  </a:t>
            </a:r>
            <a:r>
              <a:rPr lang="en-US" sz="2000" dirty="0" err="1"/>
              <a:t>sample_n</a:t>
            </a:r>
            <a:r>
              <a:rPr lang="en-US" sz="2000" dirty="0"/>
              <a:t>(200)</a:t>
            </a:r>
            <a:endParaRPr lang="en-US" sz="2000" dirty="0"/>
          </a:p>
          <a:p>
            <a:pPr marL="0" indent="0">
              <a:buNone/>
            </a:pPr>
            <a:r>
              <a:rPr lang="en-US" sz="2000" dirty="0" err="1"/>
              <a:t>ggplot</a:t>
            </a:r>
            <a:r>
              <a:rPr lang="en-US" sz="2000" dirty="0"/>
              <a:t>(</a:t>
            </a:r>
            <a:r>
              <a:rPr lang="en-US" sz="2000" dirty="0" err="1"/>
              <a:t>plot.data</a:t>
            </a:r>
            <a:r>
              <a:rPr lang="en-US" sz="2000" dirty="0"/>
              <a:t>, </a:t>
            </a:r>
            <a:r>
              <a:rPr lang="en-US" sz="2000" dirty="0" err="1"/>
              <a:t>aes</a:t>
            </a:r>
            <a:r>
              <a:rPr lang="en-US" sz="2000" dirty="0"/>
              <a:t>(x=carat, y=price)) +</a:t>
            </a:r>
            <a:endParaRPr lang="en-US" sz="2000" dirty="0"/>
          </a:p>
          <a:p>
            <a:pPr marL="0" indent="0">
              <a:buNone/>
            </a:pPr>
            <a:r>
              <a:rPr lang="en-US" sz="2000" dirty="0"/>
              <a:t>  </a:t>
            </a:r>
            <a:r>
              <a:rPr lang="en-US" sz="2000" dirty="0" err="1"/>
              <a:t>geom_point</a:t>
            </a:r>
            <a:r>
              <a:rPr lang="en-US" sz="2000" dirty="0"/>
              <a:t>() +</a:t>
            </a:r>
            <a:endParaRPr lang="en-US" sz="2000" dirty="0"/>
          </a:p>
          <a:p>
            <a:pPr marL="0" indent="0">
              <a:buNone/>
            </a:pPr>
            <a:r>
              <a:rPr lang="en-US" sz="2000" dirty="0"/>
              <a:t>  </a:t>
            </a:r>
            <a:r>
              <a:rPr lang="en-US" sz="2000" dirty="0" err="1"/>
              <a:t>geom_smooth</a:t>
            </a:r>
            <a:r>
              <a:rPr lang="en-US" sz="2000" dirty="0"/>
              <a:t>(method ="</a:t>
            </a:r>
            <a:r>
              <a:rPr lang="en-US" sz="2000" dirty="0" err="1"/>
              <a:t>lm</a:t>
            </a:r>
            <a:r>
              <a:rPr lang="en-US" sz="2000" dirty="0"/>
              <a:t>") +</a:t>
            </a:r>
            <a:endParaRPr lang="en-US" sz="2000" dirty="0"/>
          </a:p>
          <a:p>
            <a:pPr marL="0" indent="0">
              <a:buNone/>
            </a:pPr>
            <a:r>
              <a:rPr lang="en-US" sz="2000" dirty="0"/>
              <a:t>  labs(title = "</a:t>
            </a:r>
            <a:r>
              <a:rPr lang="en-US" sz="2000" dirty="0" err="1"/>
              <a:t>geom_point</a:t>
            </a:r>
            <a:r>
              <a:rPr lang="en-US" sz="2000" dirty="0"/>
              <a:t> &amp; </a:t>
            </a:r>
            <a:r>
              <a:rPr lang="en-US" sz="2000" dirty="0" err="1"/>
              <a:t>geom_smooth</a:t>
            </a:r>
            <a:r>
              <a:rPr lang="en-US" sz="2000" dirty="0"/>
              <a:t>") +</a:t>
            </a:r>
            <a:endParaRPr lang="en-US" sz="2000" dirty="0"/>
          </a:p>
          <a:p>
            <a:pPr marL="0" indent="0">
              <a:buNone/>
            </a:pPr>
            <a:r>
              <a:rPr lang="en-US" sz="2000" dirty="0"/>
              <a:t>  </a:t>
            </a:r>
            <a:r>
              <a:rPr lang="en-US" sz="2000" dirty="0" err="1"/>
              <a:t>theme_minimal</a:t>
            </a:r>
            <a:r>
              <a:rPr lang="en-US" sz="2000" dirty="0"/>
              <a:t>()</a:t>
            </a:r>
            <a:endParaRPr lang="en-US" sz="2000"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22012" y="618059"/>
            <a:ext cx="11547976" cy="5621881"/>
          </a:xfrm>
          <a:prstGeom prst="rect">
            <a:avLst/>
          </a:prstGeom>
        </p:spPr>
      </p:pic>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Controlling aesthetics with scales</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carat, y = price)) +</a:t>
            </a:r>
            <a:endParaRPr lang="en-US" sz="2200" dirty="0"/>
          </a:p>
          <a:p>
            <a:pPr marL="0" indent="0">
              <a:buNone/>
            </a:pPr>
            <a:r>
              <a:rPr lang="en-US" sz="2200" dirty="0"/>
              <a:t>  </a:t>
            </a:r>
            <a:r>
              <a:rPr lang="en-US" sz="2200" dirty="0" err="1"/>
              <a:t>geom_point</a:t>
            </a:r>
            <a:r>
              <a:rPr lang="en-US" sz="2200" dirty="0"/>
              <a:t>(</a:t>
            </a:r>
            <a:r>
              <a:rPr lang="en-US" sz="2200" dirty="0" err="1"/>
              <a:t>aes</a:t>
            </a:r>
            <a:r>
              <a:rPr lang="en-US" sz="2200" dirty="0"/>
              <a:t>(color = clarity))</a:t>
            </a:r>
            <a:endParaRPr lang="en-US" sz="2200" dirty="0"/>
          </a:p>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carat, y = price)) +</a:t>
            </a:r>
            <a:endParaRPr lang="en-US" sz="2200" dirty="0"/>
          </a:p>
          <a:p>
            <a:pPr marL="0" indent="0">
              <a:buNone/>
            </a:pPr>
            <a:r>
              <a:rPr lang="en-US" sz="2200" dirty="0"/>
              <a:t>  </a:t>
            </a:r>
            <a:r>
              <a:rPr lang="en-US" sz="2200" dirty="0" err="1"/>
              <a:t>geom_point</a:t>
            </a:r>
            <a:r>
              <a:rPr lang="en-US" sz="2200" dirty="0"/>
              <a:t>(</a:t>
            </a:r>
            <a:r>
              <a:rPr lang="en-US" sz="2200" dirty="0" err="1"/>
              <a:t>aes</a:t>
            </a:r>
            <a:r>
              <a:rPr lang="en-US" sz="2200" dirty="0"/>
              <a:t>(color = clarity)) +</a:t>
            </a:r>
            <a:endParaRPr lang="en-US" sz="2200" dirty="0"/>
          </a:p>
          <a:p>
            <a:pPr marL="0" indent="0">
              <a:buNone/>
            </a:pPr>
            <a:r>
              <a:rPr lang="en-US" sz="2200" dirty="0"/>
              <a:t>  </a:t>
            </a:r>
            <a:r>
              <a:rPr lang="en-US" sz="2200" dirty="0" err="1"/>
              <a:t>scale_x_continuous</a:t>
            </a:r>
            <a:r>
              <a:rPr lang="en-US" sz="2200" dirty="0"/>
              <a:t>() +</a:t>
            </a:r>
            <a:endParaRPr lang="en-US" sz="2200" dirty="0"/>
          </a:p>
          <a:p>
            <a:pPr marL="0" indent="0">
              <a:buNone/>
            </a:pPr>
            <a:r>
              <a:rPr lang="en-US" sz="2200" dirty="0"/>
              <a:t>  </a:t>
            </a:r>
            <a:r>
              <a:rPr lang="en-US" sz="2200" dirty="0" err="1"/>
              <a:t>scale_y_continuous</a:t>
            </a:r>
            <a:r>
              <a:rPr lang="en-US" sz="2200" dirty="0"/>
              <a:t>() +</a:t>
            </a:r>
            <a:endParaRPr lang="en-US" sz="2200" dirty="0"/>
          </a:p>
          <a:p>
            <a:pPr marL="0" indent="0">
              <a:buNone/>
            </a:pPr>
            <a:r>
              <a:rPr lang="en-US" sz="2200" dirty="0"/>
              <a:t>  </a:t>
            </a:r>
            <a:r>
              <a:rPr lang="en-US" sz="2200" dirty="0" err="1"/>
              <a:t>scale_color_discrete</a:t>
            </a:r>
            <a:r>
              <a:rPr lang="en-US" sz="2200" dirty="0"/>
              <a:t>()</a:t>
            </a:r>
            <a:endParaRPr lang="en-US" sz="2200" dirty="0"/>
          </a:p>
        </p:txBody>
      </p:sp>
      <p:pic>
        <p:nvPicPr>
          <p:cNvPr id="5" name="Picture 4"/>
          <p:cNvPicPr>
            <a:picLocks noChangeAspect="1"/>
          </p:cNvPicPr>
          <p:nvPr/>
        </p:nvPicPr>
        <p:blipFill>
          <a:blip r:embed="rId1"/>
          <a:stretch>
            <a:fillRect/>
          </a:stretch>
        </p:blipFill>
        <p:spPr>
          <a:xfrm>
            <a:off x="6280910" y="1281150"/>
            <a:ext cx="5700713" cy="2775268"/>
          </a:xfrm>
          <a:prstGeom prst="rect">
            <a:avLst/>
          </a:prstGeom>
        </p:spPr>
      </p:pic>
      <p:pic>
        <p:nvPicPr>
          <p:cNvPr id="7" name="Picture 6"/>
          <p:cNvPicPr>
            <a:picLocks noChangeAspect="1"/>
          </p:cNvPicPr>
          <p:nvPr/>
        </p:nvPicPr>
        <p:blipFill>
          <a:blip r:embed="rId2"/>
          <a:stretch>
            <a:fillRect/>
          </a:stretch>
        </p:blipFill>
        <p:spPr>
          <a:xfrm>
            <a:off x="6280908" y="4082731"/>
            <a:ext cx="5700715" cy="27752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Themes built into ggplot2</a:t>
            </a:r>
            <a:endParaRPr lang="en-US" dirty="0"/>
          </a:p>
        </p:txBody>
      </p:sp>
      <p:sp>
        <p:nvSpPr>
          <p:cNvPr id="3" name="Content Placeholder 2"/>
          <p:cNvSpPr>
            <a:spLocks noGrp="1"/>
          </p:cNvSpPr>
          <p:nvPr>
            <p:ph idx="1"/>
          </p:nvPr>
        </p:nvSpPr>
        <p:spPr/>
        <p:txBody>
          <a:bodyPr>
            <a:normAutofit/>
          </a:bodyPr>
          <a:lstStyle/>
          <a:p>
            <a:r>
              <a:rPr lang="en-US" sz="1800" b="0" i="1" dirty="0" err="1">
                <a:solidFill>
                  <a:srgbClr val="242021"/>
                </a:solidFill>
                <a:effectLst/>
              </a:rPr>
              <a:t>theme_bw</a:t>
            </a:r>
            <a:r>
              <a:rPr lang="en-US" sz="1800" b="0" i="1" dirty="0">
                <a:solidFill>
                  <a:srgbClr val="242021"/>
                </a:solidFill>
                <a:effectLst/>
              </a:rPr>
              <a:t>()</a:t>
            </a:r>
            <a:r>
              <a:rPr lang="en-US" sz="1800" b="0" i="0" dirty="0">
                <a:solidFill>
                  <a:srgbClr val="242021"/>
                </a:solidFill>
                <a:effectLst/>
              </a:rPr>
              <a:t>: A variation on </a:t>
            </a:r>
            <a:r>
              <a:rPr lang="en-US" sz="1800" b="0" i="1" dirty="0" err="1">
                <a:solidFill>
                  <a:srgbClr val="242021"/>
                </a:solidFill>
                <a:effectLst/>
              </a:rPr>
              <a:t>theme_gray</a:t>
            </a:r>
            <a:r>
              <a:rPr lang="en-US" sz="1800" b="0" i="1" dirty="0">
                <a:solidFill>
                  <a:srgbClr val="242021"/>
                </a:solidFill>
                <a:effectLst/>
              </a:rPr>
              <a:t>() </a:t>
            </a:r>
            <a:r>
              <a:rPr lang="en-US" sz="1800" b="0" i="0" dirty="0">
                <a:solidFill>
                  <a:srgbClr val="242021"/>
                </a:solidFill>
                <a:effectLst/>
              </a:rPr>
              <a:t>that uses a white background and thin gray grid lines</a:t>
            </a:r>
            <a:r>
              <a:rPr lang="en-US" sz="1800" dirty="0"/>
              <a:t> </a:t>
            </a:r>
            <a:endParaRPr lang="en-US" sz="1800" dirty="0"/>
          </a:p>
          <a:p>
            <a:r>
              <a:rPr lang="en-US" sz="1800" b="0" i="1" dirty="0" err="1">
                <a:solidFill>
                  <a:srgbClr val="242021"/>
                </a:solidFill>
                <a:effectLst/>
              </a:rPr>
              <a:t>theme_linedraw</a:t>
            </a:r>
            <a:r>
              <a:rPr lang="en-US" sz="1800" b="0" i="1" dirty="0">
                <a:solidFill>
                  <a:srgbClr val="242021"/>
                </a:solidFill>
                <a:effectLst/>
              </a:rPr>
              <a:t>()</a:t>
            </a:r>
            <a:r>
              <a:rPr lang="en-US" sz="1800" b="0" i="0" dirty="0">
                <a:solidFill>
                  <a:srgbClr val="242021"/>
                </a:solidFill>
                <a:effectLst/>
              </a:rPr>
              <a:t>: A theme with only black lines of various widths on white backgrounds, reminiscent of a </a:t>
            </a:r>
            <a:r>
              <a:rPr lang="en-US" sz="1800" b="0" i="0" dirty="0" err="1">
                <a:solidFill>
                  <a:srgbClr val="242021"/>
                </a:solidFill>
                <a:effectLst/>
              </a:rPr>
              <a:t>linedrawing</a:t>
            </a:r>
            <a:endParaRPr lang="en-US" sz="1800" dirty="0">
              <a:solidFill>
                <a:srgbClr val="242021"/>
              </a:solidFill>
            </a:endParaRPr>
          </a:p>
          <a:p>
            <a:r>
              <a:rPr lang="en-US" sz="1800" b="0" i="1" dirty="0" err="1">
                <a:solidFill>
                  <a:srgbClr val="242021"/>
                </a:solidFill>
                <a:effectLst/>
              </a:rPr>
              <a:t>theme_light</a:t>
            </a:r>
            <a:r>
              <a:rPr lang="en-US" sz="1800" b="0" i="1" dirty="0">
                <a:solidFill>
                  <a:srgbClr val="242021"/>
                </a:solidFill>
                <a:effectLst/>
              </a:rPr>
              <a:t>()</a:t>
            </a:r>
            <a:r>
              <a:rPr lang="en-US" sz="1800" b="0" i="0" dirty="0">
                <a:solidFill>
                  <a:srgbClr val="242021"/>
                </a:solidFill>
                <a:effectLst/>
              </a:rPr>
              <a:t>: Similar to </a:t>
            </a:r>
            <a:r>
              <a:rPr lang="en-US" sz="1800" b="0" i="1" dirty="0" err="1">
                <a:solidFill>
                  <a:srgbClr val="242021"/>
                </a:solidFill>
                <a:effectLst/>
              </a:rPr>
              <a:t>theme_linedraw</a:t>
            </a:r>
            <a:r>
              <a:rPr lang="en-US" sz="1800" b="0" i="1" dirty="0">
                <a:solidFill>
                  <a:srgbClr val="242021"/>
                </a:solidFill>
                <a:effectLst/>
              </a:rPr>
              <a:t>() </a:t>
            </a:r>
            <a:r>
              <a:rPr lang="en-US" sz="1800" b="0" i="0" dirty="0">
                <a:solidFill>
                  <a:srgbClr val="242021"/>
                </a:solidFill>
                <a:effectLst/>
              </a:rPr>
              <a:t>but with light gray lines and axes, to direct more attention toward the data</a:t>
            </a:r>
            <a:endParaRPr lang="en-US" sz="1800" dirty="0">
              <a:solidFill>
                <a:srgbClr val="242021"/>
              </a:solidFill>
            </a:endParaRPr>
          </a:p>
          <a:p>
            <a:r>
              <a:rPr lang="en-US" sz="1800" b="0" i="1" dirty="0" err="1">
                <a:solidFill>
                  <a:srgbClr val="242021"/>
                </a:solidFill>
                <a:effectLst/>
              </a:rPr>
              <a:t>theme_dark</a:t>
            </a:r>
            <a:r>
              <a:rPr lang="en-US" sz="1800" b="0" i="1" dirty="0">
                <a:solidFill>
                  <a:srgbClr val="242021"/>
                </a:solidFill>
                <a:effectLst/>
              </a:rPr>
              <a:t>()</a:t>
            </a:r>
            <a:r>
              <a:rPr lang="en-US" sz="1800" b="0" i="0" dirty="0">
                <a:solidFill>
                  <a:srgbClr val="242021"/>
                </a:solidFill>
                <a:effectLst/>
              </a:rPr>
              <a:t>: The dark cousin of </a:t>
            </a:r>
            <a:r>
              <a:rPr lang="en-US" sz="1800" b="0" i="1" dirty="0" err="1">
                <a:solidFill>
                  <a:srgbClr val="242021"/>
                </a:solidFill>
                <a:effectLst/>
              </a:rPr>
              <a:t>theme_light</a:t>
            </a:r>
            <a:r>
              <a:rPr lang="en-US" sz="1800" b="0" i="1" dirty="0">
                <a:solidFill>
                  <a:srgbClr val="242021"/>
                </a:solidFill>
                <a:effectLst/>
              </a:rPr>
              <a:t>()</a:t>
            </a:r>
            <a:r>
              <a:rPr lang="en-US" sz="1800" b="0" i="0" dirty="0">
                <a:solidFill>
                  <a:srgbClr val="242021"/>
                </a:solidFill>
                <a:effectLst/>
              </a:rPr>
              <a:t>, with similar line sizes but a dark background. Useful to make thin colored lines pop out</a:t>
            </a:r>
            <a:endParaRPr lang="en-US" sz="1800" dirty="0">
              <a:solidFill>
                <a:srgbClr val="242021"/>
              </a:solidFill>
            </a:endParaRPr>
          </a:p>
          <a:p>
            <a:r>
              <a:rPr lang="en-US" sz="1800" b="0" i="1" dirty="0" err="1">
                <a:solidFill>
                  <a:srgbClr val="242021"/>
                </a:solidFill>
                <a:effectLst/>
              </a:rPr>
              <a:t>theme_minimal</a:t>
            </a:r>
            <a:r>
              <a:rPr lang="en-US" sz="1800" b="0" i="1" dirty="0">
                <a:solidFill>
                  <a:srgbClr val="242021"/>
                </a:solidFill>
                <a:effectLst/>
              </a:rPr>
              <a:t>()</a:t>
            </a:r>
            <a:r>
              <a:rPr lang="en-US" sz="1800" b="0" i="0" dirty="0">
                <a:solidFill>
                  <a:srgbClr val="242021"/>
                </a:solidFill>
                <a:effectLst/>
              </a:rPr>
              <a:t>: A minimalistic theme with no background annotations</a:t>
            </a:r>
            <a:endParaRPr lang="en-US" sz="1800" b="0" i="0" dirty="0">
              <a:solidFill>
                <a:srgbClr val="242021"/>
              </a:solidFill>
              <a:effectLst/>
            </a:endParaRPr>
          </a:p>
          <a:p>
            <a:r>
              <a:rPr lang="en-US" sz="1800" b="0" i="1" dirty="0" err="1">
                <a:solidFill>
                  <a:srgbClr val="242021"/>
                </a:solidFill>
                <a:effectLst/>
              </a:rPr>
              <a:t>theme_classic</a:t>
            </a:r>
            <a:r>
              <a:rPr lang="en-US" sz="1800" b="0" i="1" dirty="0">
                <a:solidFill>
                  <a:srgbClr val="242021"/>
                </a:solidFill>
                <a:effectLst/>
              </a:rPr>
              <a:t>()</a:t>
            </a:r>
            <a:r>
              <a:rPr lang="en-US" sz="1800" b="0" i="0" dirty="0">
                <a:solidFill>
                  <a:srgbClr val="242021"/>
                </a:solidFill>
                <a:effectLst/>
              </a:rPr>
              <a:t>: A classic-looking theme, with x and y axis lines and no gridlines</a:t>
            </a:r>
            <a:endParaRPr lang="en-US" sz="1800" b="0" i="0" dirty="0">
              <a:solidFill>
                <a:srgbClr val="242021"/>
              </a:solidFill>
              <a:effectLst/>
            </a:endParaRPr>
          </a:p>
          <a:p>
            <a:r>
              <a:rPr lang="en-US" sz="1800" b="0" i="1" dirty="0" err="1">
                <a:solidFill>
                  <a:srgbClr val="242021"/>
                </a:solidFill>
                <a:effectLst/>
              </a:rPr>
              <a:t>theme_void</a:t>
            </a:r>
            <a:r>
              <a:rPr lang="en-US" sz="1800" b="0" i="1" dirty="0">
                <a:solidFill>
                  <a:srgbClr val="242021"/>
                </a:solidFill>
                <a:effectLst/>
              </a:rPr>
              <a:t>()</a:t>
            </a:r>
            <a:r>
              <a:rPr lang="en-US" sz="1800" b="0" i="0" dirty="0">
                <a:solidFill>
                  <a:srgbClr val="242021"/>
                </a:solidFill>
                <a:effectLst/>
              </a:rPr>
              <a:t>: A completely empty theme</a:t>
            </a:r>
            <a:endParaRPr lang="en-US" sz="1800"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R Custom Visuals in Power BI Using ggplot2</a:t>
            </a:r>
            <a:endParaRPr lang="en-US" sz="3600" dirty="0"/>
          </a:p>
        </p:txBody>
      </p:sp>
      <p:sp>
        <p:nvSpPr>
          <p:cNvPr id="3" name="Content Placeholder 2"/>
          <p:cNvSpPr>
            <a:spLocks noGrp="1"/>
          </p:cNvSpPr>
          <p:nvPr>
            <p:ph idx="1"/>
          </p:nvPr>
        </p:nvSpPr>
        <p:spPr/>
        <p:txBody>
          <a:bodyPr/>
          <a:lstStyle/>
          <a:p>
            <a:r>
              <a:rPr lang="en-US" sz="1800" b="0" i="0" dirty="0">
                <a:solidFill>
                  <a:srgbClr val="242021"/>
                </a:solidFill>
                <a:effectLst/>
              </a:rPr>
              <a:t>A </a:t>
            </a:r>
            <a:r>
              <a:rPr lang="en-US" sz="1800" b="0" i="1" dirty="0">
                <a:solidFill>
                  <a:srgbClr val="242021"/>
                </a:solidFill>
                <a:effectLst/>
              </a:rPr>
              <a:t>callout chart </a:t>
            </a:r>
            <a:r>
              <a:rPr lang="en-US" sz="1800" b="0" i="0" dirty="0">
                <a:solidFill>
                  <a:srgbClr val="242021"/>
                </a:solidFill>
                <a:effectLst/>
              </a:rPr>
              <a:t>with dynamic titles and annotations</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bubble chart </a:t>
            </a:r>
            <a:r>
              <a:rPr lang="en-US" sz="1800" b="0" i="0" dirty="0">
                <a:solidFill>
                  <a:srgbClr val="242021"/>
                </a:solidFill>
                <a:effectLst/>
              </a:rPr>
              <a:t>with dynamic titles that displays five dimensions of data</a:t>
            </a:r>
            <a:endParaRPr lang="en-US" sz="1800" dirty="0">
              <a:solidFill>
                <a:srgbClr val="242021"/>
              </a:solidFill>
            </a:endParaRPr>
          </a:p>
          <a:p>
            <a:r>
              <a:rPr lang="en-US" sz="1800" b="0" i="0" dirty="0">
                <a:solidFill>
                  <a:srgbClr val="242021"/>
                </a:solidFill>
                <a:effectLst/>
              </a:rPr>
              <a:t>A detailed </a:t>
            </a:r>
            <a:r>
              <a:rPr lang="en-US" sz="1800" b="0" i="1" dirty="0">
                <a:solidFill>
                  <a:srgbClr val="242021"/>
                </a:solidFill>
                <a:effectLst/>
              </a:rPr>
              <a:t>forecast visualization </a:t>
            </a:r>
            <a:r>
              <a:rPr lang="en-US" sz="1800" b="0" i="0" dirty="0">
                <a:solidFill>
                  <a:srgbClr val="242021"/>
                </a:solidFill>
                <a:effectLst/>
              </a:rPr>
              <a:t>that forecasts the Wikipedia page views for Lamar Jackson and Deshaun Watson</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line chart </a:t>
            </a:r>
            <a:r>
              <a:rPr lang="en-US" sz="1800" b="0" i="0" dirty="0">
                <a:solidFill>
                  <a:srgbClr val="242021"/>
                </a:solidFill>
                <a:effectLst/>
              </a:rPr>
              <a:t>that displays GDP by Year with a </a:t>
            </a:r>
            <a:r>
              <a:rPr lang="en-US" sz="1800" b="0" i="1" dirty="0">
                <a:solidFill>
                  <a:srgbClr val="242021"/>
                </a:solidFill>
                <a:effectLst/>
              </a:rPr>
              <a:t>background shade </a:t>
            </a:r>
            <a:r>
              <a:rPr lang="en-US" sz="1800" b="0" i="0" dirty="0">
                <a:solidFill>
                  <a:srgbClr val="242021"/>
                </a:solidFill>
                <a:effectLst/>
              </a:rPr>
              <a:t>based on the political party in power for the point in time</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map </a:t>
            </a:r>
            <a:r>
              <a:rPr lang="en-US" sz="1800" b="0" i="0" dirty="0">
                <a:solidFill>
                  <a:srgbClr val="242021"/>
                </a:solidFill>
                <a:effectLst/>
              </a:rPr>
              <a:t>visualization that displays the state selected and colors the counties in that state based on the population quintile the county is in</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quad chart </a:t>
            </a:r>
            <a:r>
              <a:rPr lang="en-US" sz="1800" b="0" i="0" dirty="0">
                <a:solidFill>
                  <a:srgbClr val="242021"/>
                </a:solidFill>
                <a:effectLst/>
              </a:rPr>
              <a:t>that compares LA Lakers basketball players based on total points scored and rebounds made in the 2008–2009 season</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scatter plot </a:t>
            </a:r>
            <a:r>
              <a:rPr lang="en-US" sz="1800" b="0" i="0" dirty="0">
                <a:solidFill>
                  <a:srgbClr val="242021"/>
                </a:solidFill>
                <a:effectLst/>
              </a:rPr>
              <a:t>of the average weight by height of US women that is overlaid with a </a:t>
            </a:r>
            <a:r>
              <a:rPr lang="en-US" sz="1800" b="0" i="1" dirty="0">
                <a:solidFill>
                  <a:srgbClr val="242021"/>
                </a:solidFill>
                <a:effectLst/>
              </a:rPr>
              <a:t>regression line</a:t>
            </a:r>
            <a:endParaRPr lang="en-US"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Callout chart</a:t>
            </a:r>
            <a:endParaRPr lang="en-US" dirty="0"/>
          </a:p>
        </p:txBody>
      </p:sp>
      <p:pic>
        <p:nvPicPr>
          <p:cNvPr id="5" name="Picture 4"/>
          <p:cNvPicPr>
            <a:picLocks noChangeAspect="1"/>
          </p:cNvPicPr>
          <p:nvPr/>
        </p:nvPicPr>
        <p:blipFill>
          <a:blip r:embed="rId1"/>
          <a:stretch>
            <a:fillRect/>
          </a:stretch>
        </p:blipFill>
        <p:spPr>
          <a:xfrm>
            <a:off x="2559031" y="1463719"/>
            <a:ext cx="7073938" cy="5286838"/>
          </a:xfrm>
          <a:prstGeom prst="rect">
            <a:avLst/>
          </a:prstGeom>
        </p:spPr>
      </p:pic>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Acquire the necessary data</a:t>
            </a:r>
            <a:endParaRPr lang="en-US" dirty="0"/>
          </a:p>
        </p:txBody>
      </p:sp>
      <p:sp>
        <p:nvSpPr>
          <p:cNvPr id="3" name="Content Placeholder 2"/>
          <p:cNvSpPr>
            <a:spLocks noGrp="1"/>
          </p:cNvSpPr>
          <p:nvPr>
            <p:ph idx="1"/>
          </p:nvPr>
        </p:nvSpPr>
        <p:spPr/>
        <p:txBody>
          <a:bodyPr>
            <a:normAutofit/>
          </a:bodyPr>
          <a:lstStyle/>
          <a:p>
            <a:r>
              <a:rPr lang="en-US" sz="2200" dirty="0"/>
              <a:t>Import “calloutChartData.csv” data file.</a:t>
            </a:r>
            <a:endParaRPr lang="en-US" sz="2200" dirty="0"/>
          </a:p>
        </p:txBody>
      </p:sp>
      <p:pic>
        <p:nvPicPr>
          <p:cNvPr id="5" name="Picture 4"/>
          <p:cNvPicPr>
            <a:picLocks noChangeAspect="1"/>
          </p:cNvPicPr>
          <p:nvPr/>
        </p:nvPicPr>
        <p:blipFill>
          <a:blip r:embed="rId1"/>
          <a:stretch>
            <a:fillRect/>
          </a:stretch>
        </p:blipFill>
        <p:spPr>
          <a:xfrm>
            <a:off x="4021138" y="2819251"/>
            <a:ext cx="4149723" cy="2364085"/>
          </a:xfrm>
          <a:prstGeom prst="rect">
            <a:avLst/>
          </a:prstGeom>
        </p:spPr>
      </p:pic>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2: Create a slicer based on the year in the Filter pane</a:t>
            </a:r>
            <a:endParaRPr lang="en-US" sz="3200" dirty="0"/>
          </a:p>
        </p:txBody>
      </p:sp>
      <p:pic>
        <p:nvPicPr>
          <p:cNvPr id="4" name="Picture 3"/>
          <p:cNvPicPr>
            <a:picLocks noChangeAspect="1"/>
          </p:cNvPicPr>
          <p:nvPr/>
        </p:nvPicPr>
        <p:blipFill>
          <a:blip r:embed="rId1"/>
          <a:stretch>
            <a:fillRect/>
          </a:stretch>
        </p:blipFill>
        <p:spPr>
          <a:xfrm>
            <a:off x="10633716" y="811666"/>
            <a:ext cx="1162212" cy="594443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Canvas</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Canvas </a:t>
            </a:r>
            <a:r>
              <a:rPr lang="en-US" sz="2400" b="0" i="0">
                <a:solidFill>
                  <a:srgbClr val="000000"/>
                </a:solidFill>
                <a:effectLst/>
              </a:rPr>
              <a:t>is the </a:t>
            </a:r>
            <a:r>
              <a:rPr lang="en-US" sz="2400" b="0" i="0">
                <a:solidFill>
                  <a:srgbClr val="FF0000"/>
                </a:solidFill>
                <a:effectLst/>
              </a:rPr>
              <a:t>main work area </a:t>
            </a:r>
            <a:r>
              <a:rPr lang="en-US" sz="2400" b="0" i="0">
                <a:solidFill>
                  <a:srgbClr val="000000"/>
                </a:solidFill>
                <a:effectLst/>
              </a:rPr>
              <a:t>within the desktop. This area is </a:t>
            </a:r>
            <a:r>
              <a:rPr lang="en-US" sz="2400" b="0" i="0">
                <a:solidFill>
                  <a:srgbClr val="FF0000"/>
                </a:solidFill>
                <a:effectLst/>
              </a:rPr>
              <a:t>contextual</a:t>
            </a:r>
            <a:r>
              <a:rPr lang="en-US" sz="2400" b="0" i="0">
                <a:solidFill>
                  <a:srgbClr val="000000"/>
                </a:solidFill>
                <a:effectLst/>
              </a:rPr>
              <a:t> depending upon the view. When in the </a:t>
            </a:r>
            <a:r>
              <a:rPr lang="en-US" sz="2400" b="1" i="0">
                <a:solidFill>
                  <a:srgbClr val="000000"/>
                </a:solidFill>
                <a:effectLst/>
              </a:rPr>
              <a:t>Report </a:t>
            </a:r>
            <a:r>
              <a:rPr lang="en-US" sz="2400" b="0" i="0">
                <a:solidFill>
                  <a:srgbClr val="000000"/>
                </a:solidFill>
                <a:effectLst/>
              </a:rPr>
              <a:t>view, this area is the place where visualizations are created in order to build reports. When in the </a:t>
            </a:r>
            <a:r>
              <a:rPr lang="en-US" sz="2400" b="1" i="0">
                <a:solidFill>
                  <a:srgbClr val="000000"/>
                </a:solidFill>
                <a:effectLst/>
              </a:rPr>
              <a:t>Data </a:t>
            </a:r>
            <a:r>
              <a:rPr lang="en-US" sz="2400" b="0" i="0">
                <a:solidFill>
                  <a:srgbClr val="000000"/>
                </a:solidFill>
                <a:effectLst/>
              </a:rPr>
              <a:t>view, this area displays the underlying data for a selected table within the data model. Finally, when in the </a:t>
            </a:r>
            <a:r>
              <a:rPr lang="en-US" sz="2400" b="1" i="0">
                <a:solidFill>
                  <a:srgbClr val="000000"/>
                </a:solidFill>
                <a:effectLst/>
              </a:rPr>
              <a:t>Model </a:t>
            </a:r>
            <a:r>
              <a:rPr lang="en-US" sz="2400" b="0" i="0">
                <a:solidFill>
                  <a:srgbClr val="000000"/>
                </a:solidFill>
                <a:effectLst/>
              </a:rPr>
              <a:t>view, this area displays all of the tables within the data model and their</a:t>
            </a:r>
            <a:r>
              <a:rPr lang="en-US" sz="2400">
                <a:solidFill>
                  <a:srgbClr val="000000"/>
                </a:solidFill>
              </a:rPr>
              <a:t> </a:t>
            </a:r>
            <a:r>
              <a:rPr lang="en-US" sz="2400" b="0" i="0">
                <a:solidFill>
                  <a:srgbClr val="000000"/>
                </a:solidFill>
                <a:effectLst/>
              </a:rPr>
              <a:t>relationships to one another.</a:t>
            </a:r>
            <a:endParaRPr lang="en-US" sz="36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3: Configure the R visual in Power BI</a:t>
            </a:r>
            <a:endParaRPr lang="en-US" sz="4000" dirty="0"/>
          </a:p>
        </p:txBody>
      </p:sp>
      <p:sp>
        <p:nvSpPr>
          <p:cNvPr id="3" name="Content Placeholder 2"/>
          <p:cNvSpPr>
            <a:spLocks noGrp="1"/>
          </p:cNvSpPr>
          <p:nvPr>
            <p:ph idx="1"/>
          </p:nvPr>
        </p:nvSpPr>
        <p:spPr>
          <a:xfrm>
            <a:off x="838200" y="1825625"/>
            <a:ext cx="8798169" cy="4351338"/>
          </a:xfrm>
        </p:spPr>
        <p:txBody>
          <a:bodyPr/>
          <a:lstStyle/>
          <a:p>
            <a:r>
              <a:rPr lang="en-US" sz="1800" b="0" i="0" dirty="0">
                <a:solidFill>
                  <a:srgbClr val="242021"/>
                </a:solidFill>
                <a:effectLst/>
                <a:latin typeface="BfhkjwGmypslCpgckwUtopiaStd-Regular"/>
              </a:rPr>
              <a:t>Drop the </a:t>
            </a:r>
            <a:r>
              <a:rPr lang="en-US" sz="1800" b="0" i="1" dirty="0">
                <a:solidFill>
                  <a:srgbClr val="242021"/>
                </a:solidFill>
                <a:effectLst/>
                <a:latin typeface="TkhhssBmwvygRtxvcwUtopiaStd-Italic"/>
              </a:rPr>
              <a:t>Country, Total Expend %, </a:t>
            </a:r>
            <a:r>
              <a:rPr lang="en-US" sz="1800" b="0" i="0" dirty="0">
                <a:solidFill>
                  <a:srgbClr val="242021"/>
                </a:solidFill>
                <a:effectLst/>
                <a:latin typeface="BfhkjwGmypslCpgckwUtopiaStd-Regular"/>
              </a:rPr>
              <a:t>and </a:t>
            </a:r>
            <a:r>
              <a:rPr lang="en-US" sz="1800" b="0" i="1" dirty="0">
                <a:solidFill>
                  <a:srgbClr val="242021"/>
                </a:solidFill>
                <a:effectLst/>
                <a:latin typeface="TkhhssBmwvygRtxvcwUtopiaStd-Italic"/>
              </a:rPr>
              <a:t>Year </a:t>
            </a:r>
            <a:r>
              <a:rPr lang="en-US" sz="1800" b="0" i="0" dirty="0">
                <a:solidFill>
                  <a:srgbClr val="242021"/>
                </a:solidFill>
                <a:effectLst/>
                <a:latin typeface="BfhkjwGmypslCpgckwUtopiaStd-Regular"/>
              </a:rPr>
              <a:t>fields from the </a:t>
            </a:r>
            <a:r>
              <a:rPr lang="en-US" sz="1800" b="0" i="1" dirty="0" err="1">
                <a:solidFill>
                  <a:srgbClr val="242021"/>
                </a:solidFill>
                <a:effectLst/>
                <a:latin typeface="TkhhssBmwvygRtxvcwUtopiaStd-Italic"/>
              </a:rPr>
              <a:t>calloutChartData</a:t>
            </a:r>
            <a:r>
              <a:rPr lang="en-US" sz="1800" b="0" i="1" dirty="0">
                <a:solidFill>
                  <a:srgbClr val="242021"/>
                </a:solidFill>
                <a:effectLst/>
                <a:latin typeface="TkhhssBmwvygRtxvcwUtopiaStd-Italic"/>
              </a:rPr>
              <a:t> </a:t>
            </a:r>
            <a:r>
              <a:rPr lang="en-US" sz="1800" b="0" i="0" dirty="0">
                <a:solidFill>
                  <a:srgbClr val="242021"/>
                </a:solidFill>
                <a:effectLst/>
                <a:latin typeface="BfhkjwGmypslCpgckwUtopiaStd-Regular"/>
              </a:rPr>
              <a:t>table to the </a:t>
            </a:r>
            <a:r>
              <a:rPr lang="en-US" sz="1800" b="0" i="1" dirty="0">
                <a:solidFill>
                  <a:srgbClr val="242021"/>
                </a:solidFill>
                <a:effectLst/>
                <a:latin typeface="TkhhssBmwvygRtxvcwUtopiaStd-Italic"/>
              </a:rPr>
              <a:t>Fields </a:t>
            </a:r>
            <a:r>
              <a:rPr lang="en-US" sz="1800" b="0" i="0" dirty="0">
                <a:solidFill>
                  <a:srgbClr val="242021"/>
                </a:solidFill>
                <a:effectLst/>
                <a:latin typeface="BfhkjwGmypslCpgckwUtopiaStd-Regular"/>
              </a:rPr>
              <a:t>pane.</a:t>
            </a:r>
            <a:endParaRPr lang="en-US" b="1" dirty="0"/>
          </a:p>
        </p:txBody>
      </p:sp>
      <p:pic>
        <p:nvPicPr>
          <p:cNvPr id="7" name="Picture 6"/>
          <p:cNvPicPr>
            <a:picLocks noChangeAspect="1"/>
          </p:cNvPicPr>
          <p:nvPr/>
        </p:nvPicPr>
        <p:blipFill>
          <a:blip r:embed="rId1"/>
          <a:stretch>
            <a:fillRect/>
          </a:stretch>
        </p:blipFill>
        <p:spPr>
          <a:xfrm>
            <a:off x="10036457" y="1507358"/>
            <a:ext cx="1705213" cy="5229955"/>
          </a:xfrm>
          <a:prstGeom prst="rect">
            <a:avLst/>
          </a:prstGeom>
        </p:spPr>
      </p:pic>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4: Export data to R Studio for development</a:t>
            </a:r>
            <a:endParaRPr lang="en-US" sz="4000" dirty="0"/>
          </a:p>
        </p:txBody>
      </p:sp>
      <p:pic>
        <p:nvPicPr>
          <p:cNvPr id="5" name="Picture 4"/>
          <p:cNvPicPr>
            <a:picLocks noChangeAspect="1"/>
          </p:cNvPicPr>
          <p:nvPr/>
        </p:nvPicPr>
        <p:blipFill>
          <a:blip r:embed="rId1"/>
          <a:stretch>
            <a:fillRect/>
          </a:stretch>
        </p:blipFill>
        <p:spPr>
          <a:xfrm>
            <a:off x="179614" y="2714185"/>
            <a:ext cx="11832772" cy="1608703"/>
          </a:xfrm>
          <a:prstGeom prst="rect">
            <a:avLst/>
          </a:prstGeom>
        </p:spPr>
      </p:pic>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5: Load the required packages</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scales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Step 6: Create the variables needed for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"Country"</a:t>
            </a:r>
            <a:r>
              <a:rPr lang="en-US" sz="2200" b="0" dirty="0">
                <a:solidFill>
                  <a:srgbClr val="000000"/>
                </a:solidFill>
                <a:effectLst/>
              </a:rPr>
              <a:t>, </a:t>
            </a:r>
            <a:r>
              <a:rPr lang="en-US" sz="2200" b="0" dirty="0">
                <a:solidFill>
                  <a:srgbClr val="A31515"/>
                </a:solidFill>
                <a:effectLst/>
              </a:rPr>
              <a:t>"Total Expend %"</a:t>
            </a:r>
            <a:r>
              <a:rPr lang="en-US" sz="2200" b="0" dirty="0">
                <a:solidFill>
                  <a:srgbClr val="000000"/>
                </a:solidFill>
                <a:effectLst/>
              </a:rPr>
              <a:t>, </a:t>
            </a:r>
            <a:r>
              <a:rPr lang="en-US" sz="2200" b="0" dirty="0">
                <a:solidFill>
                  <a:srgbClr val="A31515"/>
                </a:solidFill>
                <a:effectLst/>
              </a:rPr>
              <a:t>"Year"</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reportYear</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Year</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7: Create the data validation test</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reportYear</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&lt;code to produce visual&gt;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Step 8: Add additional columns to your data set that is required for the custom R visual</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plotdata</a:t>
            </a:r>
            <a:r>
              <a:rPr lang="en-US" sz="2200" b="0" dirty="0">
                <a:solidFill>
                  <a:srgbClr val="000000"/>
                </a:solidFill>
                <a:effectLst/>
              </a:rPr>
              <a:t> &lt;-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rank</a:t>
            </a:r>
            <a:r>
              <a:rPr lang="en-US" sz="2200" b="0" dirty="0">
                <a:solidFill>
                  <a:srgbClr val="000000"/>
                </a:solidFill>
                <a:effectLst/>
              </a:rPr>
              <a:t> = </a:t>
            </a:r>
            <a:r>
              <a:rPr lang="en-US" sz="2200" b="0" dirty="0" err="1">
                <a:solidFill>
                  <a:srgbClr val="001080"/>
                </a:solidFill>
                <a:effectLst/>
              </a:rPr>
              <a:t>dense_rank</a:t>
            </a:r>
            <a:r>
              <a:rPr lang="en-US" sz="2200" b="0" dirty="0">
                <a:solidFill>
                  <a:srgbClr val="000000"/>
                </a:solidFill>
                <a:effectLst/>
              </a:rPr>
              <a:t>(</a:t>
            </a:r>
            <a:r>
              <a:rPr lang="en-US" sz="2200" b="0" dirty="0">
                <a:solidFill>
                  <a:srgbClr val="001080"/>
                </a:solidFill>
                <a:effectLst/>
              </a:rPr>
              <a:t>desc</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Country</a:t>
            </a:r>
            <a:r>
              <a:rPr lang="en-US" sz="2200" b="0" dirty="0">
                <a:solidFill>
                  <a:srgbClr val="000000"/>
                </a:solidFill>
                <a:effectLst/>
              </a:rPr>
              <a:t>` = </a:t>
            </a:r>
            <a:r>
              <a:rPr lang="en-US" sz="2200" b="0" dirty="0" err="1">
                <a:solidFill>
                  <a:srgbClr val="001080"/>
                </a:solidFill>
                <a:effectLst/>
              </a:rPr>
              <a:t>fct_reorder</a:t>
            </a:r>
            <a:r>
              <a:rPr lang="en-US" sz="2200" b="0" dirty="0">
                <a:solidFill>
                  <a:srgbClr val="000000"/>
                </a:solidFill>
                <a:effectLst/>
              </a:rPr>
              <a:t>(`</a:t>
            </a:r>
            <a:r>
              <a:rPr lang="en-US" sz="2200" b="0" dirty="0">
                <a:solidFill>
                  <a:srgbClr val="001080"/>
                </a:solidFill>
                <a:effectLst/>
              </a:rPr>
              <a:t>Country</a:t>
            </a:r>
            <a:r>
              <a:rPr lang="en-US" sz="2200" b="0" dirty="0">
                <a:solidFill>
                  <a:srgbClr val="000000"/>
                </a:solidFill>
                <a:effectLst/>
              </a:rPr>
              <a:t>`, </a:t>
            </a:r>
            <a:r>
              <a:rPr lang="en-US" sz="2200" b="0" dirty="0">
                <a:solidFill>
                  <a:srgbClr val="001080"/>
                </a:solidFill>
                <a:effectLst/>
              </a:rPr>
              <a:t>rank</a:t>
            </a:r>
            <a:r>
              <a:rPr lang="en-US" sz="2200" b="0" dirty="0">
                <a:solidFill>
                  <a:srgbClr val="000000"/>
                </a:solidFill>
                <a:effectLst/>
              </a:rPr>
              <a:t>, .</a:t>
            </a:r>
            <a:r>
              <a:rPr lang="en-US" sz="2200" b="0" dirty="0">
                <a:solidFill>
                  <a:srgbClr val="001080"/>
                </a:solidFill>
                <a:effectLst/>
              </a:rPr>
              <a:t>desc</a:t>
            </a:r>
            <a:r>
              <a:rPr lang="en-US" sz="2200" b="0" dirty="0">
                <a:solidFill>
                  <a:srgbClr val="000000"/>
                </a:solidFill>
                <a:effectLst/>
              </a:rPr>
              <a:t> = </a:t>
            </a:r>
            <a:r>
              <a:rPr lang="en-US" sz="2200" b="0" dirty="0">
                <a:solidFill>
                  <a:srgbClr val="DD0000"/>
                </a:solidFill>
                <a:effectLst/>
              </a:rPr>
              <a:t>TRUE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callout</a:t>
            </a:r>
            <a:r>
              <a:rPr lang="en-US" sz="2200" b="0" dirty="0">
                <a:solidFill>
                  <a:srgbClr val="000000"/>
                </a:solidFill>
                <a:effectLst/>
              </a:rPr>
              <a:t> = </a:t>
            </a:r>
            <a:r>
              <a:rPr lang="en-US" sz="2200" b="0" dirty="0" err="1">
                <a:solidFill>
                  <a:srgbClr val="001080"/>
                </a:solidFill>
                <a:effectLst/>
              </a:rPr>
              <a:t>ifelse</a:t>
            </a:r>
            <a:r>
              <a:rPr lang="en-US" sz="2200" b="0" dirty="0">
                <a:solidFill>
                  <a:srgbClr val="000000"/>
                </a:solidFill>
                <a:effectLst/>
              </a:rPr>
              <a:t>(</a:t>
            </a:r>
            <a:r>
              <a:rPr lang="en-US" sz="2200" b="0" dirty="0">
                <a:solidFill>
                  <a:srgbClr val="001080"/>
                </a:solidFill>
                <a:effectLst/>
              </a:rPr>
              <a:t>rank</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t>
            </a:r>
            <a:r>
              <a:rPr lang="en-US" sz="2200" b="0" dirty="0">
                <a:solidFill>
                  <a:srgbClr val="DD0000"/>
                </a:solidFill>
                <a:effectLst/>
              </a:rPr>
              <a:t>TRUE</a:t>
            </a:r>
            <a:r>
              <a:rPr lang="en-US" sz="2200" b="0" dirty="0">
                <a:solidFill>
                  <a:srgbClr val="000000"/>
                </a:solidFill>
                <a:effectLst/>
              </a:rPr>
              <a:t>, </a:t>
            </a:r>
            <a:r>
              <a:rPr lang="en-US" sz="2200" b="0" dirty="0">
                <a:solidFill>
                  <a:srgbClr val="DD0000"/>
                </a:solidFill>
                <a:effectLst/>
              </a:rPr>
              <a:t>FALSE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filter</a:t>
            </a:r>
            <a:r>
              <a:rPr lang="en-US" sz="2200" b="0" dirty="0">
                <a:solidFill>
                  <a:srgbClr val="000000"/>
                </a:solidFill>
                <a:effectLst/>
              </a:rPr>
              <a:t>(</a:t>
            </a:r>
            <a:r>
              <a:rPr lang="en-US" sz="2200" b="0" dirty="0">
                <a:solidFill>
                  <a:srgbClr val="001080"/>
                </a:solidFill>
                <a:effectLst/>
              </a:rPr>
              <a:t>rank</a:t>
            </a:r>
            <a:r>
              <a:rPr lang="en-US" sz="2200" b="0" dirty="0">
                <a:solidFill>
                  <a:srgbClr val="000000"/>
                </a:solidFill>
                <a:effectLst/>
              </a:rPr>
              <a:t> &lt;= </a:t>
            </a:r>
            <a:r>
              <a:rPr lang="en-US" sz="2200" b="0" dirty="0">
                <a:solidFill>
                  <a:srgbClr val="09885A"/>
                </a:solidFill>
                <a:effectLst/>
              </a:rPr>
              <a:t>7</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Step 9: Create the variables that will be used for the dynamic portions of the chart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countryToAnnotate</a:t>
            </a:r>
            <a:r>
              <a:rPr lang="en-US" sz="2200" b="0" dirty="0">
                <a:solidFill>
                  <a:srgbClr val="000000"/>
                </a:solidFill>
                <a:effectLst/>
              </a:rPr>
              <a:t> &lt;- </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Country</a:t>
            </a:r>
            <a:r>
              <a:rPr lang="en-US" sz="2200" b="0" dirty="0">
                <a:solidFill>
                  <a:srgbClr val="000000"/>
                </a:solidFill>
                <a:effectLst/>
              </a:rPr>
              <a:t>`[</a:t>
            </a:r>
            <a:r>
              <a:rPr lang="en-US" sz="2200" b="0" dirty="0" err="1">
                <a:solidFill>
                  <a:srgbClr val="001080"/>
                </a:solidFill>
                <a:effectLst/>
              </a:rPr>
              <a:t>plotdata</a:t>
            </a:r>
            <a:r>
              <a:rPr lang="en-US" sz="2200" b="0" dirty="0" err="1">
                <a:solidFill>
                  <a:srgbClr val="000000"/>
                </a:solidFill>
                <a:effectLst/>
              </a:rPr>
              <a:t>$</a:t>
            </a:r>
            <a:r>
              <a:rPr lang="en-US" sz="2200" b="0" dirty="0" err="1">
                <a:solidFill>
                  <a:srgbClr val="001080"/>
                </a:solidFill>
                <a:effectLst/>
              </a:rPr>
              <a:t>rank</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minExpenditure</a:t>
            </a:r>
            <a:r>
              <a:rPr lang="en-US" sz="2200" b="0" dirty="0">
                <a:solidFill>
                  <a:srgbClr val="000000"/>
                </a:solidFill>
                <a:effectLst/>
              </a:rPr>
              <a:t> &lt;- </a:t>
            </a:r>
            <a:r>
              <a:rPr lang="en-US" sz="2200" b="0" dirty="0">
                <a:solidFill>
                  <a:srgbClr val="001080"/>
                </a:solidFill>
                <a:effectLst/>
              </a:rPr>
              <a:t>min</a:t>
            </a:r>
            <a:r>
              <a:rPr lang="en-US" sz="2200" b="0" dirty="0">
                <a:solidFill>
                  <a:srgbClr val="000000"/>
                </a:solidFill>
                <a:effectLst/>
              </a:rPr>
              <a:t>(</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maxExpenditure</a:t>
            </a:r>
            <a:r>
              <a:rPr lang="en-US" sz="2200" b="0" dirty="0">
                <a:solidFill>
                  <a:srgbClr val="000000"/>
                </a:solidFill>
                <a:effectLst/>
              </a:rPr>
              <a:t> &lt;- </a:t>
            </a:r>
            <a:r>
              <a:rPr lang="en-US" sz="2200" b="0" dirty="0">
                <a:solidFill>
                  <a:srgbClr val="001080"/>
                </a:solidFill>
                <a:effectLst/>
              </a:rPr>
              <a:t>max</a:t>
            </a:r>
            <a:r>
              <a:rPr lang="en-US" sz="2200" b="0" dirty="0">
                <a:solidFill>
                  <a:srgbClr val="000000"/>
                </a:solidFill>
                <a:effectLst/>
              </a:rPr>
              <a:t>(</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minCountry</a:t>
            </a:r>
            <a:r>
              <a:rPr lang="en-US" sz="2200" b="0" dirty="0">
                <a:solidFill>
                  <a:srgbClr val="000000"/>
                </a:solidFill>
                <a:effectLst/>
              </a:rPr>
              <a:t> &lt;-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Country</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which</a:t>
            </a:r>
            <a:r>
              <a:rPr lang="en-US" sz="2200" b="0" dirty="0">
                <a:solidFill>
                  <a:srgbClr val="000000"/>
                </a:solidFill>
                <a:effectLst/>
              </a:rPr>
              <a:t>(</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 == </a:t>
            </a:r>
            <a:r>
              <a:rPr lang="en-US" sz="2200" b="0" dirty="0" err="1">
                <a:solidFill>
                  <a:srgbClr val="001080"/>
                </a:solidFill>
                <a:effectLst/>
              </a:rPr>
              <a:t>minExpenditure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minCountry</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minCountry</a:t>
            </a:r>
            <a:r>
              <a:rPr lang="en-US" sz="2200" b="0" dirty="0">
                <a:solidFill>
                  <a:srgbClr val="000000"/>
                </a:solidFill>
                <a:effectLst/>
              </a:rPr>
              <a:t>, </a:t>
            </a:r>
            <a:r>
              <a:rPr lang="en-US" sz="2200" b="0" dirty="0">
                <a:solidFill>
                  <a:srgbClr val="001080"/>
                </a:solidFill>
                <a:effectLst/>
              </a:rPr>
              <a:t>collapse</a:t>
            </a:r>
            <a:r>
              <a:rPr lang="en-US" sz="2200" b="0" dirty="0">
                <a:solidFill>
                  <a:srgbClr val="000000"/>
                </a:solidFill>
                <a:effectLst/>
              </a:rPr>
              <a:t> = </a:t>
            </a:r>
            <a:r>
              <a:rPr lang="en-US" sz="2200" b="0" dirty="0">
                <a:solidFill>
                  <a:srgbClr val="A31515"/>
                </a:solidFill>
                <a:effectLst/>
              </a:rPr>
              <a:t>" &amp; "</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Step 9: Create the variables that will be used for the dynamic portions of the chart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0" dirty="0">
                <a:solidFill>
                  <a:srgbClr val="000000"/>
                </a:solidFill>
                <a:effectLst/>
              </a:rPr>
              <a:t>  </a:t>
            </a:r>
            <a:r>
              <a:rPr lang="en-US" b="0" dirty="0" err="1">
                <a:solidFill>
                  <a:srgbClr val="001080"/>
                </a:solidFill>
                <a:effectLst/>
              </a:rPr>
              <a:t>maxCountry</a:t>
            </a:r>
            <a:r>
              <a:rPr lang="en-US" b="0" dirty="0">
                <a:solidFill>
                  <a:srgbClr val="000000"/>
                </a:solidFill>
                <a:effectLst/>
              </a:rPr>
              <a:t> &lt;- </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plotdata</a:t>
            </a:r>
            <a:r>
              <a:rPr lang="en-US" b="0" dirty="0">
                <a:solidFill>
                  <a:srgbClr val="000000"/>
                </a:solidFill>
                <a:effectLst/>
              </a:rPr>
              <a:t>$`</a:t>
            </a:r>
            <a:r>
              <a:rPr lang="en-US" b="0" dirty="0">
                <a:solidFill>
                  <a:srgbClr val="001080"/>
                </a:solidFill>
                <a:effectLst/>
              </a:rPr>
              <a:t>Country</a:t>
            </a:r>
            <a:r>
              <a:rPr lang="en-US" b="0" dirty="0">
                <a:solidFill>
                  <a:srgbClr val="000000"/>
                </a:solidFill>
                <a:effectLst/>
              </a:rPr>
              <a:t>`[</a:t>
            </a:r>
            <a:endParaRPr lang="en-US" b="0" dirty="0">
              <a:solidFill>
                <a:srgbClr val="000000"/>
              </a:solidFill>
              <a:effectLst/>
            </a:endParaRPr>
          </a:p>
          <a:p>
            <a:pPr marL="0" indent="0">
              <a:buNone/>
            </a:pPr>
            <a:r>
              <a:rPr lang="en-US" b="0" dirty="0">
                <a:solidFill>
                  <a:srgbClr val="000000"/>
                </a:solidFill>
                <a:effectLst/>
              </a:rPr>
              <a:t>      </a:t>
            </a:r>
            <a:r>
              <a:rPr lang="en-US" b="0" dirty="0">
                <a:solidFill>
                  <a:srgbClr val="001080"/>
                </a:solidFill>
                <a:effectLst/>
              </a:rPr>
              <a:t>which</a:t>
            </a:r>
            <a:r>
              <a:rPr lang="en-US" b="0" dirty="0">
                <a:solidFill>
                  <a:srgbClr val="000000"/>
                </a:solidFill>
                <a:effectLst/>
              </a:rPr>
              <a:t>(</a:t>
            </a:r>
            <a:r>
              <a:rPr lang="en-US" b="0" dirty="0" err="1">
                <a:solidFill>
                  <a:srgbClr val="001080"/>
                </a:solidFill>
                <a:effectLst/>
              </a:rPr>
              <a:t>plotdata</a:t>
            </a:r>
            <a:r>
              <a:rPr lang="en-US" b="0" dirty="0">
                <a:solidFill>
                  <a:srgbClr val="000000"/>
                </a:solidFill>
                <a:effectLst/>
              </a:rPr>
              <a:t>$`</a:t>
            </a:r>
            <a:r>
              <a:rPr lang="en-US" b="0" dirty="0">
                <a:solidFill>
                  <a:srgbClr val="001080"/>
                </a:solidFill>
                <a:effectLst/>
              </a:rPr>
              <a:t>Total</a:t>
            </a:r>
            <a:r>
              <a:rPr lang="en-US" b="0" dirty="0">
                <a:solidFill>
                  <a:srgbClr val="000000"/>
                </a:solidFill>
                <a:effectLst/>
              </a:rPr>
              <a:t> </a:t>
            </a:r>
            <a:r>
              <a:rPr lang="en-US" b="0" dirty="0">
                <a:solidFill>
                  <a:srgbClr val="001080"/>
                </a:solidFill>
                <a:effectLst/>
              </a:rPr>
              <a:t>Expend</a:t>
            </a:r>
            <a:r>
              <a:rPr lang="en-US" b="0" dirty="0">
                <a:solidFill>
                  <a:srgbClr val="000000"/>
                </a:solidFill>
                <a:effectLst/>
              </a:rPr>
              <a:t> %` == </a:t>
            </a:r>
            <a:r>
              <a:rPr lang="en-US" b="0" dirty="0" err="1">
                <a:solidFill>
                  <a:srgbClr val="001080"/>
                </a:solidFill>
                <a:effectLst/>
              </a:rPr>
              <a:t>maxExpenditure</a:t>
            </a:r>
            <a:r>
              <a:rPr lang="en-US" b="0" dirty="0">
                <a:solidFill>
                  <a:srgbClr val="000000"/>
                </a:solidFill>
                <a:effectLst/>
              </a:rPr>
              <a:t>)]</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maxCountry</a:t>
            </a:r>
            <a:r>
              <a:rPr lang="en-US" b="0" dirty="0">
                <a:solidFill>
                  <a:srgbClr val="000000"/>
                </a:solidFill>
                <a:effectLst/>
              </a:rPr>
              <a:t> &lt;- </a:t>
            </a:r>
            <a:r>
              <a:rPr lang="en-US" b="0" dirty="0">
                <a:solidFill>
                  <a:srgbClr val="001080"/>
                </a:solidFill>
                <a:effectLst/>
              </a:rPr>
              <a:t>paste</a:t>
            </a:r>
            <a:r>
              <a:rPr lang="en-US" b="0" dirty="0">
                <a:solidFill>
                  <a:srgbClr val="000000"/>
                </a:solidFill>
                <a:effectLst/>
              </a:rPr>
              <a:t>(</a:t>
            </a:r>
            <a:r>
              <a:rPr lang="en-US" b="0" dirty="0" err="1">
                <a:solidFill>
                  <a:srgbClr val="001080"/>
                </a:solidFill>
                <a:effectLst/>
              </a:rPr>
              <a:t>maxCountry</a:t>
            </a:r>
            <a:r>
              <a:rPr lang="en-US" b="0" dirty="0">
                <a:solidFill>
                  <a:srgbClr val="000000"/>
                </a:solidFill>
                <a:effectLst/>
              </a:rPr>
              <a:t>, </a:t>
            </a:r>
            <a:r>
              <a:rPr lang="en-US" b="0" dirty="0">
                <a:solidFill>
                  <a:srgbClr val="001080"/>
                </a:solidFill>
                <a:effectLst/>
              </a:rPr>
              <a:t>collapse</a:t>
            </a:r>
            <a:r>
              <a:rPr lang="en-US" b="0" dirty="0">
                <a:solidFill>
                  <a:srgbClr val="000000"/>
                </a:solidFill>
                <a:effectLst/>
              </a:rPr>
              <a:t> = </a:t>
            </a:r>
            <a:r>
              <a:rPr lang="en-US" b="0" dirty="0">
                <a:solidFill>
                  <a:srgbClr val="A31515"/>
                </a:solidFill>
                <a:effectLst/>
              </a:rPr>
              <a:t>" &amp; "</a:t>
            </a:r>
            <a:r>
              <a:rPr lang="en-US" b="0" dirty="0">
                <a:solidFill>
                  <a:srgbClr val="000000"/>
                </a:solidFill>
                <a:effectLst/>
              </a:rPr>
              <a:t>)</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mainTitle</a:t>
            </a:r>
            <a:r>
              <a:rPr lang="en-US" b="0" dirty="0">
                <a:solidFill>
                  <a:srgbClr val="000000"/>
                </a:solidFill>
                <a:effectLst/>
              </a:rPr>
              <a:t> = </a:t>
            </a:r>
            <a:r>
              <a:rPr lang="en-US" b="0" dirty="0">
                <a:solidFill>
                  <a:srgbClr val="A31515"/>
                </a:solidFill>
                <a:effectLst/>
              </a:rPr>
              <a:t>"% of Government Expenditure on Education"</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subTitle</a:t>
            </a:r>
            <a:r>
              <a:rPr lang="en-US" b="0" dirty="0">
                <a:solidFill>
                  <a:srgbClr val="000000"/>
                </a:solidFill>
                <a:effectLst/>
              </a:rPr>
              <a:t> = </a:t>
            </a:r>
            <a:endParaRPr lang="en-US" b="0" dirty="0">
              <a:solidFill>
                <a:srgbClr val="000000"/>
              </a:solidFill>
              <a:effectLst/>
            </a:endParaRPr>
          </a:p>
          <a:p>
            <a:pPr marL="0" indent="0">
              <a:buNone/>
            </a:pPr>
            <a:r>
              <a:rPr lang="en-US" b="0" dirty="0">
                <a:solidFill>
                  <a:srgbClr val="000000"/>
                </a:solidFill>
                <a:effectLst/>
              </a:rPr>
              <a:t>    </a:t>
            </a:r>
            <a:r>
              <a:rPr lang="en-US" b="0" dirty="0">
                <a:solidFill>
                  <a:srgbClr val="001080"/>
                </a:solidFill>
                <a:effectLst/>
              </a:rPr>
              <a:t>paste</a:t>
            </a:r>
            <a:r>
              <a:rPr lang="en-US" b="0" dirty="0">
                <a:solidFill>
                  <a:srgbClr val="000000"/>
                </a:solidFill>
                <a:effectLst/>
              </a:rPr>
              <a:t>(</a:t>
            </a:r>
            <a:endParaRPr lang="en-US" b="0" dirty="0">
              <a:solidFill>
                <a:srgbClr val="000000"/>
              </a:solidFill>
              <a:effectLst/>
            </a:endParaRPr>
          </a:p>
          <a:p>
            <a:pPr marL="0" indent="0">
              <a:buNone/>
            </a:pPr>
            <a:r>
              <a:rPr lang="en-US" b="0" dirty="0">
                <a:solidFill>
                  <a:srgbClr val="000000"/>
                </a:solidFill>
                <a:effectLst/>
              </a:rPr>
              <a:t>      </a:t>
            </a:r>
            <a:r>
              <a:rPr lang="en-US" b="0" dirty="0">
                <a:solidFill>
                  <a:srgbClr val="A31515"/>
                </a:solidFill>
                <a:effectLst/>
              </a:rPr>
              <a:t>"The top 7 ranked countries in"</a:t>
            </a:r>
            <a:r>
              <a:rPr lang="en-US" b="0" dirty="0">
                <a:solidFill>
                  <a:srgbClr val="000000"/>
                </a:solidFill>
                <a:effectLst/>
              </a:rPr>
              <a:t>, </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reportYear</a:t>
            </a:r>
            <a:r>
              <a:rPr lang="en-US" b="0" dirty="0">
                <a:solidFill>
                  <a:srgbClr val="000000"/>
                </a:solidFill>
                <a:effectLst/>
              </a:rPr>
              <a:t>, </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sep</a:t>
            </a:r>
            <a:r>
              <a:rPr lang="en-US" b="0" dirty="0">
                <a:solidFill>
                  <a:srgbClr val="000000"/>
                </a:solidFill>
                <a:effectLst/>
              </a:rPr>
              <a:t> = </a:t>
            </a:r>
            <a:r>
              <a:rPr lang="en-US" b="0" dirty="0">
                <a:solidFill>
                  <a:srgbClr val="A31515"/>
                </a:solidFill>
                <a:effectLst/>
              </a:rPr>
              <a:t>" "</a:t>
            </a:r>
            <a:r>
              <a:rPr lang="en-US" b="0" dirty="0">
                <a:solidFill>
                  <a:srgbClr val="000000"/>
                </a:solidFill>
                <a:effectLst/>
              </a:rPr>
              <a:t>)</a:t>
            </a:r>
            <a:endParaRPr lang="en-US" b="0" dirty="0">
              <a:solidFill>
                <a:srgbClr val="000000"/>
              </a:solidFill>
              <a:effectLst/>
            </a:endParaRPr>
          </a:p>
          <a:p>
            <a:pPr marL="0" indent="0">
              <a:buNone/>
            </a:pPr>
            <a:r>
              <a:rPr lang="en-US" b="0" dirty="0">
                <a:solidFill>
                  <a:srgbClr val="000000"/>
                </a:solidFill>
                <a:effectLst/>
              </a:rPr>
              <a:t>  </a:t>
            </a:r>
            <a:r>
              <a:rPr lang="en-US" b="0" dirty="0">
                <a:solidFill>
                  <a:srgbClr val="001080"/>
                </a:solidFill>
                <a:effectLst/>
              </a:rPr>
              <a:t>caption</a:t>
            </a:r>
            <a:r>
              <a:rPr lang="en-US" b="0" dirty="0">
                <a:solidFill>
                  <a:srgbClr val="000000"/>
                </a:solidFill>
                <a:effectLst/>
              </a:rPr>
              <a:t> = </a:t>
            </a:r>
            <a:r>
              <a:rPr lang="en-US" b="0" dirty="0">
                <a:solidFill>
                  <a:srgbClr val="A31515"/>
                </a:solidFill>
                <a:effectLst/>
              </a:rPr>
              <a:t>"Source: https://databank.worldbank.org/source/world-development-indicators"</a:t>
            </a:r>
            <a:endParaRPr lang="en-US" b="0" dirty="0">
              <a:solidFill>
                <a:srgbClr val="000000"/>
              </a:solidFill>
              <a:effectLst/>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Step 9: Create the variables that will be used for the dynamic portions of the chart</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label_val</a:t>
            </a:r>
            <a:r>
              <a:rPr lang="en-US" sz="2200" b="0" dirty="0">
                <a:solidFill>
                  <a:srgbClr val="000000"/>
                </a:solidFill>
                <a:effectLst/>
              </a:rPr>
              <a:t> &lt;-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str_wrap</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maxCountry</a:t>
            </a:r>
            <a:r>
              <a:rPr lang="en-US" sz="2200" b="0" dirty="0">
                <a:solidFill>
                  <a:srgbClr val="000000"/>
                </a:solidFill>
                <a:effectLst/>
              </a:rPr>
              <a:t>, </a:t>
            </a:r>
            <a:r>
              <a:rPr lang="en-US" sz="2200" b="0" dirty="0">
                <a:solidFill>
                  <a:srgbClr val="A31515"/>
                </a:solidFill>
                <a:effectLst/>
              </a:rPr>
              <a:t>"spent"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percent</a:t>
            </a:r>
            <a:r>
              <a:rPr lang="en-US" sz="2200" b="0" dirty="0">
                <a:solidFill>
                  <a:srgbClr val="000000"/>
                </a:solidFill>
                <a:effectLst/>
              </a:rPr>
              <a:t>((</a:t>
            </a:r>
            <a:r>
              <a:rPr lang="en-US" sz="2200" b="0" dirty="0" err="1">
                <a:solidFill>
                  <a:srgbClr val="001080"/>
                </a:solidFill>
                <a:effectLst/>
              </a:rPr>
              <a:t>maxExpenditure</a:t>
            </a:r>
            <a:r>
              <a:rPr lang="en-US" sz="2200" b="0" dirty="0">
                <a:solidFill>
                  <a:srgbClr val="000000"/>
                </a:solidFill>
                <a:effectLst/>
              </a:rPr>
              <a:t>/</a:t>
            </a:r>
            <a:r>
              <a:rPr lang="en-US" sz="2200" b="0" dirty="0">
                <a:solidFill>
                  <a:srgbClr val="001080"/>
                </a:solidFill>
                <a:effectLst/>
              </a:rPr>
              <a:t>minExpenditure</a:t>
            </a:r>
            <a:r>
              <a:rPr lang="en-US" sz="2200" b="0" dirty="0">
                <a:solidFill>
                  <a:srgbClr val="09885A"/>
                </a:solidFill>
                <a:effectLst/>
              </a:rPr>
              <a:t>-1</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"more than"</a:t>
            </a:r>
            <a:r>
              <a:rPr lang="en-US" sz="2200" b="0" dirty="0">
                <a:solidFill>
                  <a:srgbClr val="000000"/>
                </a:solidFill>
                <a:effectLst/>
              </a:rPr>
              <a:t>, </a:t>
            </a:r>
            <a:r>
              <a:rPr lang="en-US" sz="2200" b="0" dirty="0" err="1">
                <a:solidFill>
                  <a:srgbClr val="001080"/>
                </a:solidFill>
                <a:effectLst/>
              </a:rPr>
              <a:t>minCountry</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width</a:t>
            </a:r>
            <a:r>
              <a:rPr lang="en-US" sz="2200" b="0" dirty="0">
                <a:solidFill>
                  <a:srgbClr val="000000"/>
                </a:solidFill>
                <a:effectLst/>
              </a:rPr>
              <a:t> = </a:t>
            </a:r>
            <a:r>
              <a:rPr lang="en-US" sz="2200" b="0" dirty="0">
                <a:solidFill>
                  <a:srgbClr val="09885A"/>
                </a:solidFill>
                <a:effectLst/>
              </a:rPr>
              <a:t>25</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10: Start building the chart by defining the </a:t>
            </a:r>
            <a:r>
              <a:rPr lang="en-US" sz="3200" dirty="0" err="1"/>
              <a:t>ggplot</a:t>
            </a:r>
            <a:r>
              <a:rPr lang="en-US" sz="3200" dirty="0"/>
              <a:t>() function</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ggplot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a:t>
            </a:r>
            <a:r>
              <a:rPr lang="en-US" sz="2200" b="0" dirty="0">
                <a:solidFill>
                  <a:srgbClr val="000000"/>
                </a:solidFill>
                <a:effectLst/>
              </a:rPr>
              <a:t> = </a:t>
            </a:r>
            <a:r>
              <a:rPr lang="en-US" sz="2200" b="0" dirty="0" err="1">
                <a:solidFill>
                  <a:srgbClr val="001080"/>
                </a:solidFill>
                <a:effectLst/>
              </a:rPr>
              <a:t>plotdata</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Country</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callout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label</a:t>
            </a:r>
            <a:r>
              <a:rPr lang="en-US" sz="2200" b="0" dirty="0">
                <a:solidFill>
                  <a:srgbClr val="000000"/>
                </a:solidFill>
                <a:effectLst/>
              </a:rPr>
              <a:t> = </a:t>
            </a:r>
            <a:r>
              <a:rPr lang="en-US" sz="2200" b="0" dirty="0">
                <a:solidFill>
                  <a:srgbClr val="001080"/>
                </a:solidFill>
                <a:effectLst/>
              </a:rPr>
              <a:t>percent</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Wallpaper</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Wallpaper </a:t>
            </a:r>
            <a:r>
              <a:rPr lang="en-US" sz="2400" b="0" i="0">
                <a:solidFill>
                  <a:srgbClr val="000000"/>
                </a:solidFill>
                <a:effectLst/>
              </a:rPr>
              <a:t>area is only available in the </a:t>
            </a:r>
            <a:r>
              <a:rPr lang="en-US" sz="2400" b="1" i="0">
                <a:solidFill>
                  <a:srgbClr val="000000"/>
                </a:solidFill>
                <a:effectLst/>
              </a:rPr>
              <a:t>Report </a:t>
            </a:r>
            <a:r>
              <a:rPr lang="en-US" sz="2400" b="0" i="0">
                <a:solidFill>
                  <a:srgbClr val="000000"/>
                </a:solidFill>
                <a:effectLst/>
              </a:rPr>
              <a:t>view. There islittle functionality other than the ability to set a background color or image for a report.</a:t>
            </a:r>
            <a:endParaRPr lang="en-US" sz="36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11: Add a column chart layer to the R visual</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geom_bar</a:t>
            </a:r>
            <a:r>
              <a:rPr lang="en-US" sz="2200" b="0" dirty="0">
                <a:solidFill>
                  <a:srgbClr val="000000"/>
                </a:solidFill>
                <a:effectLst/>
              </a:rPr>
              <a:t>(</a:t>
            </a:r>
            <a:r>
              <a:rPr lang="en-US" sz="2200" b="0" dirty="0">
                <a:solidFill>
                  <a:srgbClr val="001080"/>
                </a:solidFill>
                <a:effectLst/>
              </a:rPr>
              <a:t>stat</a:t>
            </a:r>
            <a:r>
              <a:rPr lang="en-US" sz="2200" b="0" dirty="0">
                <a:solidFill>
                  <a:srgbClr val="000000"/>
                </a:solidFill>
                <a:effectLst/>
              </a:rPr>
              <a:t>=</a:t>
            </a:r>
            <a:r>
              <a:rPr lang="en-US" sz="2200" b="0" dirty="0">
                <a:solidFill>
                  <a:srgbClr val="A31515"/>
                </a:solidFill>
                <a:effectLst/>
              </a:rPr>
              <a:t>"identity"</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callout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Add a text layer to the R visuals</a:t>
            </a:r>
            <a:endParaRPr lang="en-US" sz="3600" dirty="0"/>
          </a:p>
        </p:txBody>
      </p:sp>
      <p:sp>
        <p:nvSpPr>
          <p:cNvPr id="3" name="Content Placeholder 2"/>
          <p:cNvSpPr>
            <a:spLocks noGrp="1"/>
          </p:cNvSpPr>
          <p:nvPr>
            <p:ph idx="1"/>
          </p:nvPr>
        </p:nvSpPr>
        <p:spPr/>
        <p:txBody>
          <a:bodyPr/>
          <a:lstStyle/>
          <a:p>
            <a:pPr marL="0" indent="0">
              <a:buNone/>
            </a:pPr>
            <a:r>
              <a:rPr lang="en-US" sz="2800" b="0" dirty="0" err="1">
                <a:solidFill>
                  <a:srgbClr val="001080"/>
                </a:solidFill>
                <a:effectLst/>
              </a:rPr>
              <a:t>geom_text</a:t>
            </a:r>
            <a:r>
              <a:rPr lang="en-US" sz="2800" b="0" dirty="0">
                <a:solidFill>
                  <a:srgbClr val="000000"/>
                </a:solidFill>
                <a:effectLst/>
              </a:rPr>
              <a:t>(</a:t>
            </a:r>
            <a:r>
              <a:rPr lang="en-US" sz="2800" b="0" dirty="0" err="1">
                <a:solidFill>
                  <a:srgbClr val="001080"/>
                </a:solidFill>
                <a:effectLst/>
              </a:rPr>
              <a:t>nudge_y</a:t>
            </a:r>
            <a:r>
              <a:rPr lang="en-US" sz="2800" b="0" dirty="0">
                <a:solidFill>
                  <a:srgbClr val="000000"/>
                </a:solidFill>
                <a:effectLst/>
              </a:rPr>
              <a:t> = </a:t>
            </a:r>
            <a:r>
              <a:rPr lang="en-US" sz="2800" b="0" dirty="0">
                <a:solidFill>
                  <a:srgbClr val="09885A"/>
                </a:solidFill>
                <a:effectLst/>
              </a:rPr>
              <a:t>-0.05</a:t>
            </a:r>
            <a:r>
              <a:rPr lang="en-US" sz="2800" b="0" dirty="0">
                <a:solidFill>
                  <a:srgbClr val="000000"/>
                </a:solidFill>
                <a:effectLst/>
              </a:rPr>
              <a:t>) +</a:t>
            </a:r>
            <a:endParaRPr lang="en-US"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13: Modify the y axis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limits</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09885A"/>
                </a:solidFill>
                <a:effectLst/>
              </a:rPr>
              <a:t>0</a:t>
            </a:r>
            <a:r>
              <a:rPr lang="en-US" sz="2200" b="0" dirty="0">
                <a:solidFill>
                  <a:srgbClr val="000000"/>
                </a:solidFill>
                <a:effectLst/>
              </a:rPr>
              <a:t>,</a:t>
            </a:r>
            <a:r>
              <a:rPr lang="en-US" sz="2200" b="0" dirty="0">
                <a:solidFill>
                  <a:srgbClr val="09885A"/>
                </a:solidFill>
                <a:effectLst/>
              </a:rPr>
              <a:t>0.75</a:t>
            </a: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14: Convert chart from a vertical column chart to horizontal bar chart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coord_flip</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15: Add a dynamic annotation to the R visuals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annotate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"text"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label</a:t>
            </a:r>
            <a:r>
              <a:rPr lang="en-US" sz="2200" b="0" dirty="0">
                <a:solidFill>
                  <a:srgbClr val="000000"/>
                </a:solidFill>
                <a:effectLst/>
              </a:rPr>
              <a:t> = </a:t>
            </a:r>
            <a:r>
              <a:rPr lang="en-US" sz="2200" b="0" dirty="0" err="1">
                <a:solidFill>
                  <a:srgbClr val="001080"/>
                </a:solidFill>
                <a:effectLst/>
              </a:rPr>
              <a:t>label_val</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x</a:t>
            </a:r>
            <a:r>
              <a:rPr lang="en-US" sz="2200" b="0" dirty="0">
                <a:solidFill>
                  <a:srgbClr val="000000"/>
                </a:solidFill>
                <a:effectLst/>
              </a:rPr>
              <a:t> = </a:t>
            </a:r>
            <a:r>
              <a:rPr lang="en-US" sz="2200" b="0" dirty="0" err="1">
                <a:solidFill>
                  <a:srgbClr val="001080"/>
                </a:solidFill>
                <a:effectLst/>
              </a:rPr>
              <a:t>countryToAnnotate</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err="1">
                <a:solidFill>
                  <a:srgbClr val="001080"/>
                </a:solidFill>
                <a:effectLst/>
              </a:rPr>
              <a:t>maxExpenditure</a:t>
            </a:r>
            <a:r>
              <a:rPr lang="en-US" sz="2200" b="0" dirty="0">
                <a:solidFill>
                  <a:srgbClr val="000000"/>
                </a:solidFill>
                <a:effectLst/>
              </a:rPr>
              <a:t> + </a:t>
            </a:r>
            <a:r>
              <a:rPr lang="en-US" sz="2200" b="0" dirty="0">
                <a:solidFill>
                  <a:srgbClr val="09885A"/>
                </a:solidFill>
                <a:effectLst/>
              </a:rPr>
              <a:t>0.1</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16: Add the dynamic titles and caption to the R visual</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labs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 = </a:t>
            </a:r>
            <a:r>
              <a:rPr lang="en-US" sz="2200" b="0" dirty="0" err="1">
                <a:solidFill>
                  <a:srgbClr val="001080"/>
                </a:solidFill>
                <a:effectLst/>
              </a:rPr>
              <a:t>mainTitle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subTitle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caption</a:t>
            </a:r>
            <a:r>
              <a:rPr lang="en-US" sz="2200" b="0" dirty="0">
                <a:solidFill>
                  <a:srgbClr val="000000"/>
                </a:solidFill>
                <a:effectLst/>
              </a:rPr>
              <a:t> = </a:t>
            </a:r>
            <a:r>
              <a:rPr lang="en-US" sz="2200" b="0" dirty="0">
                <a:solidFill>
                  <a:srgbClr val="001080"/>
                </a:solidFill>
                <a:effectLst/>
              </a:rPr>
              <a:t>caption</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17: Remove labels from x axis and y axis</a:t>
            </a:r>
            <a:endParaRPr lang="en-US" sz="3600" dirty="0"/>
          </a:p>
        </p:txBody>
      </p:sp>
      <p:sp>
        <p:nvSpPr>
          <p:cNvPr id="3" name="Content Placeholder 2"/>
          <p:cNvSpPr>
            <a:spLocks noGrp="1"/>
          </p:cNvSpPr>
          <p:nvPr>
            <p:ph idx="1"/>
          </p:nvPr>
        </p:nvSpPr>
        <p:spPr/>
        <p:txBody>
          <a:bodyPr>
            <a:normAutofit/>
          </a:bodyPr>
          <a:lstStyle/>
          <a:p>
            <a:pPr marL="0" indent="0">
              <a:buNone/>
            </a:pPr>
            <a:r>
              <a:rPr lang="it-IT" sz="2200" b="0" dirty="0">
                <a:solidFill>
                  <a:srgbClr val="000000"/>
                </a:solidFill>
                <a:effectLst/>
              </a:rPr>
              <a:t>    </a:t>
            </a:r>
            <a:r>
              <a:rPr lang="it-IT" sz="2200" b="0" dirty="0">
                <a:solidFill>
                  <a:srgbClr val="001080"/>
                </a:solidFill>
                <a:effectLst/>
              </a:rPr>
              <a:t>xlab</a:t>
            </a:r>
            <a:r>
              <a:rPr lang="it-IT" sz="2200" b="0" dirty="0">
                <a:solidFill>
                  <a:srgbClr val="000000"/>
                </a:solidFill>
                <a:effectLst/>
              </a:rPr>
              <a:t>(</a:t>
            </a:r>
            <a:r>
              <a:rPr lang="it-IT" sz="2200" b="0" dirty="0">
                <a:solidFill>
                  <a:srgbClr val="001080"/>
                </a:solidFill>
                <a:effectLst/>
              </a:rPr>
              <a:t>label</a:t>
            </a:r>
            <a:r>
              <a:rPr lang="it-IT" sz="2200" b="0" dirty="0">
                <a:solidFill>
                  <a:srgbClr val="000000"/>
                </a:solidFill>
                <a:effectLst/>
              </a:rPr>
              <a:t> = </a:t>
            </a:r>
            <a:r>
              <a:rPr lang="it-IT" sz="2200" b="0" dirty="0">
                <a:solidFill>
                  <a:srgbClr val="DD0000"/>
                </a:solidFill>
                <a:effectLst/>
              </a:rPr>
              <a:t>NULL</a:t>
            </a:r>
            <a:r>
              <a:rPr lang="it-IT" sz="2200" b="0" dirty="0">
                <a:solidFill>
                  <a:srgbClr val="000000"/>
                </a:solidFill>
                <a:effectLst/>
              </a:rPr>
              <a:t>) +</a:t>
            </a:r>
            <a:endParaRPr lang="it-IT" sz="2200" b="0" dirty="0">
              <a:solidFill>
                <a:srgbClr val="000000"/>
              </a:solidFill>
              <a:effectLst/>
            </a:endParaRPr>
          </a:p>
          <a:p>
            <a:pPr marL="0" indent="0">
              <a:buNone/>
            </a:pPr>
            <a:r>
              <a:rPr lang="it-IT" sz="2200" b="0" dirty="0">
                <a:solidFill>
                  <a:srgbClr val="000000"/>
                </a:solidFill>
                <a:effectLst/>
              </a:rPr>
              <a:t>    </a:t>
            </a:r>
            <a:r>
              <a:rPr lang="it-IT" sz="2200" b="0" dirty="0">
                <a:solidFill>
                  <a:srgbClr val="001080"/>
                </a:solidFill>
                <a:effectLst/>
              </a:rPr>
              <a:t>ylab</a:t>
            </a:r>
            <a:r>
              <a:rPr lang="it-IT" sz="2200" b="0" dirty="0">
                <a:solidFill>
                  <a:srgbClr val="000000"/>
                </a:solidFill>
                <a:effectLst/>
              </a:rPr>
              <a:t>(</a:t>
            </a:r>
            <a:r>
              <a:rPr lang="it-IT" sz="2200" b="0" dirty="0">
                <a:solidFill>
                  <a:srgbClr val="001080"/>
                </a:solidFill>
                <a:effectLst/>
              </a:rPr>
              <a:t>label</a:t>
            </a:r>
            <a:r>
              <a:rPr lang="it-IT" sz="2200" b="0" dirty="0">
                <a:solidFill>
                  <a:srgbClr val="000000"/>
                </a:solidFill>
                <a:effectLst/>
              </a:rPr>
              <a:t> = </a:t>
            </a:r>
            <a:r>
              <a:rPr lang="it-IT" sz="2200" b="0" dirty="0">
                <a:solidFill>
                  <a:srgbClr val="DD0000"/>
                </a:solidFill>
                <a:effectLst/>
              </a:rPr>
              <a:t>NULL</a:t>
            </a:r>
            <a:r>
              <a:rPr lang="it-IT" sz="2200" b="0" dirty="0">
                <a:solidFill>
                  <a:srgbClr val="000000"/>
                </a:solidFill>
                <a:effectLst/>
              </a:rPr>
              <a:t>) +</a:t>
            </a:r>
            <a:endParaRPr lang="it-IT" sz="2200" b="0" dirty="0">
              <a:solidFill>
                <a:srgbClr val="000000"/>
              </a:solidFill>
              <a:effectLst/>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18: Remove legend</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guides</a:t>
            </a:r>
            <a:r>
              <a:rPr lang="en-US" sz="2200" b="0" dirty="0">
                <a:solidFill>
                  <a:srgbClr val="000000"/>
                </a:solidFill>
                <a:effectLst/>
              </a:rPr>
              <a:t>(</a:t>
            </a:r>
            <a:r>
              <a:rPr lang="en-US" sz="2200" b="0" dirty="0">
                <a:solidFill>
                  <a:srgbClr val="001080"/>
                </a:solidFill>
                <a:effectLst/>
              </a:rPr>
              <a:t>fill</a:t>
            </a:r>
            <a:r>
              <a:rPr lang="en-US" sz="2200" b="0" dirty="0">
                <a:solidFill>
                  <a:srgbClr val="000000"/>
                </a:solidFill>
                <a:effectLst/>
              </a:rPr>
              <a:t>=</a:t>
            </a:r>
            <a:r>
              <a:rPr lang="en-US" sz="2200" b="0" dirty="0">
                <a:solidFill>
                  <a:srgbClr val="DD0000"/>
                </a:solidFill>
                <a:effectLst/>
              </a:rPr>
              <a:t>FALSE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19: Change the look and feel of the visual using </a:t>
            </a:r>
            <a:r>
              <a:rPr lang="en-US" sz="3200" dirty="0" err="1"/>
              <a:t>theme_few</a:t>
            </a:r>
            <a:r>
              <a:rPr lang="en-US" sz="3200" dirty="0"/>
              <a: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theme_few</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20: Center align titles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theme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subtitle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t>
            </a:r>
            <a:endParaRPr lang="en-US" sz="2200" b="0" dirty="0">
              <a:solidFill>
                <a:srgbClr val="000000"/>
              </a:solidFill>
              <a:effectLs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Pages</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Pages </a:t>
            </a:r>
            <a:r>
              <a:rPr lang="en-US" sz="2400" b="0" i="0">
                <a:solidFill>
                  <a:srgbClr val="000000"/>
                </a:solidFill>
                <a:effectLst/>
              </a:rPr>
              <a:t>area is only available when in the </a:t>
            </a:r>
            <a:r>
              <a:rPr lang="en-US" sz="2400" b="1" i="0">
                <a:solidFill>
                  <a:srgbClr val="000000"/>
                </a:solidFill>
                <a:effectLst/>
              </a:rPr>
              <a:t>Report </a:t>
            </a:r>
            <a:r>
              <a:rPr lang="en-US" sz="2400" b="0" i="0">
                <a:solidFill>
                  <a:srgbClr val="000000"/>
                </a:solidFill>
                <a:effectLst/>
              </a:rPr>
              <a:t>view. The </a:t>
            </a:r>
            <a:r>
              <a:rPr lang="en-US" sz="2400" b="1" i="0">
                <a:solidFill>
                  <a:srgbClr val="000000"/>
                </a:solidFill>
                <a:effectLst/>
              </a:rPr>
              <a:t>Pages </a:t>
            </a:r>
            <a:r>
              <a:rPr lang="en-US" sz="2400" b="0" i="0">
                <a:solidFill>
                  <a:srgbClr val="000000"/>
                </a:solidFill>
                <a:effectLst/>
              </a:rPr>
              <a:t>area provides the ability to create new pages, rename pages, and reorder pages within a report.</a:t>
            </a:r>
            <a:endParaRPr lang="en-US" sz="36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dirty="0"/>
              <a:t>Source: </a:t>
            </a:r>
            <a:r>
              <a:rPr lang="en-US" i="1" dirty="0" err="1"/>
              <a:t>Deckler</a:t>
            </a:r>
            <a:r>
              <a:rPr lang="en-US" i="1" dirty="0"/>
              <a:t> (2022)</a:t>
            </a:r>
            <a:endParaRPr lang="en-US" i="1" dirty="0"/>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21: Add code to Power BI</a:t>
            </a:r>
            <a:endParaRPr lang="en-US" sz="3600" dirty="0"/>
          </a:p>
        </p:txBody>
      </p:sp>
      <p:pic>
        <p:nvPicPr>
          <p:cNvPr id="5" name="Picture 4"/>
          <p:cNvPicPr>
            <a:picLocks noChangeAspect="1"/>
          </p:cNvPicPr>
          <p:nvPr/>
        </p:nvPicPr>
        <p:blipFill>
          <a:blip r:embed="rId1"/>
          <a:stretch>
            <a:fillRect/>
          </a:stretch>
        </p:blipFill>
        <p:spPr>
          <a:xfrm>
            <a:off x="2518315" y="1446139"/>
            <a:ext cx="7155369" cy="5355181"/>
          </a:xfrm>
          <a:prstGeom prst="rect">
            <a:avLst/>
          </a:prstGeom>
        </p:spPr>
      </p:pic>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23229" y="75732"/>
            <a:ext cx="10145541" cy="6706536"/>
          </a:xfrm>
          <a:prstGeom prst="rect">
            <a:avLst/>
          </a:prstGeom>
        </p:spPr>
      </p:pic>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normAutofit/>
          </a:bodyPr>
          <a:lstStyle/>
          <a:p>
            <a:r>
              <a:rPr lang="en-US" sz="2200" dirty="0"/>
              <a:t>Import “FakeFootballLeagueData.csv” data file.</a:t>
            </a:r>
            <a:endParaRPr lang="en-US" sz="2200" dirty="0"/>
          </a:p>
          <a:p>
            <a:endParaRPr lang="en-US" sz="2200"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Load the data into Power BI</a:t>
            </a:r>
            <a:endParaRPr lang="en-US" sz="3600" dirty="0"/>
          </a:p>
        </p:txBody>
      </p:sp>
      <p:grpSp>
        <p:nvGrpSpPr>
          <p:cNvPr id="9" name="Group 8"/>
          <p:cNvGrpSpPr/>
          <p:nvPr/>
        </p:nvGrpSpPr>
        <p:grpSpPr>
          <a:xfrm>
            <a:off x="4091677" y="1690688"/>
            <a:ext cx="4008646" cy="5089166"/>
            <a:chOff x="4091677" y="1690688"/>
            <a:chExt cx="4008646" cy="5089166"/>
          </a:xfrm>
        </p:grpSpPr>
        <p:pic>
          <p:nvPicPr>
            <p:cNvPr id="5" name="Picture 4"/>
            <p:cNvPicPr>
              <a:picLocks noChangeAspect="1"/>
            </p:cNvPicPr>
            <p:nvPr/>
          </p:nvPicPr>
          <p:blipFill>
            <a:blip r:embed="rId1"/>
            <a:stretch>
              <a:fillRect/>
            </a:stretch>
          </p:blipFill>
          <p:spPr>
            <a:xfrm>
              <a:off x="4091677" y="1690688"/>
              <a:ext cx="4008646" cy="5089166"/>
            </a:xfrm>
            <a:prstGeom prst="rect">
              <a:avLst/>
            </a:prstGeom>
          </p:spPr>
        </p:pic>
        <p:cxnSp>
          <p:nvCxnSpPr>
            <p:cNvPr id="7" name="Straight Connector 6"/>
            <p:cNvCxnSpPr/>
            <p:nvPr/>
          </p:nvCxnSpPr>
          <p:spPr>
            <a:xfrm>
              <a:off x="6005565" y="3429000"/>
              <a:ext cx="1440264"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Create a filter slicer based on the year</a:t>
            </a:r>
            <a:endParaRPr lang="en-US" sz="3600" dirty="0"/>
          </a:p>
        </p:txBody>
      </p:sp>
      <p:pic>
        <p:nvPicPr>
          <p:cNvPr id="5" name="Picture 4"/>
          <p:cNvPicPr>
            <a:picLocks noChangeAspect="1"/>
          </p:cNvPicPr>
          <p:nvPr/>
        </p:nvPicPr>
        <p:blipFill>
          <a:blip r:embed="rId1"/>
          <a:stretch>
            <a:fillRect/>
          </a:stretch>
        </p:blipFill>
        <p:spPr>
          <a:xfrm>
            <a:off x="5059900" y="2078804"/>
            <a:ext cx="2072200" cy="2370357"/>
          </a:xfrm>
          <a:prstGeom prst="rect">
            <a:avLst/>
          </a:prstGeom>
        </p:spPr>
      </p:pic>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Do the initial R visual configuration</a:t>
            </a:r>
            <a:endParaRPr lang="en-US" sz="3600" dirty="0"/>
          </a:p>
        </p:txBody>
      </p:sp>
      <p:pic>
        <p:nvPicPr>
          <p:cNvPr id="5" name="Picture 4"/>
          <p:cNvPicPr>
            <a:picLocks noChangeAspect="1"/>
          </p:cNvPicPr>
          <p:nvPr/>
        </p:nvPicPr>
        <p:blipFill>
          <a:blip r:embed="rId1"/>
          <a:stretch>
            <a:fillRect/>
          </a:stretch>
        </p:blipFill>
        <p:spPr>
          <a:xfrm>
            <a:off x="5035727" y="1825625"/>
            <a:ext cx="2120545" cy="4359556"/>
          </a:xfrm>
          <a:prstGeom prst="rect">
            <a:avLst/>
          </a:prstGeom>
        </p:spPr>
      </p:pic>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Export data to R Studio for development</a:t>
            </a:r>
            <a:endParaRPr lang="en-US" sz="3600" dirty="0"/>
          </a:p>
        </p:txBody>
      </p:sp>
      <p:pic>
        <p:nvPicPr>
          <p:cNvPr id="4" name="Picture 3"/>
          <p:cNvPicPr>
            <a:picLocks noChangeAspect="1"/>
          </p:cNvPicPr>
          <p:nvPr/>
        </p:nvPicPr>
        <p:blipFill>
          <a:blip r:embed="rId1"/>
          <a:stretch>
            <a:fillRect/>
          </a:stretch>
        </p:blipFill>
        <p:spPr>
          <a:xfrm>
            <a:off x="249140" y="2888546"/>
            <a:ext cx="11693720" cy="1492535"/>
          </a:xfrm>
          <a:prstGeom prst="rect">
            <a:avLst/>
          </a:prstGeom>
        </p:spPr>
      </p:pic>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Step 6: Load the required packages</a:t>
            </a:r>
            <a:endParaRPr lang="en-US" sz="40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ggrepel</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7: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"Conference"</a:t>
            </a:r>
            <a:r>
              <a:rPr lang="en-US" sz="2200" b="0" dirty="0">
                <a:solidFill>
                  <a:srgbClr val="000000"/>
                </a:solidFill>
                <a:effectLst/>
              </a:rPr>
              <a:t>, </a:t>
            </a:r>
            <a:r>
              <a:rPr lang="en-US" sz="2200" b="0" dirty="0">
                <a:solidFill>
                  <a:srgbClr val="A31515"/>
                </a:solidFill>
                <a:effectLst/>
              </a:rPr>
              <a:t>"Division"</a:t>
            </a:r>
            <a:r>
              <a:rPr lang="en-US" sz="2200" b="0" dirty="0">
                <a:solidFill>
                  <a:srgbClr val="000000"/>
                </a:solidFill>
                <a:effectLst/>
              </a:rPr>
              <a:t>, </a:t>
            </a:r>
            <a:r>
              <a:rPr lang="en-US" sz="2200" b="0" dirty="0">
                <a:solidFill>
                  <a:srgbClr val="A31515"/>
                </a:solidFill>
                <a:effectLst/>
              </a:rPr>
              <a:t>"FN"</a:t>
            </a:r>
            <a:r>
              <a:rPr lang="en-US" sz="2200" b="0" dirty="0">
                <a:solidFill>
                  <a:srgbClr val="000000"/>
                </a:solidFill>
                <a:effectLst/>
              </a:rPr>
              <a:t>, </a:t>
            </a:r>
            <a:r>
              <a:rPr lang="en-US" sz="2200" b="0" dirty="0">
                <a:solidFill>
                  <a:srgbClr val="A31515"/>
                </a:solidFill>
                <a:effectLst/>
              </a:rPr>
              <a:t>"Height"</a:t>
            </a:r>
            <a:r>
              <a:rPr lang="en-US" sz="2200" b="0" dirty="0">
                <a:solidFill>
                  <a:srgbClr val="000000"/>
                </a:solidFill>
                <a:effectLst/>
              </a:rPr>
              <a:t>, </a:t>
            </a:r>
            <a:r>
              <a:rPr lang="en-US" sz="2200" b="0" dirty="0">
                <a:solidFill>
                  <a:srgbClr val="A31515"/>
                </a:solidFill>
                <a:effectLst/>
              </a:rPr>
              <a:t>"ID"</a:t>
            </a:r>
            <a:r>
              <a:rPr lang="en-US" sz="2200" b="0" dirty="0">
                <a:solidFill>
                  <a:srgbClr val="000000"/>
                </a:solidFill>
                <a:effectLst/>
              </a:rPr>
              <a:t>, </a:t>
            </a:r>
            <a:r>
              <a:rPr lang="en-US" sz="2200" b="0" dirty="0">
                <a:solidFill>
                  <a:srgbClr val="A31515"/>
                </a:solidFill>
                <a:effectLst/>
              </a:rPr>
              <a:t>"LN"</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Rusing</a:t>
            </a:r>
            <a:r>
              <a:rPr lang="en-US" sz="2200" b="0" dirty="0">
                <a:solidFill>
                  <a:srgbClr val="A31515"/>
                </a:solidFill>
                <a:effectLst/>
              </a:rPr>
              <a:t> Yards"</a:t>
            </a:r>
            <a:r>
              <a:rPr lang="en-US" sz="2200" b="0" dirty="0">
                <a:solidFill>
                  <a:srgbClr val="000000"/>
                </a:solidFill>
                <a:effectLst/>
              </a:rPr>
              <a:t>, </a:t>
            </a:r>
            <a:r>
              <a:rPr lang="en-US" sz="2200" b="0" dirty="0">
                <a:solidFill>
                  <a:srgbClr val="A31515"/>
                </a:solidFill>
                <a:effectLst/>
              </a:rPr>
              <a:t>"Weight"</a:t>
            </a:r>
            <a:r>
              <a:rPr lang="en-US" sz="2200" b="0" dirty="0">
                <a:solidFill>
                  <a:srgbClr val="000000"/>
                </a:solidFill>
                <a:effectLst/>
              </a:rPr>
              <a:t>, </a:t>
            </a:r>
            <a:r>
              <a:rPr lang="en-US" sz="2200" b="0" dirty="0">
                <a:solidFill>
                  <a:srgbClr val="A31515"/>
                </a:solidFill>
                <a:effectLst/>
              </a:rPr>
              <a:t>"Year"</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reportYear</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Year</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reportYear</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&lt;code to create the visual&gt;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Footer</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Footer </a:t>
            </a:r>
            <a:r>
              <a:rPr lang="en-US" sz="2400" b="0" i="0">
                <a:solidFill>
                  <a:srgbClr val="000000"/>
                </a:solidFill>
                <a:effectLst/>
              </a:rPr>
              <a:t>area is </a:t>
            </a:r>
            <a:r>
              <a:rPr lang="en-US" sz="2400" b="0" i="0">
                <a:solidFill>
                  <a:srgbClr val="FF0000"/>
                </a:solidFill>
                <a:effectLst/>
              </a:rPr>
              <a:t>contextual</a:t>
            </a:r>
            <a:r>
              <a:rPr lang="en-US" sz="2400" b="0" i="0">
                <a:solidFill>
                  <a:srgbClr val="000000"/>
                </a:solidFill>
                <a:effectLst/>
              </a:rPr>
              <a:t> based upon the current view. In the </a:t>
            </a:r>
            <a:r>
              <a:rPr lang="en-US" sz="2400" b="1" i="0">
                <a:solidFill>
                  <a:srgbClr val="000000"/>
                </a:solidFill>
                <a:effectLst/>
              </a:rPr>
              <a:t>Report </a:t>
            </a:r>
            <a:r>
              <a:rPr lang="en-US" sz="2400" b="0" i="0">
                <a:solidFill>
                  <a:srgbClr val="000000"/>
                </a:solidFill>
                <a:effectLst/>
              </a:rPr>
              <a:t>view, the footer provides basic information regarding how many pages are in the report and which page is currently selected by the user. In the </a:t>
            </a:r>
            <a:r>
              <a:rPr lang="en-US" sz="2400" b="1" i="0">
                <a:solidFill>
                  <a:srgbClr val="000000"/>
                </a:solidFill>
                <a:effectLst/>
              </a:rPr>
              <a:t>Data </a:t>
            </a:r>
            <a:r>
              <a:rPr lang="en-US" sz="2400" b="0" i="0">
                <a:solidFill>
                  <a:srgbClr val="000000"/>
                </a:solidFill>
                <a:effectLst/>
              </a:rPr>
              <a:t>view, the footer provides basic statistics of a selected table and/or column, including the number of rows in the table and the number of distinct values in a column. Finally, in the </a:t>
            </a:r>
            <a:r>
              <a:rPr lang="en-US" sz="2400" b="1" i="0">
                <a:solidFill>
                  <a:srgbClr val="000000"/>
                </a:solidFill>
                <a:effectLst/>
              </a:rPr>
              <a:t>Model </a:t>
            </a:r>
            <a:r>
              <a:rPr lang="en-US" sz="2400" b="0" i="0">
                <a:solidFill>
                  <a:srgbClr val="000000"/>
                </a:solidFill>
                <a:effectLst/>
              </a:rPr>
              <a:t>view, the footer provides various viewing controls, such as the ability to zoom in and out, reset the view, and fit the model to the current display area.</a:t>
            </a:r>
            <a:endParaRPr lang="en-US" sz="36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9: Define the colors for the conferences and conference divisions</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divisonColors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"East"</a:t>
            </a:r>
            <a:r>
              <a:rPr lang="en-US" sz="2200" b="0" dirty="0">
                <a:solidFill>
                  <a:srgbClr val="000000"/>
                </a:solidFill>
                <a:effectLst/>
              </a:rPr>
              <a:t>=</a:t>
            </a:r>
            <a:r>
              <a:rPr lang="en-US" sz="2200" b="0" dirty="0">
                <a:solidFill>
                  <a:srgbClr val="A31515"/>
                </a:solidFill>
                <a:effectLst/>
              </a:rPr>
              <a:t>"#56B4E9"</a:t>
            </a:r>
            <a:r>
              <a:rPr lang="en-US" sz="2200" b="0" dirty="0">
                <a:solidFill>
                  <a:srgbClr val="000000"/>
                </a:solidFill>
                <a:effectLst/>
              </a:rPr>
              <a:t>, </a:t>
            </a:r>
            <a:r>
              <a:rPr lang="en-US" sz="2200" b="0" dirty="0">
                <a:solidFill>
                  <a:srgbClr val="A31515"/>
                </a:solidFill>
                <a:effectLst/>
              </a:rPr>
              <a:t>"West"</a:t>
            </a:r>
            <a:r>
              <a:rPr lang="en-US" sz="2200" b="0" dirty="0">
                <a:solidFill>
                  <a:srgbClr val="000000"/>
                </a:solidFill>
                <a:effectLst/>
              </a:rPr>
              <a:t>=</a:t>
            </a:r>
            <a:r>
              <a:rPr lang="en-US" sz="2200" b="0" dirty="0">
                <a:solidFill>
                  <a:srgbClr val="A31515"/>
                </a:solidFill>
                <a:effectLst/>
              </a:rPr>
              <a:t>"#33FAFF"</a:t>
            </a:r>
            <a:r>
              <a:rPr lang="en-US" sz="2200" b="0" dirty="0">
                <a:solidFill>
                  <a:srgbClr val="000000"/>
                </a:solidFill>
                <a:effectLst/>
              </a:rPr>
              <a:t>, </a:t>
            </a:r>
            <a:r>
              <a:rPr lang="en-US" sz="2200" b="0" dirty="0">
                <a:solidFill>
                  <a:srgbClr val="A31515"/>
                </a:solidFill>
                <a:effectLst/>
              </a:rPr>
              <a:t>"North"</a:t>
            </a:r>
            <a:r>
              <a:rPr lang="en-US" sz="2200" b="0" dirty="0">
                <a:solidFill>
                  <a:srgbClr val="000000"/>
                </a:solidFill>
                <a:effectLst/>
              </a:rPr>
              <a:t>=</a:t>
            </a:r>
            <a:r>
              <a:rPr lang="en-US" sz="2200" b="0" dirty="0">
                <a:solidFill>
                  <a:srgbClr val="A31515"/>
                </a:solidFill>
                <a:effectLst/>
              </a:rPr>
              <a:t>"#F0E442"</a:t>
            </a:r>
            <a:r>
              <a:rPr lang="en-US" sz="2200" b="0" dirty="0">
                <a:solidFill>
                  <a:srgbClr val="000000"/>
                </a:solidFill>
                <a:effectLst/>
              </a:rPr>
              <a:t>, </a:t>
            </a:r>
            <a:r>
              <a:rPr lang="en-US" sz="2200" b="0" dirty="0">
                <a:solidFill>
                  <a:srgbClr val="A31515"/>
                </a:solidFill>
                <a:effectLst/>
              </a:rPr>
              <a:t>"South"</a:t>
            </a:r>
            <a:r>
              <a:rPr lang="en-US" sz="2200" b="0" dirty="0">
                <a:solidFill>
                  <a:srgbClr val="000000"/>
                </a:solidFill>
                <a:effectLst/>
              </a:rPr>
              <a:t>=</a:t>
            </a:r>
            <a:r>
              <a:rPr lang="en-US" sz="2200" b="0" dirty="0">
                <a:solidFill>
                  <a:srgbClr val="A31515"/>
                </a:solidFill>
                <a:effectLst/>
              </a:rPr>
              <a:t>"#8B8D8D"</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conferenceColors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"USL"</a:t>
            </a:r>
            <a:r>
              <a:rPr lang="en-US" sz="2200" b="0" dirty="0">
                <a:solidFill>
                  <a:srgbClr val="000000"/>
                </a:solidFill>
                <a:effectLst/>
              </a:rPr>
              <a:t>=</a:t>
            </a:r>
            <a:r>
              <a:rPr lang="en-US" sz="2200" b="0" dirty="0">
                <a:solidFill>
                  <a:srgbClr val="A31515"/>
                </a:solidFill>
                <a:effectLst/>
              </a:rPr>
              <a:t>"#000000"</a:t>
            </a:r>
            <a:r>
              <a:rPr lang="en-US" sz="2200" b="0" dirty="0">
                <a:solidFill>
                  <a:srgbClr val="000000"/>
                </a:solidFill>
                <a:effectLst/>
              </a:rPr>
              <a:t>, </a:t>
            </a:r>
            <a:r>
              <a:rPr lang="en-US" sz="2200" b="0" dirty="0">
                <a:solidFill>
                  <a:srgbClr val="A31515"/>
                </a:solidFill>
                <a:effectLst/>
              </a:rPr>
              <a:t>"AL"</a:t>
            </a:r>
            <a:r>
              <a:rPr lang="en-US" sz="2200" b="0" dirty="0">
                <a:solidFill>
                  <a:srgbClr val="000000"/>
                </a:solidFill>
                <a:effectLst/>
              </a:rPr>
              <a:t>=</a:t>
            </a:r>
            <a:r>
              <a:rPr lang="en-US" sz="2200" b="0" dirty="0">
                <a:solidFill>
                  <a:srgbClr val="A31515"/>
                </a:solidFill>
                <a:effectLst/>
              </a:rPr>
              <a:t>"#FC4E07"</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solidFill>
                <a:srgbClr val="000000"/>
              </a:solidFill>
            </a:endParaRPr>
          </a:p>
          <a:p>
            <a:pPr marL="0" indent="0">
              <a:buNone/>
            </a:pPr>
            <a:endParaRPr lang="en-US" sz="2200" b="0" dirty="0">
              <a:solidFill>
                <a:srgbClr val="000000"/>
              </a:solidFill>
              <a:effectLst/>
            </a:endParaRPr>
          </a:p>
          <a:p>
            <a:pPr marL="0" indent="0">
              <a:buNone/>
            </a:pPr>
            <a:r>
              <a:rPr lang="en-US" sz="2200" b="0" dirty="0">
                <a:solidFill>
                  <a:srgbClr val="000000"/>
                </a:solidFill>
                <a:effectLst/>
                <a:hlinkClick r:id="rId1"/>
              </a:rPr>
              <a:t>https://www.hexcolortool.com/#010328</a:t>
            </a:r>
            <a:endParaRPr lang="en-US" sz="2200" dirty="0">
              <a:solidFill>
                <a:srgbClr val="000000"/>
              </a:solidFill>
            </a:endParaRPr>
          </a:p>
          <a:p>
            <a:pPr marL="0" indent="0">
              <a:buNone/>
            </a:pPr>
            <a:endParaRPr lang="en-US" sz="2200" b="0" dirty="0">
              <a:solidFill>
                <a:srgbClr val="000000"/>
              </a:solidFill>
              <a:effectLst/>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10: Dynamically define the chart titles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Runningback</a:t>
            </a:r>
            <a:r>
              <a:rPr lang="en-US" sz="2200" b="0" dirty="0">
                <a:solidFill>
                  <a:srgbClr val="A31515"/>
                </a:solidFill>
                <a:effectLst/>
              </a:rPr>
              <a:t> Quad Chart for"</a:t>
            </a:r>
            <a:r>
              <a:rPr lang="en-US" sz="2200" b="0" dirty="0">
                <a:solidFill>
                  <a:srgbClr val="000000"/>
                </a:solidFill>
                <a:effectLst/>
              </a:rPr>
              <a:t>, </a:t>
            </a:r>
            <a:r>
              <a:rPr lang="en-US" sz="2200" b="0" dirty="0" err="1">
                <a:solidFill>
                  <a:srgbClr val="001080"/>
                </a:solidFill>
                <a:effectLst/>
              </a:rPr>
              <a:t>reportYear</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11: Create the chart’s data set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r>
              <a:rPr lang="en-US" sz="2200" b="0" dirty="0">
                <a:solidFill>
                  <a:srgbClr val="001080"/>
                </a:solidFill>
                <a:effectLst/>
              </a:rPr>
              <a:t>Name</a:t>
            </a:r>
            <a:r>
              <a:rPr lang="en-US" sz="2200" b="0" dirty="0">
                <a:solidFill>
                  <a:srgbClr val="000000"/>
                </a:solidFill>
                <a:effectLst/>
              </a:rPr>
              <a:t> = </a:t>
            </a:r>
            <a:r>
              <a:rPr lang="en-US" sz="2200" b="0" dirty="0">
                <a:solidFill>
                  <a:srgbClr val="001080"/>
                </a:solidFill>
                <a:effectLst/>
              </a:rPr>
              <a:t>paste0</a:t>
            </a:r>
            <a:r>
              <a:rPr lang="en-US" sz="2200" b="0" dirty="0">
                <a:solidFill>
                  <a:srgbClr val="000000"/>
                </a:solidFill>
                <a:effectLst/>
              </a:rPr>
              <a:t>(</a:t>
            </a:r>
            <a:r>
              <a:rPr lang="en-US" sz="2200" b="0" dirty="0">
                <a:solidFill>
                  <a:srgbClr val="001080"/>
                </a:solidFill>
                <a:effectLst/>
              </a:rPr>
              <a:t>substring</a:t>
            </a:r>
            <a:r>
              <a:rPr lang="en-US" sz="2200" b="0" dirty="0">
                <a:solidFill>
                  <a:srgbClr val="000000"/>
                </a:solidFill>
                <a:effectLst/>
              </a:rPr>
              <a:t>(</a:t>
            </a:r>
            <a:r>
              <a:rPr lang="en-US" sz="2200" b="0" dirty="0">
                <a:solidFill>
                  <a:srgbClr val="001080"/>
                </a:solidFill>
                <a:effectLst/>
              </a:rPr>
              <a:t>FN</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a:t>
            </a:r>
            <a:r>
              <a:rPr lang="en-US" sz="2200" b="0" dirty="0">
                <a:solidFill>
                  <a:srgbClr val="A31515"/>
                </a:solidFill>
                <a:effectLst/>
              </a:rPr>
              <a:t>". "</a:t>
            </a:r>
            <a:r>
              <a:rPr lang="en-US" sz="2200" b="0" dirty="0">
                <a:solidFill>
                  <a:srgbClr val="000000"/>
                </a:solidFill>
                <a:effectLst/>
              </a:rPr>
              <a:t>, </a:t>
            </a:r>
            <a:r>
              <a:rPr lang="en-US" sz="2200" b="0" dirty="0">
                <a:solidFill>
                  <a:srgbClr val="001080"/>
                </a:solidFill>
                <a:effectLst/>
              </a:rPr>
              <a:t>LN</a:t>
            </a:r>
            <a:r>
              <a:rPr lang="en-US" sz="2200" b="0" dirty="0">
                <a:solidFill>
                  <a:srgbClr val="000000"/>
                </a:solidFill>
                <a:effectLst/>
              </a:rPr>
              <a:t>))</a:t>
            </a:r>
            <a:endParaRPr lang="en-US" sz="2200" b="0" dirty="0">
              <a:solidFill>
                <a:srgbClr val="000000"/>
              </a:solidFill>
              <a:effectLst/>
            </a:endParaRPr>
          </a:p>
          <a:p>
            <a:endParaRPr lang="en-US" sz="2200" dirty="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Start the chart by defining the </a:t>
            </a:r>
            <a:r>
              <a:rPr lang="en-US" sz="3600" dirty="0" err="1"/>
              <a:t>ggplot</a:t>
            </a:r>
            <a:r>
              <a:rPr lang="en-US" sz="3600" dirty="0"/>
              <a:t> function</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ggplot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Weight</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Height</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err="1">
                <a:solidFill>
                  <a:srgbClr val="001080"/>
                </a:solidFill>
                <a:effectLst/>
              </a:rPr>
              <a:t>Rusing</a:t>
            </a:r>
            <a:r>
              <a:rPr lang="en-US" sz="2200" b="0" dirty="0">
                <a:solidFill>
                  <a:srgbClr val="000000"/>
                </a:solidFill>
                <a:effectLst/>
              </a:rPr>
              <a:t> </a:t>
            </a:r>
            <a:r>
              <a:rPr lang="en-US" sz="2200" b="0" dirty="0">
                <a:solidFill>
                  <a:srgbClr val="001080"/>
                </a:solidFill>
                <a:effectLst/>
              </a:rPr>
              <a:t>Yards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color</a:t>
            </a:r>
            <a:r>
              <a:rPr lang="en-US" sz="2200" b="0" dirty="0">
                <a:solidFill>
                  <a:srgbClr val="000000"/>
                </a:solidFill>
                <a:effectLst/>
              </a:rPr>
              <a:t> = </a:t>
            </a:r>
            <a:r>
              <a:rPr lang="en-US" sz="2200" b="0" dirty="0">
                <a:solidFill>
                  <a:srgbClr val="001080"/>
                </a:solidFill>
                <a:effectLst/>
              </a:rPr>
              <a:t>Conference</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Division</a:t>
            </a:r>
            <a:r>
              <a:rPr lang="en-US" sz="2200" b="0" dirty="0">
                <a:solidFill>
                  <a:srgbClr val="000000"/>
                </a:solidFill>
                <a:effectLst/>
              </a:rPr>
              <a:t>, </a:t>
            </a:r>
            <a:r>
              <a:rPr lang="en-US" sz="2200" b="0" dirty="0">
                <a:solidFill>
                  <a:srgbClr val="001080"/>
                </a:solidFill>
                <a:effectLst/>
              </a:rPr>
              <a:t>stroke</a:t>
            </a:r>
            <a:r>
              <a:rPr lang="en-US" sz="2200" b="0" dirty="0">
                <a:solidFill>
                  <a:srgbClr val="000000"/>
                </a:solidFill>
                <a:effectLst/>
              </a:rPr>
              <a:t> = </a:t>
            </a:r>
            <a:r>
              <a:rPr lang="en-US" sz="2200" b="0" dirty="0">
                <a:solidFill>
                  <a:srgbClr val="09885A"/>
                </a:solidFill>
                <a:effectLst/>
              </a:rPr>
              <a:t>2</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label</a:t>
            </a:r>
            <a:r>
              <a:rPr lang="en-US" sz="2200" b="0" dirty="0">
                <a:solidFill>
                  <a:srgbClr val="000000"/>
                </a:solidFill>
                <a:effectLst/>
              </a:rPr>
              <a:t> = </a:t>
            </a:r>
            <a:r>
              <a:rPr lang="en-US" sz="2200" b="0" dirty="0">
                <a:solidFill>
                  <a:srgbClr val="001080"/>
                </a:solidFill>
                <a:effectLst/>
              </a:rPr>
              <a:t>Name</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13: Add the layer for your bubble chart using the </a:t>
            </a:r>
            <a:r>
              <a:rPr lang="en-US" sz="3200" dirty="0" err="1"/>
              <a:t>geom_point</a:t>
            </a:r>
            <a:r>
              <a:rPr lang="en-US" sz="3200" dirty="0"/>
              <a:t> </a:t>
            </a:r>
            <a:r>
              <a:rPr lang="en-US" sz="3200" dirty="0" err="1"/>
              <a:t>geom</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geom_point</a:t>
            </a:r>
            <a:r>
              <a:rPr lang="en-US" sz="2200" b="0" dirty="0">
                <a:solidFill>
                  <a:srgbClr val="000000"/>
                </a:solidFill>
                <a:effectLst/>
              </a:rPr>
              <a:t>(</a:t>
            </a:r>
            <a:r>
              <a:rPr lang="en-US" sz="2200" b="0" dirty="0">
                <a:solidFill>
                  <a:srgbClr val="001080"/>
                </a:solidFill>
                <a:effectLst/>
              </a:rPr>
              <a:t>shape</a:t>
            </a:r>
            <a:r>
              <a:rPr lang="en-US" sz="2200" b="0" dirty="0">
                <a:solidFill>
                  <a:srgbClr val="000000"/>
                </a:solidFill>
                <a:effectLst/>
              </a:rPr>
              <a:t> = </a:t>
            </a:r>
            <a:r>
              <a:rPr lang="en-US" sz="2200" b="0" dirty="0">
                <a:solidFill>
                  <a:srgbClr val="09885A"/>
                </a:solidFill>
                <a:effectLst/>
              </a:rPr>
              <a:t>21</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pic>
        <p:nvPicPr>
          <p:cNvPr id="5" name="Picture 4"/>
          <p:cNvPicPr>
            <a:picLocks noChangeAspect="1"/>
          </p:cNvPicPr>
          <p:nvPr/>
        </p:nvPicPr>
        <p:blipFill>
          <a:blip r:embed="rId1"/>
          <a:stretch>
            <a:fillRect/>
          </a:stretch>
        </p:blipFill>
        <p:spPr>
          <a:xfrm>
            <a:off x="2519362" y="2491539"/>
            <a:ext cx="7153275" cy="3438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14: Add labels to the bubble chart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geom_text_repel</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5</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15: Change the color of the bubble’s border and change the color of the bubble’s fill</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scale_color_manual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 = </a:t>
            </a:r>
            <a:r>
              <a:rPr lang="en-US" sz="2200" b="0" dirty="0" err="1">
                <a:solidFill>
                  <a:srgbClr val="001080"/>
                </a:solidFill>
                <a:effectLst/>
              </a:rPr>
              <a:t>conferenceColors</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scale_fill_manual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 = </a:t>
            </a:r>
            <a:r>
              <a:rPr lang="en-US" sz="2200" b="0" dirty="0" err="1">
                <a:solidFill>
                  <a:srgbClr val="001080"/>
                </a:solidFill>
                <a:effectLst/>
              </a:rPr>
              <a:t>divisonColors</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16: Create the </a:t>
            </a:r>
            <a:r>
              <a:rPr lang="en-US" sz="3600" dirty="0" err="1"/>
              <a:t>ggtitle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17: Set the theme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theme_few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t>
            </a:r>
            <a:endParaRPr lang="en-US" sz="2200" b="0" dirty="0">
              <a:solidFill>
                <a:srgbClr val="000000"/>
              </a:solidFill>
              <a:effectLst/>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18: Add code to Power BI</a:t>
            </a:r>
            <a:endParaRPr lang="en-US" sz="3600" dirty="0"/>
          </a:p>
        </p:txBody>
      </p:sp>
      <p:pic>
        <p:nvPicPr>
          <p:cNvPr id="5" name="Picture 4"/>
          <p:cNvPicPr>
            <a:picLocks noChangeAspect="1"/>
          </p:cNvPicPr>
          <p:nvPr/>
        </p:nvPicPr>
        <p:blipFill>
          <a:blip r:embed="rId1"/>
          <a:stretch>
            <a:fillRect/>
          </a:stretch>
        </p:blipFill>
        <p:spPr>
          <a:xfrm>
            <a:off x="2214027" y="1391318"/>
            <a:ext cx="7763945" cy="521995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Ribbon</a:t>
            </a:r>
            <a:endParaRPr lang="en-US"/>
          </a:p>
        </p:txBody>
      </p:sp>
      <p:sp>
        <p:nvSpPr>
          <p:cNvPr id="3" name="Content Placeholder 2"/>
          <p:cNvSpPr>
            <a:spLocks noGrp="1"/>
          </p:cNvSpPr>
          <p:nvPr>
            <p:ph idx="1"/>
          </p:nvPr>
        </p:nvSpPr>
        <p:spPr/>
        <p:txBody>
          <a:bodyPr>
            <a:normAutofit/>
          </a:bodyPr>
          <a:lstStyle/>
          <a:p>
            <a:r>
              <a:rPr lang="en-US" sz="2400" b="0" i="0">
                <a:solidFill>
                  <a:srgbClr val="000000"/>
                </a:solidFill>
                <a:effectLst/>
              </a:rPr>
              <a:t>The ribbon consists of three permanent tabs and a number of contextual tabs. The permanent tabs are as follows:</a:t>
            </a:r>
            <a:endParaRPr lang="en-US" sz="2400" b="0" i="0">
              <a:solidFill>
                <a:srgbClr val="000000"/>
              </a:solidFill>
              <a:effectLst/>
            </a:endParaRPr>
          </a:p>
          <a:p>
            <a:pPr lvl="1"/>
            <a:r>
              <a:rPr lang="en-US" sz="1800" b="1" i="0">
                <a:solidFill>
                  <a:srgbClr val="000000"/>
                </a:solidFill>
                <a:effectLst/>
              </a:rPr>
              <a:t>File</a:t>
            </a:r>
            <a:r>
              <a:rPr lang="en-US" sz="1800" b="0" i="0">
                <a:solidFill>
                  <a:srgbClr val="000000"/>
                </a:solidFill>
                <a:effectLst/>
              </a:rPr>
              <a:t>: The </a:t>
            </a:r>
            <a:r>
              <a:rPr lang="en-US" sz="1800" b="1" i="0">
                <a:solidFill>
                  <a:srgbClr val="000000"/>
                </a:solidFill>
                <a:effectLst/>
              </a:rPr>
              <a:t>File </a:t>
            </a:r>
            <a:r>
              <a:rPr lang="en-US" sz="1800" b="0" i="0">
                <a:solidFill>
                  <a:srgbClr val="000000"/>
                </a:solidFill>
                <a:effectLst/>
              </a:rPr>
              <a:t>tab actually displays a fly-out menu when clicked that allows overall file operations, such as opening and saving Power BI Desktop files. Power BI Desktop files have the .pbix file extension. Other operations include importing data, exporting, and publishing.</a:t>
            </a:r>
            <a:endParaRPr lang="en-US" sz="1800" b="0" i="0">
              <a:solidFill>
                <a:srgbClr val="000000"/>
              </a:solidFill>
              <a:effectLst/>
            </a:endParaRPr>
          </a:p>
          <a:p>
            <a:pPr lvl="1"/>
            <a:r>
              <a:rPr lang="en-US" sz="1800" b="1" i="0">
                <a:solidFill>
                  <a:srgbClr val="000000"/>
                </a:solidFill>
                <a:effectLst/>
              </a:rPr>
              <a:t>Home</a:t>
            </a:r>
            <a:r>
              <a:rPr lang="en-US" sz="1800" b="0" i="0">
                <a:solidFill>
                  <a:srgbClr val="000000"/>
                </a:solidFill>
                <a:effectLst/>
              </a:rPr>
              <a:t>: The </a:t>
            </a:r>
            <a:r>
              <a:rPr lang="en-US" sz="1800" b="1" i="0">
                <a:solidFill>
                  <a:srgbClr val="000000"/>
                </a:solidFill>
                <a:effectLst/>
              </a:rPr>
              <a:t>Home </a:t>
            </a:r>
            <a:r>
              <a:rPr lang="en-US" sz="1800" b="0" i="0">
                <a:solidFill>
                  <a:srgbClr val="000000"/>
                </a:solidFill>
                <a:effectLst/>
              </a:rPr>
              <a:t>tab provides a variety of the most common operations, such as copying and pasting, getting data, inserting visuals, creating calculations, and other common actions.</a:t>
            </a:r>
            <a:endParaRPr lang="en-US" sz="1800" b="0" i="0">
              <a:solidFill>
                <a:srgbClr val="000000"/>
              </a:solidFill>
              <a:effectLst/>
            </a:endParaRPr>
          </a:p>
          <a:p>
            <a:pPr lvl="1"/>
            <a:r>
              <a:rPr lang="en-US" sz="1800" b="1" i="0">
                <a:solidFill>
                  <a:srgbClr val="000000"/>
                </a:solidFill>
                <a:effectLst/>
              </a:rPr>
              <a:t>Help</a:t>
            </a:r>
            <a:r>
              <a:rPr lang="en-US" sz="1800" b="0" i="0">
                <a:solidFill>
                  <a:srgbClr val="000000"/>
                </a:solidFill>
                <a:effectLst/>
              </a:rPr>
              <a:t>: The </a:t>
            </a:r>
            <a:r>
              <a:rPr lang="en-US" sz="1800" b="1" i="0">
                <a:solidFill>
                  <a:srgbClr val="000000"/>
                </a:solidFill>
                <a:effectLst/>
              </a:rPr>
              <a:t>Help </a:t>
            </a:r>
            <a:r>
              <a:rPr lang="en-US" sz="1800" b="0" i="0">
                <a:solidFill>
                  <a:srgbClr val="000000"/>
                </a:solidFill>
                <a:effectLst/>
              </a:rPr>
              <a:t>tab includes useful links for getting help with Power BI, including links to the Power BI Community site, documentation, guided learning, and training videos.</a:t>
            </a:r>
            <a:endParaRPr lang="en-US" sz="32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256624" y="47153"/>
            <a:ext cx="9678751" cy="6763694"/>
          </a:xfrm>
          <a:prstGeom prst="rect">
            <a:avLst/>
          </a:prstGeom>
        </p:spPr>
      </p:pic>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lstStyle/>
          <a:p>
            <a:r>
              <a:rPr lang="en-US" sz="2800" dirty="0"/>
              <a:t>Import “input.csv” data file.</a:t>
            </a:r>
            <a:endParaRPr lang="en-US" sz="2800" dirty="0"/>
          </a:p>
          <a:p>
            <a:r>
              <a:rPr lang="en-US" dirty="0"/>
              <a:t>Hint: </a:t>
            </a:r>
            <a:r>
              <a:rPr lang="en-US" dirty="0" err="1"/>
              <a:t>Date.ToText</a:t>
            </a:r>
            <a:r>
              <a:rPr lang="en-US" dirty="0"/>
              <a:t>([Date],"</a:t>
            </a:r>
            <a:r>
              <a:rPr lang="en-US" dirty="0" err="1"/>
              <a:t>yyyyMMdd</a:t>
            </a:r>
            <a:r>
              <a:rPr lang="en-US" dirty="0"/>
              <a:t>")</a:t>
            </a:r>
            <a:endParaRPr lang="en-US" sz="2800" dirty="0"/>
          </a:p>
          <a:p>
            <a:pPr marL="0" indent="0">
              <a:buNone/>
            </a:pPr>
            <a:endParaRPr lang="en-US" sz="2800" dirty="0"/>
          </a:p>
        </p:txBody>
      </p:sp>
      <p:pic>
        <p:nvPicPr>
          <p:cNvPr id="5" name="Picture 4"/>
          <p:cNvPicPr>
            <a:picLocks noChangeAspect="1"/>
          </p:cNvPicPr>
          <p:nvPr/>
        </p:nvPicPr>
        <p:blipFill>
          <a:blip r:embed="rId1"/>
          <a:stretch>
            <a:fillRect/>
          </a:stretch>
        </p:blipFill>
        <p:spPr>
          <a:xfrm>
            <a:off x="4119240" y="3080776"/>
            <a:ext cx="3953519" cy="2231825"/>
          </a:xfrm>
          <a:prstGeom prst="rect">
            <a:avLst/>
          </a:prstGeom>
        </p:spPr>
      </p:pic>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Create a slicer based on quarterback</a:t>
            </a:r>
            <a:endParaRPr lang="en-US" sz="3600" dirty="0"/>
          </a:p>
        </p:txBody>
      </p:sp>
      <p:pic>
        <p:nvPicPr>
          <p:cNvPr id="5" name="Picture 4"/>
          <p:cNvPicPr>
            <a:picLocks noChangeAspect="1"/>
          </p:cNvPicPr>
          <p:nvPr/>
        </p:nvPicPr>
        <p:blipFill>
          <a:blip r:embed="rId1"/>
          <a:stretch>
            <a:fillRect/>
          </a:stretch>
        </p:blipFill>
        <p:spPr>
          <a:xfrm>
            <a:off x="4975050" y="2393107"/>
            <a:ext cx="2241899" cy="1696572"/>
          </a:xfrm>
          <a:prstGeom prst="rect">
            <a:avLst/>
          </a:prstGeom>
        </p:spPr>
      </p:pic>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Configure the R visual</a:t>
            </a:r>
            <a:endParaRPr lang="en-US" sz="3600" dirty="0"/>
          </a:p>
        </p:txBody>
      </p:sp>
      <p:pic>
        <p:nvPicPr>
          <p:cNvPr id="5" name="Picture 4"/>
          <p:cNvPicPr>
            <a:picLocks noChangeAspect="1"/>
          </p:cNvPicPr>
          <p:nvPr/>
        </p:nvPicPr>
        <p:blipFill>
          <a:blip r:embed="rId1"/>
          <a:stretch>
            <a:fillRect/>
          </a:stretch>
        </p:blipFill>
        <p:spPr>
          <a:xfrm>
            <a:off x="4851202" y="2084873"/>
            <a:ext cx="2489596" cy="3394904"/>
          </a:xfrm>
          <a:prstGeom prst="rect">
            <a:avLst/>
          </a:prstGeom>
        </p:spPr>
      </p:pic>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Export data to R Studio for development</a:t>
            </a:r>
            <a:endParaRPr lang="en-US" sz="3600" dirty="0"/>
          </a:p>
        </p:txBody>
      </p:sp>
      <p:pic>
        <p:nvPicPr>
          <p:cNvPr id="5" name="Picture 4"/>
          <p:cNvPicPr>
            <a:picLocks noChangeAspect="1"/>
          </p:cNvPicPr>
          <p:nvPr/>
        </p:nvPicPr>
        <p:blipFill>
          <a:blip r:embed="rId1"/>
          <a:stretch>
            <a:fillRect/>
          </a:stretch>
        </p:blipFill>
        <p:spPr>
          <a:xfrm>
            <a:off x="190265" y="2717263"/>
            <a:ext cx="11811470" cy="1598891"/>
          </a:xfrm>
          <a:prstGeom prst="rect">
            <a:avLst/>
          </a:prstGeom>
        </p:spPr>
      </p:pic>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Load the required packages to the script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prophet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gridExtra</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lubridate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rlang</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6: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"Date"</a:t>
            </a:r>
            <a:r>
              <a:rPr lang="en-US" sz="2200" b="0" dirty="0">
                <a:solidFill>
                  <a:srgbClr val="000000"/>
                </a:solidFill>
                <a:effectLst/>
              </a:rPr>
              <a:t>, </a:t>
            </a:r>
            <a:r>
              <a:rPr lang="en-US" sz="2200" b="0" dirty="0">
                <a:solidFill>
                  <a:srgbClr val="A31515"/>
                </a:solidFill>
                <a:effectLst/>
              </a:rPr>
              <a:t>"Page Views"</a:t>
            </a:r>
            <a:r>
              <a:rPr lang="en-US" sz="2200" b="0" dirty="0">
                <a:solidFill>
                  <a:srgbClr val="000000"/>
                </a:solidFill>
                <a:effectLst/>
              </a:rPr>
              <a:t>, </a:t>
            </a:r>
            <a:r>
              <a:rPr lang="en-US" sz="2200" b="0" dirty="0">
                <a:solidFill>
                  <a:srgbClr val="A31515"/>
                </a:solidFill>
                <a:effectLst/>
              </a:rPr>
              <a:t>"Page Views (Log10)"</a:t>
            </a:r>
            <a:r>
              <a:rPr lang="en-US" sz="2200" b="0" dirty="0">
                <a:solidFill>
                  <a:srgbClr val="000000"/>
                </a:solidFill>
                <a:effectLst/>
              </a:rPr>
              <a:t>, </a:t>
            </a:r>
            <a:r>
              <a:rPr lang="en-US" sz="2200" b="0" dirty="0">
                <a:solidFill>
                  <a:srgbClr val="A31515"/>
                </a:solidFill>
                <a:effectLst/>
              </a:rPr>
              <a:t>"Quarterback"</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a:p>
            <a:pPr marL="0" indent="0">
              <a:buNone/>
            </a:pPr>
            <a:br>
              <a:rPr lang="en-US" sz="2200" b="0" dirty="0">
                <a:solidFill>
                  <a:srgbClr val="000000"/>
                </a:solidFill>
                <a:effectLst/>
              </a:rPr>
            </a:br>
            <a:r>
              <a:rPr lang="en-US" sz="2200" b="0" dirty="0" err="1">
                <a:solidFill>
                  <a:srgbClr val="001080"/>
                </a:solidFill>
                <a:effectLst/>
              </a:rPr>
              <a:t>qb</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Quarterback</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7: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qb</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&lt;code to produce visual&gt;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Create the dynamic chart title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paste0</a:t>
            </a:r>
            <a:r>
              <a:rPr lang="en-US" sz="2200" b="0" dirty="0">
                <a:solidFill>
                  <a:srgbClr val="000000"/>
                </a:solidFill>
                <a:effectLst/>
              </a:rPr>
              <a:t>(</a:t>
            </a:r>
            <a:r>
              <a:rPr lang="en-US" sz="2200" b="0" dirty="0" err="1">
                <a:solidFill>
                  <a:srgbClr val="001080"/>
                </a:solidFill>
                <a:effectLst/>
              </a:rPr>
              <a:t>qb</a:t>
            </a:r>
            <a:r>
              <a:rPr lang="en-US" sz="2200" b="0" dirty="0">
                <a:solidFill>
                  <a:srgbClr val="000000"/>
                </a:solidFill>
                <a:effectLst/>
              </a:rPr>
              <a:t>, </a:t>
            </a:r>
            <a:r>
              <a:rPr lang="en-US" sz="2200" b="0" dirty="0">
                <a:solidFill>
                  <a:srgbClr val="A31515"/>
                </a:solidFill>
                <a:effectLst/>
              </a:rPr>
              <a:t>"'s Wikipedia page views forecast analysis"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9: Create the data set that is needed to generate the forecast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dfPageViews</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r>
              <a:rPr lang="en-US" sz="2200" b="0" dirty="0">
                <a:solidFill>
                  <a:srgbClr val="001080"/>
                </a:solidFill>
                <a:effectLst/>
              </a:rPr>
              <a:t>Date</a:t>
            </a:r>
            <a:r>
              <a:rPr lang="en-US" sz="2200" b="0" dirty="0">
                <a:solidFill>
                  <a:srgbClr val="000000"/>
                </a:solidFill>
                <a:effectLst/>
              </a:rPr>
              <a:t> = </a:t>
            </a:r>
            <a:r>
              <a:rPr lang="en-US" sz="2200" b="0" dirty="0" err="1">
                <a:solidFill>
                  <a:srgbClr val="001080"/>
                </a:solidFill>
                <a:effectLst/>
              </a:rPr>
              <a:t>ymd</a:t>
            </a:r>
            <a:r>
              <a:rPr lang="en-US" sz="2200" b="0" dirty="0">
                <a:solidFill>
                  <a:srgbClr val="000000"/>
                </a:solidFill>
                <a:effectLst/>
              </a:rPr>
              <a:t>(</a:t>
            </a:r>
            <a:r>
              <a:rPr lang="en-US" sz="2200" b="0" dirty="0">
                <a:solidFill>
                  <a:srgbClr val="001080"/>
                </a:solidFill>
                <a:effectLst/>
              </a:rPr>
              <a:t>Date</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rename</a:t>
            </a:r>
            <a:r>
              <a:rPr lang="en-US" sz="2200" b="0" dirty="0">
                <a:solidFill>
                  <a:srgbClr val="000000"/>
                </a:solidFill>
                <a:effectLst/>
              </a:rPr>
              <a:t>(</a:t>
            </a:r>
            <a:r>
              <a:rPr lang="en-US" sz="2200" b="0" dirty="0">
                <a:solidFill>
                  <a:srgbClr val="001080"/>
                </a:solidFill>
                <a:effectLst/>
              </a:rPr>
              <a:t>ds</a:t>
            </a:r>
            <a:r>
              <a:rPr lang="en-US" sz="2200" b="0" dirty="0">
                <a:solidFill>
                  <a:srgbClr val="000000"/>
                </a:solidFill>
                <a:effectLst/>
              </a:rPr>
              <a:t> = </a:t>
            </a:r>
            <a:r>
              <a:rPr lang="en-US" sz="2200" b="0" dirty="0">
                <a:solidFill>
                  <a:srgbClr val="001080"/>
                </a:solidFill>
                <a:effectLst/>
              </a:rPr>
              <a:t>Date</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Page</a:t>
            </a:r>
            <a:r>
              <a:rPr lang="en-US" sz="2200" b="0" dirty="0">
                <a:solidFill>
                  <a:srgbClr val="000000"/>
                </a:solidFill>
                <a:effectLst/>
              </a:rPr>
              <a:t> </a:t>
            </a:r>
            <a:r>
              <a:rPr lang="en-US" sz="2200" b="0" dirty="0">
                <a:solidFill>
                  <a:srgbClr val="001080"/>
                </a:solidFill>
                <a:effectLst/>
              </a:rPr>
              <a:t>Views</a:t>
            </a:r>
            <a:r>
              <a:rPr lang="en-US" sz="2200" b="0" dirty="0">
                <a:solidFill>
                  <a:srgbClr val="000000"/>
                </a:solidFill>
                <a:effectLst/>
              </a:rPr>
              <a:t> (</a:t>
            </a:r>
            <a:r>
              <a:rPr lang="en-US" sz="2200" b="0" dirty="0">
                <a:solidFill>
                  <a:srgbClr val="001080"/>
                </a:solidFill>
                <a:effectLst/>
              </a:rPr>
              <a:t>Log10</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Ribbon</a:t>
            </a:r>
            <a:endParaRPr lang="en-US"/>
          </a:p>
        </p:txBody>
      </p:sp>
      <p:sp>
        <p:nvSpPr>
          <p:cNvPr id="3" name="Content Placeholder 2"/>
          <p:cNvSpPr>
            <a:spLocks noGrp="1"/>
          </p:cNvSpPr>
          <p:nvPr>
            <p:ph idx="1"/>
          </p:nvPr>
        </p:nvSpPr>
        <p:spPr>
          <a:xfrm>
            <a:off x="838200" y="1825624"/>
            <a:ext cx="10515600" cy="4879975"/>
          </a:xfrm>
        </p:spPr>
        <p:txBody>
          <a:bodyPr>
            <a:normAutofit/>
          </a:bodyPr>
          <a:lstStyle/>
          <a:p>
            <a:r>
              <a:rPr lang="en-US" sz="1800" b="0" i="0" dirty="0">
                <a:solidFill>
                  <a:srgbClr val="000000"/>
                </a:solidFill>
                <a:effectLst/>
              </a:rPr>
              <a:t>Contextual tabs appear in the ribbon depending upon the view selected, what items are selected in the interface, and whether or not additional tools are installed. These tabs include the following:</a:t>
            </a:r>
            <a:endParaRPr lang="en-US" sz="1800" b="0" i="0" dirty="0">
              <a:solidFill>
                <a:srgbClr val="000000"/>
              </a:solidFill>
              <a:effectLst/>
            </a:endParaRPr>
          </a:p>
          <a:p>
            <a:pPr lvl="1"/>
            <a:r>
              <a:rPr lang="en-US" sz="1400" b="1" i="0" dirty="0">
                <a:solidFill>
                  <a:srgbClr val="000000"/>
                </a:solidFill>
                <a:effectLst/>
              </a:rPr>
              <a:t>Insert</a:t>
            </a:r>
            <a:r>
              <a:rPr lang="en-US" sz="1400" b="0" i="0" dirty="0">
                <a:solidFill>
                  <a:srgbClr val="000000"/>
                </a:solidFill>
                <a:effectLst/>
              </a:rPr>
              <a:t>: The </a:t>
            </a:r>
            <a:r>
              <a:rPr lang="en-US" sz="1400" b="1" i="0" dirty="0">
                <a:solidFill>
                  <a:srgbClr val="000000"/>
                </a:solidFill>
                <a:effectLst/>
              </a:rPr>
              <a:t>Insert </a:t>
            </a:r>
            <a:r>
              <a:rPr lang="en-US" sz="1400" b="0" i="0" dirty="0">
                <a:solidFill>
                  <a:srgbClr val="000000"/>
                </a:solidFill>
                <a:effectLst/>
              </a:rPr>
              <a:t>tab only appears in the </a:t>
            </a:r>
            <a:r>
              <a:rPr lang="en-US" sz="1400" b="1" i="0" dirty="0">
                <a:solidFill>
                  <a:srgbClr val="000000"/>
                </a:solidFill>
                <a:effectLst/>
              </a:rPr>
              <a:t>Report </a:t>
            </a:r>
            <a:r>
              <a:rPr lang="en-US" sz="1400" b="0" i="0" dirty="0">
                <a:solidFill>
                  <a:srgbClr val="000000"/>
                </a:solidFill>
                <a:effectLst/>
              </a:rPr>
              <a:t>view and has options for adding pages, visuals, and visual elements such as textboxes, images, and buttons.</a:t>
            </a:r>
            <a:endParaRPr lang="en-US" sz="1400" b="0" i="0" dirty="0">
              <a:solidFill>
                <a:srgbClr val="000000"/>
              </a:solidFill>
              <a:effectLst/>
            </a:endParaRPr>
          </a:p>
          <a:p>
            <a:pPr lvl="1"/>
            <a:r>
              <a:rPr lang="en-US" sz="1400" b="1" i="0" dirty="0">
                <a:solidFill>
                  <a:srgbClr val="000000"/>
                </a:solidFill>
                <a:effectLst/>
              </a:rPr>
              <a:t>Modeling</a:t>
            </a:r>
            <a:r>
              <a:rPr lang="en-US" sz="1400" b="0" i="0" dirty="0">
                <a:solidFill>
                  <a:srgbClr val="000000"/>
                </a:solidFill>
                <a:effectLst/>
              </a:rPr>
              <a:t>: The </a:t>
            </a:r>
            <a:r>
              <a:rPr lang="en-US" sz="1400" b="1" i="0" dirty="0">
                <a:solidFill>
                  <a:srgbClr val="000000"/>
                </a:solidFill>
                <a:effectLst/>
              </a:rPr>
              <a:t>Modeling </a:t>
            </a:r>
            <a:r>
              <a:rPr lang="en-US" sz="1400" b="0" i="0" dirty="0">
                <a:solidFill>
                  <a:srgbClr val="000000"/>
                </a:solidFill>
                <a:effectLst/>
              </a:rPr>
              <a:t>tab only appears in the </a:t>
            </a:r>
            <a:r>
              <a:rPr lang="en-US" sz="1400" b="1" i="0" dirty="0">
                <a:solidFill>
                  <a:srgbClr val="000000"/>
                </a:solidFill>
                <a:effectLst/>
              </a:rPr>
              <a:t>Report </a:t>
            </a:r>
            <a:r>
              <a:rPr lang="en-US" sz="1400" b="0" i="0" dirty="0">
                <a:solidFill>
                  <a:srgbClr val="000000"/>
                </a:solidFill>
                <a:effectLst/>
              </a:rPr>
              <a:t>view and provides operations common to the data modeling process, including creating calculations, new tables, and new parameters, as well as operations related to security, questions, and answers.</a:t>
            </a:r>
            <a:endParaRPr lang="en-US" sz="1400" b="0" i="0" dirty="0">
              <a:solidFill>
                <a:srgbClr val="000000"/>
              </a:solidFill>
              <a:effectLst/>
            </a:endParaRPr>
          </a:p>
          <a:p>
            <a:pPr lvl="1"/>
            <a:r>
              <a:rPr lang="en-US" sz="1400" b="1" i="0" dirty="0">
                <a:solidFill>
                  <a:srgbClr val="000000"/>
                </a:solidFill>
                <a:effectLst/>
              </a:rPr>
              <a:t>View</a:t>
            </a:r>
            <a:r>
              <a:rPr lang="en-US" sz="1400" b="0" i="0" dirty="0">
                <a:solidFill>
                  <a:srgbClr val="000000"/>
                </a:solidFill>
                <a:effectLst/>
              </a:rPr>
              <a:t>: The </a:t>
            </a:r>
            <a:r>
              <a:rPr lang="en-US" sz="1400" b="1" i="0" dirty="0">
                <a:solidFill>
                  <a:srgbClr val="000000"/>
                </a:solidFill>
                <a:effectLst/>
              </a:rPr>
              <a:t>View </a:t>
            </a:r>
            <a:r>
              <a:rPr lang="en-US" sz="1400" b="0" i="0" dirty="0">
                <a:solidFill>
                  <a:srgbClr val="000000"/>
                </a:solidFill>
                <a:effectLst/>
              </a:rPr>
              <a:t>tab only appears in the </a:t>
            </a:r>
            <a:r>
              <a:rPr lang="en-US" sz="1400" b="1" i="0" dirty="0">
                <a:solidFill>
                  <a:srgbClr val="000000"/>
                </a:solidFill>
                <a:effectLst/>
              </a:rPr>
              <a:t>Report </a:t>
            </a:r>
            <a:r>
              <a:rPr lang="en-US" sz="1400" b="0" i="0" dirty="0">
                <a:solidFill>
                  <a:srgbClr val="000000"/>
                </a:solidFill>
                <a:effectLst/>
              </a:rPr>
              <a:t>view and has actions related to themes, page views, and mobile page layout, as well as options related to laying out visual elements on a page, such as gridlines and snap to grid. Finally, the </a:t>
            </a:r>
            <a:r>
              <a:rPr lang="en-US" sz="1400" b="1" i="0" dirty="0">
                <a:solidFill>
                  <a:srgbClr val="000000"/>
                </a:solidFill>
                <a:effectLst/>
              </a:rPr>
              <a:t>View </a:t>
            </a:r>
            <a:r>
              <a:rPr lang="en-US" sz="1400" b="0" i="0" dirty="0">
                <a:solidFill>
                  <a:srgbClr val="000000"/>
                </a:solidFill>
                <a:effectLst/>
              </a:rPr>
              <a:t>tab includes options for showing or hiding panes, such as the </a:t>
            </a:r>
            <a:r>
              <a:rPr lang="en-US" sz="1400" b="1" i="0" dirty="0">
                <a:solidFill>
                  <a:srgbClr val="000000"/>
                </a:solidFill>
                <a:effectLst/>
              </a:rPr>
              <a:t>Filters </a:t>
            </a:r>
            <a:r>
              <a:rPr lang="en-US" sz="1400" b="0" i="0" dirty="0">
                <a:solidFill>
                  <a:srgbClr val="000000"/>
                </a:solidFill>
                <a:effectLst/>
              </a:rPr>
              <a:t>pane, </a:t>
            </a:r>
            <a:r>
              <a:rPr lang="en-US" sz="1400" b="1" i="0" dirty="0">
                <a:solidFill>
                  <a:srgbClr val="000000"/>
                </a:solidFill>
                <a:effectLst/>
              </a:rPr>
              <a:t>Bookmarks </a:t>
            </a:r>
            <a:r>
              <a:rPr lang="en-US" sz="1400" b="0" i="0" dirty="0">
                <a:solidFill>
                  <a:srgbClr val="000000"/>
                </a:solidFill>
                <a:effectLst/>
              </a:rPr>
              <a:t>pane, and </a:t>
            </a:r>
            <a:r>
              <a:rPr lang="en-US" sz="1400" b="1" i="0" dirty="0">
                <a:solidFill>
                  <a:srgbClr val="000000"/>
                </a:solidFill>
                <a:effectLst/>
              </a:rPr>
              <a:t>Performance Analyzer </a:t>
            </a:r>
            <a:r>
              <a:rPr lang="en-US" sz="1400" b="0" i="0" dirty="0">
                <a:solidFill>
                  <a:srgbClr val="000000"/>
                </a:solidFill>
                <a:effectLst/>
              </a:rPr>
              <a:t>pane.</a:t>
            </a:r>
            <a:endParaRPr lang="en-US" sz="1400" b="0" i="0" dirty="0">
              <a:solidFill>
                <a:srgbClr val="000000"/>
              </a:solidFill>
              <a:effectLst/>
            </a:endParaRPr>
          </a:p>
          <a:p>
            <a:pPr lvl="1"/>
            <a:r>
              <a:rPr lang="en-US" sz="1400" b="1" i="0" dirty="0">
                <a:solidFill>
                  <a:srgbClr val="000000"/>
                </a:solidFill>
                <a:effectLst/>
              </a:rPr>
              <a:t>Format</a:t>
            </a:r>
            <a:r>
              <a:rPr lang="en-US" sz="1400" b="0" i="0" dirty="0">
                <a:solidFill>
                  <a:srgbClr val="000000"/>
                </a:solidFill>
                <a:effectLst/>
              </a:rPr>
              <a:t>: The </a:t>
            </a:r>
            <a:r>
              <a:rPr lang="en-US" sz="1400" b="1" i="0" dirty="0">
                <a:solidFill>
                  <a:srgbClr val="000000"/>
                </a:solidFill>
                <a:effectLst/>
              </a:rPr>
              <a:t>Format </a:t>
            </a:r>
            <a:r>
              <a:rPr lang="en-US" sz="1400" b="0" i="0" dirty="0">
                <a:solidFill>
                  <a:srgbClr val="000000"/>
                </a:solidFill>
                <a:effectLst/>
              </a:rPr>
              <a:t>tab is all about formatting how visuals interact with one another or are displayed in relation to one another. This tab appears while in </a:t>
            </a:r>
            <a:r>
              <a:rPr lang="en-US" sz="1400" b="1" i="0" dirty="0">
                <a:solidFill>
                  <a:srgbClr val="000000"/>
                </a:solidFill>
                <a:effectLst/>
              </a:rPr>
              <a:t>Report </a:t>
            </a:r>
            <a:r>
              <a:rPr lang="en-US" sz="1400" b="0" i="0" dirty="0">
                <a:solidFill>
                  <a:srgbClr val="000000"/>
                </a:solidFill>
                <a:effectLst/>
              </a:rPr>
              <a:t>view when a visual is selected on the canvas.</a:t>
            </a:r>
            <a:endParaRPr lang="en-US" dirty="0"/>
          </a:p>
          <a:p>
            <a:pPr lvl="1"/>
            <a:r>
              <a:rPr lang="en-US" sz="1400" b="1" i="0" dirty="0">
                <a:solidFill>
                  <a:srgbClr val="000000"/>
                </a:solidFill>
                <a:effectLst/>
              </a:rPr>
              <a:t>Drill/Data</a:t>
            </a:r>
            <a:r>
              <a:rPr lang="en-US" sz="1400" b="0" i="0" dirty="0">
                <a:solidFill>
                  <a:srgbClr val="000000"/>
                </a:solidFill>
                <a:effectLst/>
              </a:rPr>
              <a:t>: The </a:t>
            </a:r>
            <a:r>
              <a:rPr lang="en-US" sz="1400" b="1" i="0" dirty="0">
                <a:solidFill>
                  <a:srgbClr val="000000"/>
                </a:solidFill>
                <a:effectLst/>
              </a:rPr>
              <a:t>Drill/Data </a:t>
            </a:r>
            <a:r>
              <a:rPr lang="en-US" sz="1400" b="0" i="0" dirty="0">
                <a:solidFill>
                  <a:srgbClr val="000000"/>
                </a:solidFill>
                <a:effectLst/>
              </a:rPr>
              <a:t>tab provides operations focused on Power BI's ability to drill into data and see the raw data that makes up a visualization. This tab only appears in </a:t>
            </a:r>
            <a:r>
              <a:rPr lang="en-US" sz="1400" b="1" i="0" dirty="0">
                <a:solidFill>
                  <a:srgbClr val="000000"/>
                </a:solidFill>
                <a:effectLst/>
              </a:rPr>
              <a:t>Report </a:t>
            </a:r>
            <a:r>
              <a:rPr lang="en-US" sz="1400" b="0" i="0" dirty="0">
                <a:solidFill>
                  <a:srgbClr val="000000"/>
                </a:solidFill>
                <a:effectLst/>
              </a:rPr>
              <a:t>view when a visual is selected on the canvas.</a:t>
            </a:r>
            <a:endParaRPr lang="en-US" sz="1400" b="0" i="0" dirty="0">
              <a:solidFill>
                <a:srgbClr val="000000"/>
              </a:solidFill>
              <a:effectLst/>
            </a:endParaRPr>
          </a:p>
          <a:p>
            <a:pPr lvl="1"/>
            <a:r>
              <a:rPr lang="en-US" sz="1400" b="1" i="0" dirty="0">
                <a:solidFill>
                  <a:srgbClr val="000000"/>
                </a:solidFill>
                <a:effectLst/>
              </a:rPr>
              <a:t>Table tools</a:t>
            </a:r>
            <a:r>
              <a:rPr lang="en-US" sz="1400" b="0" i="0" dirty="0">
                <a:solidFill>
                  <a:srgbClr val="000000"/>
                </a:solidFill>
                <a:effectLst/>
              </a:rPr>
              <a:t>: The </a:t>
            </a:r>
            <a:r>
              <a:rPr lang="en-US" sz="1400" b="1" i="0" dirty="0">
                <a:solidFill>
                  <a:srgbClr val="000000"/>
                </a:solidFill>
                <a:effectLst/>
              </a:rPr>
              <a:t>Table tools </a:t>
            </a:r>
            <a:r>
              <a:rPr lang="en-US" sz="1400" b="0" i="0" dirty="0">
                <a:solidFill>
                  <a:srgbClr val="000000"/>
                </a:solidFill>
                <a:effectLst/>
              </a:rPr>
              <a:t>tab provides options for adjusting the properties of tables as well as creating new tables, measures, and columns. This tab is displayed in the </a:t>
            </a:r>
            <a:r>
              <a:rPr lang="en-US" sz="1400" b="1" i="0" dirty="0">
                <a:solidFill>
                  <a:srgbClr val="000000"/>
                </a:solidFill>
                <a:effectLst/>
              </a:rPr>
              <a:t>Report </a:t>
            </a:r>
            <a:r>
              <a:rPr lang="en-US" sz="1400" b="0" i="0" dirty="0">
                <a:solidFill>
                  <a:srgbClr val="000000"/>
                </a:solidFill>
                <a:effectLst/>
              </a:rPr>
              <a:t>and </a:t>
            </a:r>
            <a:r>
              <a:rPr lang="en-US" sz="1400" b="1" i="0" dirty="0">
                <a:solidFill>
                  <a:srgbClr val="000000"/>
                </a:solidFill>
                <a:effectLst/>
              </a:rPr>
              <a:t>Data </a:t>
            </a:r>
            <a:r>
              <a:rPr lang="en-US" sz="1400" b="0" i="0" dirty="0">
                <a:solidFill>
                  <a:srgbClr val="000000"/>
                </a:solidFill>
                <a:effectLst/>
              </a:rPr>
              <a:t>views when a table is selected in the </a:t>
            </a:r>
            <a:r>
              <a:rPr lang="en-US" sz="1400" b="1" i="0" dirty="0">
                <a:solidFill>
                  <a:srgbClr val="000000"/>
                </a:solidFill>
                <a:effectLst/>
              </a:rPr>
              <a:t>Fields </a:t>
            </a:r>
            <a:r>
              <a:rPr lang="en-US" sz="1400" b="0" i="0" dirty="0">
                <a:solidFill>
                  <a:srgbClr val="000000"/>
                </a:solidFill>
                <a:effectLst/>
              </a:rPr>
              <a:t>pane.</a:t>
            </a:r>
            <a:endParaRPr lang="en-US" sz="1400" b="0" i="0" dirty="0">
              <a:solidFill>
                <a:srgbClr val="000000"/>
              </a:solidFill>
              <a:effectLst/>
            </a:endParaRPr>
          </a:p>
          <a:p>
            <a:pPr lvl="1"/>
            <a:r>
              <a:rPr lang="en-US" sz="1400" b="1" i="0" dirty="0">
                <a:solidFill>
                  <a:srgbClr val="000000"/>
                </a:solidFill>
                <a:effectLst/>
              </a:rPr>
              <a:t>Column tools</a:t>
            </a:r>
            <a:r>
              <a:rPr lang="en-US" sz="1400" b="0" i="0" dirty="0">
                <a:solidFill>
                  <a:srgbClr val="000000"/>
                </a:solidFill>
                <a:effectLst/>
              </a:rPr>
              <a:t>: The </a:t>
            </a:r>
            <a:r>
              <a:rPr lang="en-US" sz="1400" b="1" i="0" dirty="0">
                <a:solidFill>
                  <a:srgbClr val="000000"/>
                </a:solidFill>
                <a:effectLst/>
              </a:rPr>
              <a:t>Column tools </a:t>
            </a:r>
            <a:r>
              <a:rPr lang="en-US" sz="1400" b="0" i="0" dirty="0">
                <a:solidFill>
                  <a:srgbClr val="000000"/>
                </a:solidFill>
                <a:effectLst/>
              </a:rPr>
              <a:t>tab provides options for adjusting the properties of columns in the dataset. This tab is displayed in the </a:t>
            </a:r>
            <a:r>
              <a:rPr lang="en-US" sz="1400" b="1" i="0" dirty="0">
                <a:solidFill>
                  <a:srgbClr val="000000"/>
                </a:solidFill>
                <a:effectLst/>
              </a:rPr>
              <a:t>Report </a:t>
            </a:r>
            <a:r>
              <a:rPr lang="en-US" sz="1400" b="0" i="0" dirty="0">
                <a:solidFill>
                  <a:srgbClr val="000000"/>
                </a:solidFill>
                <a:effectLst/>
              </a:rPr>
              <a:t>and </a:t>
            </a:r>
            <a:r>
              <a:rPr lang="en-US" sz="1400" b="1" i="0" dirty="0">
                <a:solidFill>
                  <a:srgbClr val="000000"/>
                </a:solidFill>
                <a:effectLst/>
              </a:rPr>
              <a:t>Data </a:t>
            </a:r>
            <a:r>
              <a:rPr lang="en-US" sz="1400" b="0" i="0" dirty="0">
                <a:solidFill>
                  <a:srgbClr val="000000"/>
                </a:solidFill>
                <a:effectLst/>
              </a:rPr>
              <a:t>views when a column is selected in the </a:t>
            </a:r>
            <a:r>
              <a:rPr lang="en-US" sz="1400" b="1" i="0" dirty="0">
                <a:solidFill>
                  <a:srgbClr val="000000"/>
                </a:solidFill>
                <a:effectLst/>
              </a:rPr>
              <a:t>Fields </a:t>
            </a:r>
            <a:r>
              <a:rPr lang="en-US" sz="1400" b="0" i="0" dirty="0">
                <a:solidFill>
                  <a:srgbClr val="000000"/>
                </a:solidFill>
                <a:effectLst/>
              </a:rPr>
              <a:t>pane.</a:t>
            </a:r>
            <a:endParaRPr lang="en-US" sz="1400" b="0" i="0" dirty="0">
              <a:solidFill>
                <a:srgbClr val="000000"/>
              </a:solidFill>
              <a:effectLst/>
            </a:endParaRPr>
          </a:p>
          <a:p>
            <a:pPr lvl="1"/>
            <a:r>
              <a:rPr lang="en-US" sz="1400" b="1" i="0" dirty="0">
                <a:solidFill>
                  <a:srgbClr val="000000"/>
                </a:solidFill>
                <a:effectLst/>
              </a:rPr>
              <a:t>Measure tools</a:t>
            </a:r>
            <a:r>
              <a:rPr lang="en-US" sz="1400" b="0" i="0" dirty="0">
                <a:solidFill>
                  <a:srgbClr val="000000"/>
                </a:solidFill>
                <a:effectLst/>
              </a:rPr>
              <a:t>: The </a:t>
            </a:r>
            <a:r>
              <a:rPr lang="en-US" sz="1400" b="1" i="0" dirty="0">
                <a:solidFill>
                  <a:srgbClr val="000000"/>
                </a:solidFill>
                <a:effectLst/>
              </a:rPr>
              <a:t>Measure tools </a:t>
            </a:r>
            <a:r>
              <a:rPr lang="en-US" sz="1400" b="0" i="0" dirty="0">
                <a:solidFill>
                  <a:srgbClr val="000000"/>
                </a:solidFill>
                <a:effectLst/>
              </a:rPr>
              <a:t>tab provides options for adjusting the properties of DAX measures. This tab is displayed in the </a:t>
            </a:r>
            <a:r>
              <a:rPr lang="en-US" sz="1400" b="1" i="0" dirty="0">
                <a:solidFill>
                  <a:srgbClr val="000000"/>
                </a:solidFill>
                <a:effectLst/>
              </a:rPr>
              <a:t>Report </a:t>
            </a:r>
            <a:r>
              <a:rPr lang="en-US" sz="1400" b="0" i="0" dirty="0">
                <a:solidFill>
                  <a:srgbClr val="000000"/>
                </a:solidFill>
                <a:effectLst/>
              </a:rPr>
              <a:t>and </a:t>
            </a:r>
            <a:r>
              <a:rPr lang="en-US" sz="1400" b="1" i="0" dirty="0">
                <a:solidFill>
                  <a:srgbClr val="000000"/>
                </a:solidFill>
                <a:effectLst/>
              </a:rPr>
              <a:t>Data </a:t>
            </a:r>
            <a:r>
              <a:rPr lang="en-US" sz="1400" b="0" i="0" dirty="0">
                <a:solidFill>
                  <a:srgbClr val="000000"/>
                </a:solidFill>
                <a:effectLst/>
              </a:rPr>
              <a:t>views when a measure is selected in the </a:t>
            </a:r>
            <a:r>
              <a:rPr lang="en-US" sz="1400" b="1" i="0" dirty="0">
                <a:solidFill>
                  <a:srgbClr val="000000"/>
                </a:solidFill>
                <a:effectLst/>
              </a:rPr>
              <a:t>Fields </a:t>
            </a:r>
            <a:r>
              <a:rPr lang="en-US" sz="1400" b="0" i="0" dirty="0">
                <a:solidFill>
                  <a:srgbClr val="000000"/>
                </a:solidFill>
                <a:effectLst/>
              </a:rPr>
              <a:t>pane.</a:t>
            </a:r>
            <a:endParaRPr lang="en-US" sz="1400" b="0" i="0" dirty="0">
              <a:solidFill>
                <a:srgbClr val="000000"/>
              </a:solidFill>
              <a:effectLst/>
            </a:endParaRPr>
          </a:p>
          <a:p>
            <a:pPr lvl="1"/>
            <a:r>
              <a:rPr lang="en-US" sz="1400" b="1" i="0" dirty="0">
                <a:solidFill>
                  <a:srgbClr val="000000"/>
                </a:solidFill>
                <a:effectLst/>
              </a:rPr>
              <a:t>External Tools</a:t>
            </a:r>
            <a:r>
              <a:rPr lang="en-US" sz="1400" b="0" i="0" dirty="0">
                <a:solidFill>
                  <a:srgbClr val="000000"/>
                </a:solidFill>
                <a:effectLst/>
              </a:rPr>
              <a:t>: This tab is displayed in the </a:t>
            </a:r>
            <a:r>
              <a:rPr lang="en-US" sz="1400" b="1" i="0" dirty="0">
                <a:solidFill>
                  <a:srgbClr val="000000"/>
                </a:solidFill>
                <a:effectLst/>
              </a:rPr>
              <a:t>Report</a:t>
            </a:r>
            <a:r>
              <a:rPr lang="en-US" sz="1400" b="0" i="0" dirty="0">
                <a:solidFill>
                  <a:srgbClr val="000000"/>
                </a:solidFill>
                <a:effectLst/>
              </a:rPr>
              <a:t>, </a:t>
            </a:r>
            <a:r>
              <a:rPr lang="en-US" sz="1400" b="1" i="0" dirty="0">
                <a:solidFill>
                  <a:srgbClr val="000000"/>
                </a:solidFill>
                <a:effectLst/>
              </a:rPr>
              <a:t>Data</a:t>
            </a:r>
            <a:r>
              <a:rPr lang="en-US" sz="1400" b="0" i="0" dirty="0">
                <a:solidFill>
                  <a:srgbClr val="000000"/>
                </a:solidFill>
                <a:effectLst/>
              </a:rPr>
              <a:t>, and </a:t>
            </a:r>
            <a:r>
              <a:rPr lang="en-US" sz="1400" b="1" i="0" dirty="0">
                <a:solidFill>
                  <a:srgbClr val="000000"/>
                </a:solidFill>
                <a:effectLst/>
              </a:rPr>
              <a:t>Model </a:t>
            </a:r>
            <a:r>
              <a:rPr lang="en-US" sz="1400" b="0" i="0" dirty="0">
                <a:solidFill>
                  <a:srgbClr val="000000"/>
                </a:solidFill>
                <a:effectLst/>
              </a:rPr>
              <a:t>views when external tools, such as </a:t>
            </a:r>
            <a:r>
              <a:rPr lang="en-US" sz="1400" b="1" i="0" dirty="0">
                <a:solidFill>
                  <a:srgbClr val="000000"/>
                </a:solidFill>
                <a:effectLst/>
              </a:rPr>
              <a:t>DAX Studio </a:t>
            </a:r>
            <a:r>
              <a:rPr lang="en-US" sz="1400" b="0" i="0" dirty="0">
                <a:solidFill>
                  <a:srgbClr val="000000"/>
                </a:solidFill>
                <a:effectLst/>
              </a:rPr>
              <a:t>or </a:t>
            </a:r>
            <a:r>
              <a:rPr lang="en-US" sz="1400" b="1" i="0" dirty="0">
                <a:solidFill>
                  <a:srgbClr val="000000"/>
                </a:solidFill>
                <a:effectLst/>
              </a:rPr>
              <a:t>Tabular Editor</a:t>
            </a:r>
            <a:r>
              <a:rPr lang="en-US" sz="1400" b="0" i="0" dirty="0">
                <a:solidFill>
                  <a:srgbClr val="000000"/>
                </a:solidFill>
                <a:effectLst/>
              </a:rPr>
              <a:t>, are installed.</a:t>
            </a:r>
            <a:endParaRPr lang="en-US"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10: Generate the forecast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m</a:t>
            </a:r>
            <a:r>
              <a:rPr lang="en-US" sz="2200" b="0" dirty="0">
                <a:solidFill>
                  <a:srgbClr val="000000"/>
                </a:solidFill>
                <a:effectLst/>
              </a:rPr>
              <a:t> &lt;- </a:t>
            </a:r>
            <a:r>
              <a:rPr lang="en-US" sz="2200" b="0" dirty="0">
                <a:solidFill>
                  <a:srgbClr val="001080"/>
                </a:solidFill>
                <a:effectLst/>
              </a:rPr>
              <a:t>prophet</a:t>
            </a:r>
            <a:r>
              <a:rPr lang="en-US" sz="2200" b="0" dirty="0">
                <a:solidFill>
                  <a:srgbClr val="000000"/>
                </a:solidFill>
                <a:effectLst/>
              </a:rPr>
              <a:t>(</a:t>
            </a:r>
            <a:r>
              <a:rPr lang="en-US" sz="2200" b="0" dirty="0" err="1">
                <a:solidFill>
                  <a:srgbClr val="001080"/>
                </a:solidFill>
                <a:effectLst/>
              </a:rPr>
              <a:t>dfPageViews</a:t>
            </a:r>
            <a:r>
              <a:rPr lang="en-US" sz="2200" b="0" dirty="0">
                <a:solidFill>
                  <a:srgbClr val="000000"/>
                </a:solidFill>
                <a:effectLst/>
              </a:rPr>
              <a:t>, </a:t>
            </a:r>
            <a:r>
              <a:rPr lang="en-US" sz="2200" b="0" dirty="0" err="1">
                <a:solidFill>
                  <a:srgbClr val="001080"/>
                </a:solidFill>
                <a:effectLst/>
              </a:rPr>
              <a:t>yearly</a:t>
            </a:r>
            <a:r>
              <a:rPr lang="en-US" sz="2200" b="0" dirty="0" err="1">
                <a:solidFill>
                  <a:srgbClr val="000000"/>
                </a:solidFill>
                <a:effectLst/>
              </a:rPr>
              <a:t>.</a:t>
            </a:r>
            <a:r>
              <a:rPr lang="en-US" sz="2200" b="0" dirty="0" err="1">
                <a:solidFill>
                  <a:srgbClr val="001080"/>
                </a:solidFill>
                <a:effectLst/>
              </a:rPr>
              <a:t>seasonality</a:t>
            </a:r>
            <a:r>
              <a:rPr lang="en-US" sz="2200" b="0" dirty="0">
                <a:solidFill>
                  <a:srgbClr val="000000"/>
                </a:solidFill>
                <a:effectLst/>
              </a:rPr>
              <a:t>=</a:t>
            </a:r>
            <a:r>
              <a:rPr lang="en-US" sz="2200" b="0" dirty="0">
                <a:solidFill>
                  <a:srgbClr val="DD0000"/>
                </a:solidFill>
                <a:effectLst/>
              </a:rPr>
              <a:t>TRUE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future</a:t>
            </a:r>
            <a:r>
              <a:rPr lang="en-US" sz="2200" b="0" dirty="0">
                <a:solidFill>
                  <a:srgbClr val="000000"/>
                </a:solidFill>
                <a:effectLst/>
              </a:rPr>
              <a:t> &lt;- </a:t>
            </a:r>
            <a:r>
              <a:rPr lang="en-US" sz="2200" b="0" dirty="0" err="1">
                <a:solidFill>
                  <a:srgbClr val="001080"/>
                </a:solidFill>
                <a:effectLst/>
              </a:rPr>
              <a:t>make_future_dataframe</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periods</a:t>
            </a:r>
            <a:r>
              <a:rPr lang="en-US" sz="2200" b="0" dirty="0">
                <a:solidFill>
                  <a:srgbClr val="000000"/>
                </a:solidFill>
                <a:effectLst/>
              </a:rPr>
              <a:t> = </a:t>
            </a:r>
            <a:r>
              <a:rPr lang="en-US" sz="2200" b="0" dirty="0">
                <a:solidFill>
                  <a:srgbClr val="09885A"/>
                </a:solidFill>
                <a:effectLst/>
              </a:rPr>
              <a:t>365</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forecast</a:t>
            </a:r>
            <a:r>
              <a:rPr lang="en-US" sz="2200" b="0" dirty="0">
                <a:solidFill>
                  <a:srgbClr val="000000"/>
                </a:solidFill>
                <a:effectLst/>
              </a:rPr>
              <a:t> &lt;- </a:t>
            </a:r>
            <a:r>
              <a:rPr lang="en-US" sz="2200" b="0" dirty="0">
                <a:solidFill>
                  <a:srgbClr val="001080"/>
                </a:solidFill>
                <a:effectLst/>
              </a:rPr>
              <a:t>predict</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future</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11: Generate the plot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p1</a:t>
            </a:r>
            <a:r>
              <a:rPr lang="en-US" sz="2200" b="0" dirty="0">
                <a:solidFill>
                  <a:srgbClr val="000000"/>
                </a:solidFill>
                <a:effectLst/>
              </a:rPr>
              <a:t> &lt;- </a:t>
            </a:r>
            <a:r>
              <a:rPr lang="en-US" sz="2200" b="0" dirty="0">
                <a:solidFill>
                  <a:srgbClr val="001080"/>
                </a:solidFill>
                <a:effectLst/>
              </a:rPr>
              <a:t>plot</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forecast</a:t>
            </a:r>
            <a:r>
              <a:rPr lang="en-US" sz="2200" b="0" dirty="0">
                <a:solidFill>
                  <a:srgbClr val="000000"/>
                </a:solidFill>
                <a:effectLst/>
              </a:rPr>
              <a:t>) +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prophet_plot_components</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forecast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p2</a:t>
            </a:r>
            <a:r>
              <a:rPr lang="en-US" sz="2200" b="0" dirty="0">
                <a:solidFill>
                  <a:srgbClr val="000000"/>
                </a:solidFill>
                <a:effectLst/>
              </a:rPr>
              <a:t> &lt;- </a:t>
            </a:r>
            <a:r>
              <a:rPr lang="en-US" sz="2200" b="0" dirty="0">
                <a:solidFill>
                  <a:srgbClr val="001080"/>
                </a:solidFill>
                <a:effectLst/>
              </a:rPr>
              <a:t>p</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p3</a:t>
            </a:r>
            <a:r>
              <a:rPr lang="en-US" sz="2200" b="0" dirty="0">
                <a:solidFill>
                  <a:srgbClr val="000000"/>
                </a:solidFill>
                <a:effectLst/>
              </a:rPr>
              <a:t> &lt;- </a:t>
            </a:r>
            <a:r>
              <a:rPr lang="en-US" sz="2200" b="0" dirty="0">
                <a:solidFill>
                  <a:srgbClr val="001080"/>
                </a:solidFill>
                <a:effectLst/>
              </a:rPr>
              <a:t>p</a:t>
            </a:r>
            <a:r>
              <a:rPr lang="en-US" sz="2200" b="0" dirty="0">
                <a:solidFill>
                  <a:srgbClr val="000000"/>
                </a:solidFill>
                <a:effectLst/>
              </a:rPr>
              <a:t>[[</a:t>
            </a:r>
            <a:r>
              <a:rPr lang="en-US" sz="2200" b="0" dirty="0">
                <a:solidFill>
                  <a:srgbClr val="09885A"/>
                </a:solidFill>
                <a:effectLst/>
              </a:rPr>
              <a:t>2</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p4</a:t>
            </a:r>
            <a:r>
              <a:rPr lang="en-US" sz="2200" b="0" dirty="0">
                <a:solidFill>
                  <a:srgbClr val="000000"/>
                </a:solidFill>
                <a:effectLst/>
              </a:rPr>
              <a:t> &lt;- </a:t>
            </a:r>
            <a:r>
              <a:rPr lang="en-US" sz="2200" b="0" dirty="0">
                <a:solidFill>
                  <a:srgbClr val="001080"/>
                </a:solidFill>
                <a:effectLst/>
              </a:rPr>
              <a:t>p</a:t>
            </a:r>
            <a:r>
              <a:rPr lang="en-US" sz="2200" b="0" dirty="0">
                <a:solidFill>
                  <a:srgbClr val="000000"/>
                </a:solidFill>
                <a:effectLst/>
              </a:rPr>
              <a:t>[[</a:t>
            </a:r>
            <a:r>
              <a:rPr lang="en-US" sz="2200" b="0" dirty="0">
                <a:solidFill>
                  <a:srgbClr val="09885A"/>
                </a:solidFill>
                <a:effectLst/>
              </a:rPr>
              <a:t>3</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p5</a:t>
            </a:r>
            <a:r>
              <a:rPr lang="en-US" sz="2200" b="0" dirty="0">
                <a:solidFill>
                  <a:srgbClr val="000000"/>
                </a:solidFill>
                <a:effectLst/>
              </a:rPr>
              <a:t> &lt;- </a:t>
            </a:r>
            <a:r>
              <a:rPr lang="en-US" sz="2200" b="0" dirty="0" err="1">
                <a:solidFill>
                  <a:srgbClr val="001080"/>
                </a:solidFill>
                <a:effectLst/>
              </a:rPr>
              <a:t>grid</a:t>
            </a:r>
            <a:r>
              <a:rPr lang="en-US" sz="2200" b="0" dirty="0" err="1">
                <a:solidFill>
                  <a:srgbClr val="000000"/>
                </a:solidFill>
                <a:effectLst/>
              </a:rPr>
              <a:t>.</a:t>
            </a:r>
            <a:r>
              <a:rPr lang="en-US" sz="2200" b="0" dirty="0" err="1">
                <a:solidFill>
                  <a:srgbClr val="001080"/>
                </a:solidFill>
                <a:effectLst/>
              </a:rPr>
              <a:t>arrange</a:t>
            </a:r>
            <a:r>
              <a:rPr lang="en-US" sz="2200" b="0" dirty="0">
                <a:solidFill>
                  <a:srgbClr val="000000"/>
                </a:solidFill>
                <a:effectLst/>
              </a:rPr>
              <a:t>(</a:t>
            </a:r>
            <a:r>
              <a:rPr lang="en-US" sz="2200" b="0" dirty="0">
                <a:solidFill>
                  <a:srgbClr val="001080"/>
                </a:solidFill>
                <a:effectLst/>
              </a:rPr>
              <a:t>p1</a:t>
            </a:r>
            <a:r>
              <a:rPr lang="en-US" sz="2200" b="0" dirty="0">
                <a:solidFill>
                  <a:srgbClr val="000000"/>
                </a:solidFill>
                <a:effectLst/>
              </a:rPr>
              <a:t>, </a:t>
            </a:r>
            <a:r>
              <a:rPr lang="en-US" sz="2200" b="0" dirty="0">
                <a:solidFill>
                  <a:srgbClr val="001080"/>
                </a:solidFill>
                <a:effectLst/>
              </a:rPr>
              <a:t>p2</a:t>
            </a:r>
            <a:r>
              <a:rPr lang="en-US" sz="2200" b="0" dirty="0">
                <a:solidFill>
                  <a:srgbClr val="000000"/>
                </a:solidFill>
                <a:effectLst/>
              </a:rPr>
              <a:t>, </a:t>
            </a:r>
            <a:r>
              <a:rPr lang="en-US" sz="2200" b="0" dirty="0">
                <a:solidFill>
                  <a:srgbClr val="001080"/>
                </a:solidFill>
                <a:effectLst/>
              </a:rPr>
              <a:t>p3</a:t>
            </a:r>
            <a:r>
              <a:rPr lang="en-US" sz="2200" b="0" dirty="0">
                <a:solidFill>
                  <a:srgbClr val="000000"/>
                </a:solidFill>
                <a:effectLst/>
              </a:rPr>
              <a:t>, </a:t>
            </a:r>
            <a:r>
              <a:rPr lang="en-US" sz="2200" b="0" dirty="0">
                <a:solidFill>
                  <a:srgbClr val="001080"/>
                </a:solidFill>
                <a:effectLst/>
              </a:rPr>
              <a:t>p4</a:t>
            </a:r>
            <a:r>
              <a:rPr lang="en-US" sz="2200" b="0" dirty="0">
                <a:solidFill>
                  <a:srgbClr val="000000"/>
                </a:solidFill>
                <a:effectLst/>
              </a:rPr>
              <a:t>, </a:t>
            </a:r>
            <a:r>
              <a:rPr lang="en-US" sz="2200" b="0" dirty="0" err="1">
                <a:solidFill>
                  <a:srgbClr val="001080"/>
                </a:solidFill>
                <a:effectLst/>
              </a:rPr>
              <a:t>nrow</a:t>
            </a:r>
            <a:r>
              <a:rPr lang="en-US" sz="2200" b="0" dirty="0">
                <a:solidFill>
                  <a:srgbClr val="000000"/>
                </a:solidFill>
                <a:effectLst/>
              </a:rPr>
              <a:t> =</a:t>
            </a:r>
            <a:r>
              <a:rPr lang="en-US" sz="2200" b="0" dirty="0">
                <a:solidFill>
                  <a:srgbClr val="09885A"/>
                </a:solidFill>
                <a:effectLst/>
              </a:rPr>
              <a:t>4</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p5</a:t>
            </a:r>
            <a:endParaRPr lang="en-US" sz="2200" b="0" dirty="0">
              <a:solidFill>
                <a:srgbClr val="000000"/>
              </a:solidFill>
              <a:effectLst/>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Add code to Power BI</a:t>
            </a:r>
            <a:endParaRPr lang="en-US" sz="3600" dirty="0"/>
          </a:p>
        </p:txBody>
      </p:sp>
      <p:pic>
        <p:nvPicPr>
          <p:cNvPr id="6" name="Picture 5"/>
          <p:cNvPicPr>
            <a:picLocks noChangeAspect="1"/>
          </p:cNvPicPr>
          <p:nvPr/>
        </p:nvPicPr>
        <p:blipFill>
          <a:blip r:embed="rId1"/>
          <a:stretch>
            <a:fillRect/>
          </a:stretch>
        </p:blipFill>
        <p:spPr>
          <a:xfrm>
            <a:off x="2306126" y="1340159"/>
            <a:ext cx="7579748" cy="5322269"/>
          </a:xfrm>
          <a:prstGeom prst="rect">
            <a:avLst/>
          </a:prstGeom>
        </p:spPr>
      </p:pic>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28198" y="0"/>
            <a:ext cx="11535604" cy="6858000"/>
          </a:xfrm>
          <a:prstGeom prst="rect">
            <a:avLst/>
          </a:prstGeom>
        </p:spPr>
      </p:pic>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normAutofit/>
          </a:bodyPr>
          <a:lstStyle/>
          <a:p>
            <a:r>
              <a:rPr lang="en-US" sz="2200" dirty="0"/>
              <a:t>Import “</a:t>
            </a:r>
            <a:r>
              <a:rPr lang="en-US" sz="2200" i="1" dirty="0"/>
              <a:t>PoliticalInfoWithGDP.csv</a:t>
            </a:r>
            <a:r>
              <a:rPr lang="en-US" sz="2200" dirty="0"/>
              <a:t>” data file.</a:t>
            </a:r>
            <a:endParaRPr lang="en-US" sz="2200" dirty="0"/>
          </a:p>
          <a:p>
            <a:r>
              <a:rPr lang="en-US" sz="2200" dirty="0"/>
              <a:t>Create two new tables.</a:t>
            </a:r>
            <a:endParaRPr lang="en-US" sz="2200" dirty="0"/>
          </a:p>
          <a:p>
            <a:pPr algn="l"/>
            <a:r>
              <a:rPr lang="en-US" sz="2200" dirty="0"/>
              <a:t>= </a:t>
            </a:r>
            <a:r>
              <a:rPr lang="en-US" sz="2200" dirty="0" err="1"/>
              <a:t>Table.FromRows</a:t>
            </a:r>
            <a:r>
              <a:rPr lang="en-US" sz="2200" dirty="0"/>
              <a:t>(</a:t>
            </a:r>
            <a:r>
              <a:rPr lang="en-US" sz="2200" dirty="0" err="1"/>
              <a:t>Json.Document</a:t>
            </a:r>
            <a:r>
              <a:rPr lang="en-US" sz="2200" dirty="0"/>
              <a:t>(</a:t>
            </a:r>
            <a:r>
              <a:rPr lang="en-US" sz="2200" dirty="0" err="1"/>
              <a:t>Binary.Decompress</a:t>
            </a:r>
            <a:r>
              <a:rPr lang="en-US" sz="2200" dirty="0"/>
              <a:t>(</a:t>
            </a:r>
            <a:r>
              <a:rPr lang="en-US" sz="2200" dirty="0" err="1"/>
              <a:t>Binary.FromText</a:t>
            </a:r>
            <a:r>
              <a:rPr lang="en-US" sz="2200" dirty="0"/>
              <a:t>("i45W8sgvLU5VitWJVgpOzUssgTADilKLM1NS80rAPP+y1KLEnByl2FgA", BinaryEncoding.Base64), </a:t>
            </a:r>
            <a:r>
              <a:rPr lang="en-US" sz="2200" dirty="0" err="1"/>
              <a:t>Compression.Deflate</a:t>
            </a:r>
            <a:r>
              <a:rPr lang="en-US" sz="2200" dirty="0"/>
              <a:t>)), let _t = ((type text) meta [</a:t>
            </a:r>
            <a:r>
              <a:rPr lang="en-US" sz="2200" dirty="0" err="1"/>
              <a:t>Serialized.Text</a:t>
            </a:r>
            <a:r>
              <a:rPr lang="en-US" sz="2200" dirty="0"/>
              <a:t> = true]) in type table [#"Political View" = _t])</a:t>
            </a:r>
            <a:endParaRPr lang="en-US" sz="2200" dirty="0"/>
          </a:p>
          <a:p>
            <a:pPr algn="l"/>
            <a:r>
              <a:rPr lang="en-US" sz="2200" dirty="0"/>
              <a:t>= </a:t>
            </a:r>
            <a:r>
              <a:rPr lang="en-US" sz="2200" dirty="0" err="1"/>
              <a:t>Table.FromRows</a:t>
            </a:r>
            <a:r>
              <a:rPr lang="en-US" sz="2200" dirty="0"/>
              <a:t>(</a:t>
            </a:r>
            <a:r>
              <a:rPr lang="en-US" sz="2200" dirty="0" err="1"/>
              <a:t>Json.Document</a:t>
            </a:r>
            <a:r>
              <a:rPr lang="en-US" sz="2200" dirty="0"/>
              <a:t>(</a:t>
            </a:r>
            <a:r>
              <a:rPr lang="en-US" sz="2200" dirty="0" err="1"/>
              <a:t>Binary.Decompress</a:t>
            </a:r>
            <a:r>
              <a:rPr lang="en-US" sz="2200" dirty="0"/>
              <a:t>(</a:t>
            </a:r>
            <a:r>
              <a:rPr lang="en-US" sz="2200" dirty="0" err="1"/>
              <a:t>Binary.FromText</a:t>
            </a:r>
            <a:r>
              <a:rPr lang="en-US" sz="2200" dirty="0"/>
              <a:t>("i45WckwuKU3MUXB3CVCK1YlWAtIKqgrOGYl56alKsbEA", BinaryEncoding.Base64), </a:t>
            </a:r>
            <a:r>
              <a:rPr lang="en-US" sz="2200" dirty="0" err="1"/>
              <a:t>Compression.Deflate</a:t>
            </a:r>
            <a:r>
              <a:rPr lang="en-US" sz="2200" dirty="0"/>
              <a:t>)), let _t = ((type text) meta [</a:t>
            </a:r>
            <a:r>
              <a:rPr lang="en-US" sz="2200" dirty="0" err="1"/>
              <a:t>Serialized.Text</a:t>
            </a:r>
            <a:r>
              <a:rPr lang="en-US" sz="2200" dirty="0"/>
              <a:t> = true]) in type table [Stat = _t])</a:t>
            </a:r>
            <a:endParaRPr lang="en-US" sz="2200" dirty="0"/>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Load the data into Power BI</a:t>
            </a:r>
            <a:endParaRPr lang="en-US" sz="3600" dirty="0"/>
          </a:p>
        </p:txBody>
      </p:sp>
      <p:pic>
        <p:nvPicPr>
          <p:cNvPr id="5" name="Picture 4"/>
          <p:cNvPicPr>
            <a:picLocks noChangeAspect="1"/>
          </p:cNvPicPr>
          <p:nvPr/>
        </p:nvPicPr>
        <p:blipFill>
          <a:blip r:embed="rId1"/>
          <a:stretch>
            <a:fillRect/>
          </a:stretch>
        </p:blipFill>
        <p:spPr>
          <a:xfrm>
            <a:off x="4061299" y="2089309"/>
            <a:ext cx="4069401" cy="3823970"/>
          </a:xfrm>
          <a:prstGeom prst="rect">
            <a:avLst/>
          </a:prstGeom>
        </p:spPr>
      </p:pic>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Create the report slicers</a:t>
            </a:r>
            <a:endParaRPr lang="en-US" sz="3600" dirty="0"/>
          </a:p>
        </p:txBody>
      </p:sp>
      <p:pic>
        <p:nvPicPr>
          <p:cNvPr id="5" name="Picture 4"/>
          <p:cNvPicPr>
            <a:picLocks noChangeAspect="1"/>
          </p:cNvPicPr>
          <p:nvPr/>
        </p:nvPicPr>
        <p:blipFill>
          <a:blip r:embed="rId1"/>
          <a:stretch>
            <a:fillRect/>
          </a:stretch>
        </p:blipFill>
        <p:spPr>
          <a:xfrm>
            <a:off x="4850029" y="1825625"/>
            <a:ext cx="2491942" cy="3431115"/>
          </a:xfrm>
          <a:prstGeom prst="rect">
            <a:avLst/>
          </a:prstGeom>
        </p:spPr>
      </p:pic>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Configure the R visual</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0000"/>
                </a:solidFill>
                <a:effectLst/>
              </a:rPr>
              <a:t>GetPoliticalLevel</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3165BB"/>
                </a:solidFill>
                <a:effectLst/>
              </a:rPr>
              <a:t>SWITCH</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SELECTEDVALUE</a:t>
            </a:r>
            <a:r>
              <a:rPr lang="en-US" sz="2200" b="0" dirty="0">
                <a:solidFill>
                  <a:srgbClr val="000000"/>
                </a:solidFill>
                <a:effectLst/>
              </a:rPr>
              <a:t> ( </a:t>
            </a:r>
            <a:r>
              <a:rPr lang="en-US" sz="2200" b="0" dirty="0">
                <a:solidFill>
                  <a:srgbClr val="001080"/>
                </a:solidFill>
                <a:effectLst/>
              </a:rPr>
              <a:t>'Political View'[Political View]</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"House"</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[House Majority]</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"Overall"</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[Overall Majority]</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"President"</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[President's Party]</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"Senate"</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[Senate Majority]</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Configure the R visual</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0000"/>
                </a:solidFill>
                <a:effectLst/>
              </a:rPr>
              <a:t>GetPoliticalLevelName</a:t>
            </a:r>
            <a:r>
              <a:rPr lang="en-US" sz="2200" b="0" dirty="0">
                <a:solidFill>
                  <a:srgbClr val="000000"/>
                </a:solidFill>
                <a:effectLst/>
              </a:rPr>
              <a:t> = </a:t>
            </a:r>
            <a:r>
              <a:rPr lang="en-US" sz="2200" b="0" dirty="0">
                <a:solidFill>
                  <a:srgbClr val="3165BB"/>
                </a:solidFill>
                <a:effectLst/>
              </a:rPr>
              <a:t>SELECTEDVALUE</a:t>
            </a:r>
            <a:r>
              <a:rPr lang="en-US" sz="2200" b="0" dirty="0">
                <a:solidFill>
                  <a:srgbClr val="000000"/>
                </a:solidFill>
                <a:effectLst/>
              </a:rPr>
              <a:t> ( </a:t>
            </a:r>
            <a:r>
              <a:rPr lang="en-US" sz="2200" b="0" dirty="0">
                <a:solidFill>
                  <a:srgbClr val="001080"/>
                </a:solidFill>
                <a:effectLst/>
              </a:rPr>
              <a:t>'Political View'[Political View]</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err="1">
                <a:solidFill>
                  <a:srgbClr val="000000"/>
                </a:solidFill>
                <a:effectLst/>
              </a:rPr>
              <a:t>GetGDPStat</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3165BB"/>
                </a:solidFill>
                <a:effectLst/>
              </a:rPr>
              <a:t>SWITCH</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SELECTEDVALUE</a:t>
            </a:r>
            <a:r>
              <a:rPr lang="en-US" sz="2200" b="0" dirty="0">
                <a:solidFill>
                  <a:srgbClr val="000000"/>
                </a:solidFill>
                <a:effectLst/>
              </a:rPr>
              <a:t> ( 'Stat'[Stat]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"Actual GDP"</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0000"/>
                </a:solidFill>
                <a:effectLst/>
              </a:rPr>
              <a:t>PoliticalInfoWithGDP</a:t>
            </a:r>
            <a:r>
              <a:rPr lang="en-US" sz="2200" b="0" dirty="0">
                <a:solidFill>
                  <a:srgbClr val="000000"/>
                </a:solidFill>
                <a:effectLst/>
              </a:rPr>
              <a:t>[GDP]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"GDP % Change"</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0000"/>
                </a:solidFill>
                <a:effectLst/>
              </a:rPr>
              <a:t>PoliticalInfoWithGDP</a:t>
            </a:r>
            <a:r>
              <a:rPr lang="en-US" sz="2200" b="0" dirty="0">
                <a:solidFill>
                  <a:srgbClr val="000000"/>
                </a:solidFill>
                <a:effectLst/>
              </a:rPr>
              <a:t>[% GDP Change]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0000"/>
                </a:solidFill>
                <a:effectLst/>
              </a:rPr>
              <a:t>GetGDPStatName</a:t>
            </a:r>
            <a:r>
              <a:rPr lang="en-US" sz="2200" b="0" dirty="0">
                <a:solidFill>
                  <a:srgbClr val="000000"/>
                </a:solidFill>
                <a:effectLst/>
              </a:rPr>
              <a:t> = </a:t>
            </a:r>
            <a:r>
              <a:rPr lang="en-US" sz="2200" b="0" dirty="0">
                <a:solidFill>
                  <a:srgbClr val="3165BB"/>
                </a:solidFill>
                <a:effectLst/>
              </a:rPr>
              <a:t>SELECTEDVALUE</a:t>
            </a:r>
            <a:r>
              <a:rPr lang="en-US" sz="2200" b="0" dirty="0">
                <a:solidFill>
                  <a:srgbClr val="000000"/>
                </a:solidFill>
                <a:effectLst/>
              </a:rPr>
              <a:t> ( </a:t>
            </a:r>
            <a:r>
              <a:rPr lang="en-US" sz="2200" b="0" dirty="0">
                <a:solidFill>
                  <a:srgbClr val="001080"/>
                </a:solidFill>
                <a:effectLst/>
              </a:rPr>
              <a:t>'Stat'[Stat]</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pic>
        <p:nvPicPr>
          <p:cNvPr id="5" name="Picture 4"/>
          <p:cNvPicPr>
            <a:picLocks noChangeAspect="1"/>
          </p:cNvPicPr>
          <p:nvPr/>
        </p:nvPicPr>
        <p:blipFill>
          <a:blip r:embed="rId1"/>
          <a:stretch>
            <a:fillRect/>
          </a:stretch>
        </p:blipFill>
        <p:spPr>
          <a:xfrm>
            <a:off x="8946527" y="2804186"/>
            <a:ext cx="2407273" cy="3590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Export data to R Studio for development</a:t>
            </a:r>
            <a:endParaRPr lang="en-US" sz="3600" dirty="0"/>
          </a:p>
        </p:txBody>
      </p:sp>
      <p:pic>
        <p:nvPicPr>
          <p:cNvPr id="5" name="Picture 4"/>
          <p:cNvPicPr>
            <a:picLocks noChangeAspect="1"/>
          </p:cNvPicPr>
          <p:nvPr/>
        </p:nvPicPr>
        <p:blipFill>
          <a:blip r:embed="rId1"/>
          <a:stretch>
            <a:fillRect/>
          </a:stretch>
        </p:blipFill>
        <p:spPr>
          <a:xfrm>
            <a:off x="208107" y="2717733"/>
            <a:ext cx="11775786" cy="159301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Formula Bar</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The formula bar allows the user to enter </a:t>
            </a:r>
            <a:r>
              <a:rPr lang="en-US" sz="2400" b="1" i="0" dirty="0">
                <a:solidFill>
                  <a:srgbClr val="000000"/>
                </a:solidFill>
                <a:effectLst/>
              </a:rPr>
              <a:t>Data Analysis Expressions </a:t>
            </a:r>
            <a:r>
              <a:rPr lang="en-US" sz="2400" b="0" i="0" dirty="0">
                <a:solidFill>
                  <a:srgbClr val="000000"/>
                </a:solidFill>
                <a:effectLst/>
              </a:rPr>
              <a:t>(</a:t>
            </a:r>
            <a:r>
              <a:rPr lang="en-US" sz="2400" b="1" i="0" dirty="0">
                <a:solidFill>
                  <a:srgbClr val="000000"/>
                </a:solidFill>
                <a:effectLst/>
              </a:rPr>
              <a:t>DAX</a:t>
            </a:r>
            <a:r>
              <a:rPr lang="en-US" sz="2400" b="0" i="0" dirty="0">
                <a:solidFill>
                  <a:srgbClr val="000000"/>
                </a:solidFill>
                <a:effectLst/>
              </a:rPr>
              <a:t>) code in order to create columns, measures, and tables in the data model. DAX is a formula language comprised of functions, operators, and values and is used in Analysis Services (Tabular), Power BI Desktop, and Power Pivot in Excel.</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6: Load the required packages to the script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scales</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7: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lgn="l">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lgn="l">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GetGDPStat</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GetGDPStatName</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GetPoliticalLevel</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GetPoliticalLevelName</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"Year"</a:t>
            </a:r>
            <a:r>
              <a:rPr lang="en-US" sz="2200" b="0" dirty="0">
                <a:solidFill>
                  <a:srgbClr val="000000"/>
                </a:solidFill>
                <a:effectLst/>
              </a:rPr>
              <a:t>)</a:t>
            </a:r>
            <a:endParaRPr lang="en-US" sz="2200" b="0" dirty="0">
              <a:solidFill>
                <a:srgbClr val="000000"/>
              </a:solidFill>
              <a:effectLst/>
            </a:endParaRPr>
          </a:p>
          <a:p>
            <a:pPr marL="0" indent="0" algn="l">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a:p>
            <a:pPr marL="0" indent="0" algn="l">
              <a:buNone/>
            </a:pPr>
            <a:br>
              <a:rPr lang="en-US" sz="2200" b="0" dirty="0">
                <a:solidFill>
                  <a:srgbClr val="000000"/>
                </a:solidFill>
                <a:effectLst/>
              </a:rPr>
            </a:br>
            <a:r>
              <a:rPr lang="en-US" sz="2200" b="0" dirty="0" err="1">
                <a:solidFill>
                  <a:srgbClr val="001080"/>
                </a:solidFill>
                <a:effectLst/>
              </a:rPr>
              <a:t>politicalLevelName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GetPoliticalLevelName</a:t>
            </a:r>
            <a:r>
              <a:rPr lang="en-US" sz="2200" b="0" dirty="0">
                <a:solidFill>
                  <a:srgbClr val="000000"/>
                </a:solidFill>
                <a:effectLst/>
              </a:rPr>
              <a:t>)</a:t>
            </a:r>
            <a:endParaRPr lang="en-US" sz="2200" b="0" dirty="0">
              <a:solidFill>
                <a:srgbClr val="000000"/>
              </a:solidFill>
              <a:effectLst/>
            </a:endParaRPr>
          </a:p>
          <a:p>
            <a:pPr marL="0" indent="0" algn="l">
              <a:buNone/>
            </a:pPr>
            <a:r>
              <a:rPr lang="en-US" sz="2200" b="0" dirty="0" err="1">
                <a:solidFill>
                  <a:srgbClr val="001080"/>
                </a:solidFill>
                <a:effectLst/>
              </a:rPr>
              <a:t>gdpStatName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GetGDPStatName</a:t>
            </a:r>
            <a:r>
              <a:rPr lang="en-US" sz="2200" b="0" dirty="0">
                <a:solidFill>
                  <a:srgbClr val="000000"/>
                </a:solidFill>
                <a:effectLst/>
              </a:rPr>
              <a:t>)</a:t>
            </a:r>
            <a:endParaRPr lang="en-US" sz="2200" b="0" dirty="0">
              <a:solidFill>
                <a:srgbClr val="000000"/>
              </a:solidFill>
              <a:effectLst/>
            </a:endParaRPr>
          </a:p>
          <a:p>
            <a:pPr marL="0" indent="0" algn="l">
              <a:buNone/>
            </a:pPr>
            <a:endParaRPr lang="en-US" sz="2200" dirty="0"/>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politicalLevelName</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&lt;code to produce visual&gt;</a:t>
            </a:r>
            <a:endParaRPr lang="en-US" sz="2200" b="0" dirty="0">
              <a:solidFill>
                <a:srgbClr val="000000"/>
              </a:solidFill>
              <a:effectLst/>
            </a:endParaRPr>
          </a:p>
          <a:p>
            <a:pPr marL="0" indent="0">
              <a:buNone/>
            </a:pPr>
            <a:r>
              <a:rPr lang="en-US" sz="2200" b="0" dirty="0">
                <a:solidFill>
                  <a:srgbClr val="000000"/>
                </a:solidFill>
                <a:effectLst/>
              </a:rPr>
              <a:t>  }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9: Create a new data frame based on the dataset data frame</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dfPI</a:t>
            </a:r>
            <a:r>
              <a:rPr lang="en-US" sz="2200" b="0" dirty="0">
                <a:solidFill>
                  <a:srgbClr val="000000"/>
                </a:solidFill>
                <a:effectLst/>
              </a:rPr>
              <a:t> &lt;- </a:t>
            </a:r>
            <a:r>
              <a:rPr lang="en-US" sz="2200" b="0" dirty="0">
                <a:solidFill>
                  <a:srgbClr val="001080"/>
                </a:solidFill>
                <a:effectLst/>
              </a:rPr>
              <a:t>dataset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10: Create the variables that will be used for the dynamic portions of the chart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#Variables for dynamic portions of the chart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politicalLevelName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GetPoliticalLevelName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gdpStatName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GetGDPStatName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yAxisName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a:t>
            </a:r>
            <a:r>
              <a:rPr lang="en-US" sz="2200" b="0" dirty="0" err="1">
                <a:solidFill>
                  <a:srgbClr val="001080"/>
                </a:solidFill>
                <a:effectLst/>
              </a:rPr>
              <a:t>ifelse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 </a:t>
            </a:r>
            <a:r>
              <a:rPr lang="en-US" sz="2200" b="0" dirty="0">
                <a:solidFill>
                  <a:srgbClr val="A31515"/>
                </a:solidFill>
                <a:effectLst/>
              </a:rPr>
              <a:t>"Actual GDP"</a:t>
            </a:r>
            <a:r>
              <a:rPr lang="en-US" sz="2200" b="0" dirty="0">
                <a:solidFill>
                  <a:srgbClr val="000000"/>
                </a:solidFill>
                <a:effectLst/>
              </a:rPr>
              <a:t>,</a:t>
            </a:r>
            <a:r>
              <a:rPr lang="en-US" sz="2200" b="0" dirty="0">
                <a:solidFill>
                  <a:srgbClr val="A31515"/>
                </a:solidFill>
                <a:effectLst/>
              </a:rPr>
              <a:t>"(in Billions)"</a:t>
            </a:r>
            <a:r>
              <a:rPr lang="en-US" sz="2200" b="0" dirty="0">
                <a:solidFill>
                  <a:srgbClr val="000000"/>
                </a:solidFill>
                <a:effectLst/>
              </a:rPr>
              <a:t>,</a:t>
            </a:r>
            <a:r>
              <a:rPr lang="en-US" sz="2200" b="0" dirty="0">
                <a:solidFill>
                  <a:srgbClr val="A31515"/>
                </a:solidFill>
                <a:effectLst/>
              </a:rPr>
              <a:t>""</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a:t>
            </a:r>
            <a:r>
              <a:rPr lang="en-US" sz="2200" b="0" dirty="0">
                <a:solidFill>
                  <a:srgbClr val="A31515"/>
                </a:solidFill>
                <a:effectLst/>
              </a:rPr>
              <a:t>"Analysis"</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chartSubtitle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politicalLevelName</a:t>
            </a:r>
            <a:r>
              <a:rPr lang="en-US" sz="2200" b="0" dirty="0">
                <a:solidFill>
                  <a:srgbClr val="000000"/>
                </a:solidFill>
                <a:effectLst/>
              </a:rPr>
              <a:t>, </a:t>
            </a:r>
            <a:r>
              <a:rPr lang="en-US" sz="2200" b="0" dirty="0">
                <a:solidFill>
                  <a:srgbClr val="A31515"/>
                </a:solidFill>
                <a:effectLst/>
              </a:rPr>
              <a:t>"view"</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11: Create the data sets needed for background shade</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#Get the number of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a:t>
            </a:r>
            <a:r>
              <a:rPr lang="en-US" sz="2200" b="0" dirty="0">
                <a:solidFill>
                  <a:srgbClr val="000000"/>
                </a:solidFill>
                <a:effectLst/>
              </a:rPr>
              <a:t> &lt;- </a:t>
            </a:r>
            <a:r>
              <a:rPr lang="en-US" sz="2200" b="0" dirty="0" err="1">
                <a:solidFill>
                  <a:srgbClr val="001080"/>
                </a:solidFill>
                <a:effectLst/>
              </a:rPr>
              <a:t>as</a:t>
            </a:r>
            <a:r>
              <a:rPr lang="en-US" sz="2200" b="0" dirty="0" err="1">
                <a:solidFill>
                  <a:srgbClr val="000000"/>
                </a:solidFill>
                <a:effectLst/>
              </a:rPr>
              <a:t>.</a:t>
            </a:r>
            <a:r>
              <a:rPr lang="en-US" sz="2200" b="0" dirty="0" err="1">
                <a:solidFill>
                  <a:srgbClr val="0000FF"/>
                </a:solidFill>
                <a:effectLst/>
              </a:rPr>
              <a:t>character</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runs</a:t>
            </a:r>
            <a:r>
              <a:rPr lang="en-US" sz="2200" b="0" dirty="0">
                <a:solidFill>
                  <a:srgbClr val="000000"/>
                </a:solidFill>
                <a:effectLst/>
              </a:rPr>
              <a:t> &lt;- </a:t>
            </a:r>
            <a:r>
              <a:rPr lang="en-US" sz="2200" b="0" dirty="0" err="1">
                <a:solidFill>
                  <a:srgbClr val="001080"/>
                </a:solidFill>
                <a:effectLst/>
              </a:rPr>
              <a:t>rle</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group_id</a:t>
            </a:r>
            <a:r>
              <a:rPr lang="en-US" sz="2200" b="0" dirty="0">
                <a:solidFill>
                  <a:srgbClr val="000000"/>
                </a:solidFill>
                <a:effectLst/>
              </a:rPr>
              <a:t> &lt;- </a:t>
            </a:r>
            <a:r>
              <a:rPr lang="en-US" sz="2200" b="0" dirty="0">
                <a:solidFill>
                  <a:srgbClr val="001080"/>
                </a:solidFill>
                <a:effectLst/>
              </a:rPr>
              <a:t>rep</a:t>
            </a:r>
            <a:r>
              <a:rPr lang="en-US" sz="2200" b="0" dirty="0">
                <a:solidFill>
                  <a:srgbClr val="000000"/>
                </a:solidFill>
                <a:effectLst/>
              </a:rPr>
              <a:t>(</a:t>
            </a:r>
            <a:r>
              <a:rPr lang="en-US" sz="2200" b="0" dirty="0" err="1">
                <a:solidFill>
                  <a:srgbClr val="001080"/>
                </a:solidFill>
                <a:effectLst/>
              </a:rPr>
              <a:t>seq_along</a:t>
            </a:r>
            <a:r>
              <a:rPr lang="en-US" sz="2200" b="0" dirty="0">
                <a:solidFill>
                  <a:srgbClr val="000000"/>
                </a:solidFill>
                <a:effectLst/>
              </a:rPr>
              <a:t>(</a:t>
            </a:r>
            <a:r>
              <a:rPr lang="en-US" sz="2200" b="0" dirty="0" err="1">
                <a:solidFill>
                  <a:srgbClr val="001080"/>
                </a:solidFill>
                <a:effectLst/>
              </a:rPr>
              <a:t>runs</a:t>
            </a:r>
            <a:r>
              <a:rPr lang="en-US" sz="2200" b="0" dirty="0" err="1">
                <a:solidFill>
                  <a:srgbClr val="000000"/>
                </a:solidFill>
                <a:effectLst/>
              </a:rPr>
              <a:t>$</a:t>
            </a:r>
            <a:r>
              <a:rPr lang="en-US" sz="2200" b="0" dirty="0" err="1">
                <a:solidFill>
                  <a:srgbClr val="001080"/>
                </a:solidFill>
                <a:effectLst/>
              </a:rPr>
              <a:t>lengths</a:t>
            </a:r>
            <a:r>
              <a:rPr lang="en-US" sz="2200" b="0" dirty="0">
                <a:solidFill>
                  <a:srgbClr val="000000"/>
                </a:solidFill>
                <a:effectLst/>
              </a:rPr>
              <a:t>), </a:t>
            </a:r>
            <a:r>
              <a:rPr lang="en-US" sz="2200" b="0" dirty="0" err="1">
                <a:solidFill>
                  <a:srgbClr val="001080"/>
                </a:solidFill>
                <a:effectLst/>
              </a:rPr>
              <a:t>runs</a:t>
            </a:r>
            <a:r>
              <a:rPr lang="en-US" sz="2200" b="0" dirty="0" err="1">
                <a:solidFill>
                  <a:srgbClr val="000000"/>
                </a:solidFill>
                <a:effectLst/>
              </a:rPr>
              <a:t>$</a:t>
            </a:r>
            <a:r>
              <a:rPr lang="en-US" sz="2200" b="0" dirty="0" err="1">
                <a:solidFill>
                  <a:srgbClr val="001080"/>
                </a:solidFill>
                <a:effectLst/>
              </a:rPr>
              <a:t>lengths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3200" b="0" i="0" u="none" strike="noStrike" kern="1200" cap="none" spc="0" normalizeH="0" baseline="0" noProof="0" dirty="0">
                <a:ln>
                  <a:noFill/>
                </a:ln>
                <a:solidFill>
                  <a:srgbClr val="005F69"/>
                </a:solidFill>
                <a:effectLst/>
                <a:uLnTx/>
                <a:uFillTx/>
                <a:latin typeface="iCiel Gotham Medium"/>
                <a:ea typeface="+mj-ea"/>
                <a:cs typeface="+mj-cs"/>
              </a:rPr>
              <a:t>Step 11: Create the data sets needed for background shade</a:t>
            </a:r>
            <a:endParaRPr lang="en-US"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#Create the data set for shade layer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dfShadeInfo</a:t>
            </a:r>
            <a:r>
              <a:rPr lang="en-US" sz="2200" b="0" dirty="0">
                <a:solidFill>
                  <a:srgbClr val="000000"/>
                </a:solidFill>
                <a:effectLst/>
              </a:rPr>
              <a:t> &lt;-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cbind</a:t>
            </a:r>
            <a:r>
              <a:rPr lang="en-US" sz="2200" b="0" dirty="0">
                <a:solidFill>
                  <a:srgbClr val="000000"/>
                </a:solidFill>
                <a:effectLst/>
              </a:rPr>
              <a:t>(</a:t>
            </a:r>
            <a:r>
              <a:rPr lang="en-US" sz="2200" b="0" dirty="0" err="1">
                <a:solidFill>
                  <a:srgbClr val="001080"/>
                </a:solidFill>
                <a:effectLst/>
              </a:rPr>
              <a:t>dfPI</a:t>
            </a:r>
            <a:r>
              <a:rPr lang="en-US" sz="2200" b="0" dirty="0">
                <a:solidFill>
                  <a:srgbClr val="000000"/>
                </a:solidFill>
                <a:effectLst/>
              </a:rPr>
              <a:t>, </a:t>
            </a:r>
            <a:r>
              <a:rPr lang="en-US" sz="2200" b="0" dirty="0" err="1">
                <a:solidFill>
                  <a:srgbClr val="001080"/>
                </a:solidFill>
                <a:effectLst/>
              </a:rPr>
              <a:t>group_id</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transmute</a:t>
            </a:r>
            <a:r>
              <a:rPr lang="en-US" sz="2200" b="0" dirty="0">
                <a:solidFill>
                  <a:srgbClr val="000000"/>
                </a:solidFill>
                <a:effectLst/>
              </a:rPr>
              <a:t>(</a:t>
            </a:r>
            <a:r>
              <a:rPr lang="en-US" sz="2200" b="0" dirty="0" err="1">
                <a:solidFill>
                  <a:srgbClr val="001080"/>
                </a:solidFill>
                <a:effectLst/>
              </a:rPr>
              <a:t>group_id</a:t>
            </a:r>
            <a:r>
              <a:rPr lang="en-US" sz="2200" b="0" dirty="0">
                <a:solidFill>
                  <a:srgbClr val="000000"/>
                </a:solidFill>
                <a:effectLst/>
              </a:rPr>
              <a:t>, </a:t>
            </a:r>
            <a:r>
              <a:rPr lang="en-US" sz="2200" b="0" dirty="0">
                <a:solidFill>
                  <a:srgbClr val="001080"/>
                </a:solidFill>
                <a:effectLst/>
              </a:rPr>
              <a:t>Year</a:t>
            </a:r>
            <a:r>
              <a:rPr lang="en-US" sz="2200" b="0" dirty="0">
                <a:solidFill>
                  <a:srgbClr val="000000"/>
                </a:solidFill>
                <a:effectLst/>
              </a:rPr>
              <a:t>, </a:t>
            </a:r>
            <a:r>
              <a:rPr lang="en-US" sz="2200" b="0" dirty="0">
                <a:solidFill>
                  <a:srgbClr val="001080"/>
                </a:solidFill>
                <a:effectLst/>
              </a:rPr>
              <a:t>Party</a:t>
            </a:r>
            <a:r>
              <a:rPr lang="en-US" sz="2200" b="0" dirty="0">
                <a:solidFill>
                  <a:srgbClr val="000000"/>
                </a:solidFill>
                <a:effectLst/>
              </a:rPr>
              <a:t> = </a:t>
            </a:r>
            <a:r>
              <a:rPr lang="en-US" sz="2200" b="0" dirty="0" err="1">
                <a:solidFill>
                  <a:srgbClr val="001080"/>
                </a:solidFill>
                <a:effectLst/>
              </a:rPr>
              <a:t>GetPoliticalLevel</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group_by</a:t>
            </a:r>
            <a:r>
              <a:rPr lang="en-US" sz="2200" b="0" dirty="0">
                <a:solidFill>
                  <a:srgbClr val="000000"/>
                </a:solidFill>
                <a:effectLst/>
              </a:rPr>
              <a:t>(</a:t>
            </a:r>
            <a:r>
              <a:rPr lang="en-US" sz="2200" b="0" dirty="0" err="1">
                <a:solidFill>
                  <a:srgbClr val="001080"/>
                </a:solidFill>
                <a:effectLst/>
              </a:rPr>
              <a:t>group_id</a:t>
            </a:r>
            <a:r>
              <a:rPr lang="en-US" sz="2200" b="0" dirty="0">
                <a:solidFill>
                  <a:srgbClr val="000000"/>
                </a:solidFill>
                <a:effectLst/>
              </a:rPr>
              <a:t>, </a:t>
            </a:r>
            <a:r>
              <a:rPr lang="en-US" sz="2200" b="0" dirty="0">
                <a:solidFill>
                  <a:srgbClr val="001080"/>
                </a:solidFill>
                <a:effectLst/>
              </a:rPr>
              <a:t>Party</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summarize</a:t>
            </a:r>
            <a:r>
              <a:rPr lang="en-US" sz="2200" b="0" dirty="0">
                <a:solidFill>
                  <a:srgbClr val="000000"/>
                </a:solidFill>
                <a:effectLst/>
              </a:rPr>
              <a:t>(</a:t>
            </a:r>
            <a:r>
              <a:rPr lang="en-US" sz="2200" b="0" dirty="0">
                <a:solidFill>
                  <a:srgbClr val="001080"/>
                </a:solidFill>
                <a:effectLst/>
              </a:rPr>
              <a:t>start</a:t>
            </a:r>
            <a:r>
              <a:rPr lang="en-US" sz="2200" b="0" dirty="0">
                <a:solidFill>
                  <a:srgbClr val="000000"/>
                </a:solidFill>
                <a:effectLst/>
              </a:rPr>
              <a:t> = </a:t>
            </a:r>
            <a:r>
              <a:rPr lang="en-US" sz="2200" b="0" dirty="0">
                <a:solidFill>
                  <a:srgbClr val="001080"/>
                </a:solidFill>
                <a:effectLst/>
              </a:rPr>
              <a:t>min</a:t>
            </a:r>
            <a:r>
              <a:rPr lang="en-US" sz="2200" b="0" dirty="0">
                <a:solidFill>
                  <a:srgbClr val="000000"/>
                </a:solidFill>
                <a:effectLst/>
              </a:rPr>
              <a:t>(</a:t>
            </a:r>
            <a:r>
              <a:rPr lang="en-US" sz="2200" b="0" dirty="0">
                <a:solidFill>
                  <a:srgbClr val="001080"/>
                </a:solidFill>
                <a:effectLst/>
              </a:rPr>
              <a:t>Year</a:t>
            </a:r>
            <a:r>
              <a:rPr lang="en-US" sz="2200" b="0" dirty="0">
                <a:solidFill>
                  <a:srgbClr val="000000"/>
                </a:solidFill>
                <a:effectLst/>
              </a:rPr>
              <a:t>), </a:t>
            </a:r>
            <a:r>
              <a:rPr lang="en-US" sz="2200" b="0" dirty="0">
                <a:solidFill>
                  <a:srgbClr val="001080"/>
                </a:solidFill>
                <a:effectLst/>
              </a:rPr>
              <a:t>end</a:t>
            </a:r>
            <a:r>
              <a:rPr lang="en-US" sz="2200" b="0" dirty="0">
                <a:solidFill>
                  <a:srgbClr val="000000"/>
                </a:solidFill>
                <a:effectLst/>
              </a:rPr>
              <a:t> = </a:t>
            </a:r>
            <a:r>
              <a:rPr lang="en-US" sz="2200" b="0" dirty="0">
                <a:solidFill>
                  <a:srgbClr val="001080"/>
                </a:solidFill>
                <a:effectLst/>
              </a:rPr>
              <a:t>max</a:t>
            </a:r>
            <a:r>
              <a:rPr lang="en-US" sz="2200" b="0" dirty="0">
                <a:solidFill>
                  <a:srgbClr val="000000"/>
                </a:solidFill>
                <a:effectLst/>
              </a:rPr>
              <a:t>(</a:t>
            </a:r>
            <a:r>
              <a:rPr lang="en-US" sz="2200" b="0" dirty="0">
                <a:solidFill>
                  <a:srgbClr val="001080"/>
                </a:solidFill>
                <a:effectLst/>
              </a:rPr>
              <a:t>Year</a:t>
            </a:r>
            <a:r>
              <a:rPr lang="en-US" sz="2200" b="0" dirty="0">
                <a:solidFill>
                  <a:srgbClr val="000000"/>
                </a:solidFill>
                <a:effectLst/>
              </a:rPr>
              <a:t>)+</a:t>
            </a:r>
            <a:r>
              <a:rPr lang="en-US" sz="2200" b="0" dirty="0">
                <a:solidFill>
                  <a:srgbClr val="09885A"/>
                </a:solidFill>
                <a:effectLst/>
              </a:rPr>
              <a:t>0.99</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ungroup</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Create the data sets needed for line chart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#Create the data set for line chart layer</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dfLineChartInfo</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dfPI</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transmute</a:t>
            </a:r>
            <a:r>
              <a:rPr lang="en-US" sz="2200" b="0" dirty="0">
                <a:solidFill>
                  <a:srgbClr val="000000"/>
                </a:solidFill>
                <a:effectLst/>
              </a:rPr>
              <a:t>(</a:t>
            </a:r>
            <a:r>
              <a:rPr lang="en-US" sz="2200" b="0" dirty="0">
                <a:solidFill>
                  <a:srgbClr val="001080"/>
                </a:solidFill>
                <a:effectLst/>
              </a:rPr>
              <a:t>Year</a:t>
            </a:r>
            <a:r>
              <a:rPr lang="en-US" sz="2200" b="0" dirty="0">
                <a:solidFill>
                  <a:srgbClr val="000000"/>
                </a:solidFill>
                <a:effectLst/>
              </a:rPr>
              <a:t>, </a:t>
            </a:r>
            <a:r>
              <a:rPr lang="en-US" sz="2200" b="0" dirty="0" err="1">
                <a:solidFill>
                  <a:srgbClr val="001080"/>
                </a:solidFill>
                <a:effectLst/>
              </a:rPr>
              <a:t>GetGDPStat</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13: Create a named character vector that will be used to color the shades</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#Define the shade colors</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partyColors</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"Republican"</a:t>
            </a:r>
            <a:r>
              <a:rPr lang="en-US" sz="2200" b="0" dirty="0">
                <a:solidFill>
                  <a:srgbClr val="000000"/>
                </a:solidFill>
                <a:effectLst/>
              </a:rPr>
              <a:t>=</a:t>
            </a:r>
            <a:r>
              <a:rPr lang="en-US" sz="2200" b="0" dirty="0">
                <a:solidFill>
                  <a:srgbClr val="A31515"/>
                </a:solidFill>
                <a:effectLst/>
              </a:rPr>
              <a:t>"red"</a:t>
            </a:r>
            <a:r>
              <a:rPr lang="en-US" sz="2200" b="0" dirty="0">
                <a:solidFill>
                  <a:srgbClr val="000000"/>
                </a:solidFill>
                <a:effectLst/>
              </a:rPr>
              <a:t>, </a:t>
            </a:r>
            <a:r>
              <a:rPr lang="en-US" sz="2200" b="0" dirty="0">
                <a:solidFill>
                  <a:srgbClr val="A31515"/>
                </a:solidFill>
                <a:effectLst/>
              </a:rPr>
              <a:t>"Democrat"</a:t>
            </a:r>
            <a:r>
              <a:rPr lang="en-US" sz="2200" b="0" dirty="0">
                <a:solidFill>
                  <a:srgbClr val="000000"/>
                </a:solidFill>
                <a:effectLst/>
              </a:rPr>
              <a:t>=</a:t>
            </a:r>
            <a:r>
              <a:rPr lang="en-US" sz="2200" b="0" dirty="0">
                <a:solidFill>
                  <a:srgbClr val="A31515"/>
                </a:solidFill>
                <a:effectLst/>
              </a:rPr>
              <a:t>"blue"</a:t>
            </a:r>
            <a:r>
              <a:rPr lang="en-US" sz="2200" b="0" dirty="0">
                <a:solidFill>
                  <a:srgbClr val="000000"/>
                </a:solidFill>
                <a:effectLst/>
              </a:rPr>
              <a:t>, </a:t>
            </a:r>
            <a:r>
              <a:rPr lang="en-US" sz="2200" b="0" dirty="0">
                <a:solidFill>
                  <a:srgbClr val="A31515"/>
                </a:solidFill>
                <a:effectLst/>
              </a:rPr>
              <a:t>"Tie"</a:t>
            </a:r>
            <a:r>
              <a:rPr lang="en-US" sz="2200" b="0" dirty="0">
                <a:solidFill>
                  <a:srgbClr val="000000"/>
                </a:solidFill>
                <a:effectLst/>
              </a:rPr>
              <a:t> = </a:t>
            </a:r>
            <a:r>
              <a:rPr lang="en-US" sz="2200" b="0" dirty="0">
                <a:solidFill>
                  <a:srgbClr val="A31515"/>
                </a:solidFill>
                <a:effectLst/>
              </a:rPr>
              <a:t>"white"</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14: Start the chart by defining the </a:t>
            </a:r>
            <a:r>
              <a:rPr lang="en-US" sz="3600" dirty="0" err="1"/>
              <a:t>ggplot</a:t>
            </a:r>
            <a:r>
              <a:rPr lang="en-US" sz="3600" dirty="0"/>
              <a:t> function</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#Create the visualization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ggplot</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DAX</a:t>
            </a:r>
            <a:endParaRPr lang="en-US" dirty="0"/>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While Excel's formula language is optimized for dealing with cells in a spreadsheet, </a:t>
            </a:r>
            <a:r>
              <a:rPr lang="en-US" sz="2400" b="0" i="0" dirty="0">
                <a:solidFill>
                  <a:srgbClr val="FF0000"/>
                </a:solidFill>
                <a:effectLst/>
              </a:rPr>
              <a:t>DAX (Data Analysis Expressions) is optimized to deal with tables of data consisting of columns and rows</a:t>
            </a:r>
            <a:r>
              <a:rPr lang="en-US" sz="2400" b="0" i="0" dirty="0">
                <a:solidFill>
                  <a:srgbClr val="000000"/>
                </a:solidFill>
                <a:effectLst/>
              </a:rPr>
              <a:t>. Hence, unlike Excel, it is not possible to reference an individual cell within a table. Instead, you use DAX to identity a table and a column and then filter down to a single row or rows.</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15: Add a layer to create the background shade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geom_rect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a:t>
            </a:r>
            <a:r>
              <a:rPr lang="en-US" sz="2200" b="0" dirty="0">
                <a:solidFill>
                  <a:srgbClr val="000000"/>
                </a:solidFill>
                <a:effectLst/>
              </a:rPr>
              <a:t> = </a:t>
            </a:r>
            <a:r>
              <a:rPr lang="en-US" sz="2200" b="0" dirty="0" err="1">
                <a:solidFill>
                  <a:srgbClr val="001080"/>
                </a:solidFill>
                <a:effectLst/>
              </a:rPr>
              <a:t>dfShadeInfo</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err="1">
                <a:solidFill>
                  <a:srgbClr val="001080"/>
                </a:solidFill>
                <a:effectLst/>
              </a:rPr>
              <a:t>xmin</a:t>
            </a:r>
            <a:r>
              <a:rPr lang="en-US" sz="2200" b="0" dirty="0">
                <a:solidFill>
                  <a:srgbClr val="000000"/>
                </a:solidFill>
                <a:effectLst/>
              </a:rPr>
              <a:t> = </a:t>
            </a:r>
            <a:r>
              <a:rPr lang="en-US" sz="2200" b="0" dirty="0">
                <a:solidFill>
                  <a:srgbClr val="001080"/>
                </a:solidFill>
                <a:effectLst/>
              </a:rPr>
              <a:t>start</a:t>
            </a:r>
            <a:r>
              <a:rPr lang="en-US" sz="2200" b="0" dirty="0">
                <a:solidFill>
                  <a:srgbClr val="000000"/>
                </a:solidFill>
                <a:effectLst/>
              </a:rPr>
              <a:t>, </a:t>
            </a:r>
            <a:r>
              <a:rPr lang="en-US" sz="2200" b="0" dirty="0" err="1">
                <a:solidFill>
                  <a:srgbClr val="001080"/>
                </a:solidFill>
                <a:effectLst/>
              </a:rPr>
              <a:t>xmax</a:t>
            </a:r>
            <a:r>
              <a:rPr lang="en-US" sz="2200" b="0" dirty="0">
                <a:solidFill>
                  <a:srgbClr val="000000"/>
                </a:solidFill>
                <a:effectLst/>
              </a:rPr>
              <a:t> = </a:t>
            </a:r>
            <a:r>
              <a:rPr lang="en-US" sz="2200" b="0" dirty="0">
                <a:solidFill>
                  <a:srgbClr val="001080"/>
                </a:solidFill>
                <a:effectLst/>
              </a:rPr>
              <a:t>end</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Party</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ymin</a:t>
            </a:r>
            <a:r>
              <a:rPr lang="en-US" sz="2200" b="0" dirty="0">
                <a:solidFill>
                  <a:srgbClr val="000000"/>
                </a:solidFill>
                <a:effectLst/>
              </a:rPr>
              <a:t> = -</a:t>
            </a:r>
            <a:r>
              <a:rPr lang="en-US" sz="2200" b="0" dirty="0">
                <a:solidFill>
                  <a:srgbClr val="DD0000"/>
                </a:solidFill>
                <a:effectLst/>
              </a:rPr>
              <a:t>Inf</a:t>
            </a:r>
            <a:r>
              <a:rPr lang="en-US" sz="2200" b="0" dirty="0">
                <a:solidFill>
                  <a:srgbClr val="000000"/>
                </a:solidFill>
                <a:effectLst/>
              </a:rPr>
              <a:t>, </a:t>
            </a:r>
            <a:r>
              <a:rPr lang="en-US" sz="2200" b="0" dirty="0" err="1">
                <a:solidFill>
                  <a:srgbClr val="001080"/>
                </a:solidFill>
                <a:effectLst/>
              </a:rPr>
              <a:t>ymax</a:t>
            </a:r>
            <a:r>
              <a:rPr lang="en-US" sz="2200" b="0" dirty="0">
                <a:solidFill>
                  <a:srgbClr val="000000"/>
                </a:solidFill>
                <a:effectLst/>
              </a:rPr>
              <a:t> = </a:t>
            </a:r>
            <a:r>
              <a:rPr lang="en-US" sz="2200" b="0" dirty="0">
                <a:solidFill>
                  <a:srgbClr val="DD0000"/>
                </a:solidFill>
                <a:effectLst/>
              </a:rPr>
              <a:t>Inf</a:t>
            </a:r>
            <a:r>
              <a:rPr lang="en-US" sz="2200" b="0" dirty="0">
                <a:solidFill>
                  <a:srgbClr val="000000"/>
                </a:solidFill>
                <a:effectLst/>
              </a:rPr>
              <a:t>, </a:t>
            </a:r>
            <a:r>
              <a:rPr lang="en-US" sz="2200" b="0" dirty="0">
                <a:solidFill>
                  <a:srgbClr val="001080"/>
                </a:solidFill>
                <a:effectLst/>
              </a:rPr>
              <a:t>alpha</a:t>
            </a:r>
            <a:r>
              <a:rPr lang="en-US" sz="2200" b="0" dirty="0">
                <a:solidFill>
                  <a:srgbClr val="000000"/>
                </a:solidFill>
                <a:effectLst/>
              </a:rPr>
              <a:t> = </a:t>
            </a:r>
            <a:r>
              <a:rPr lang="en-US" sz="2200" b="0" dirty="0">
                <a:solidFill>
                  <a:srgbClr val="09885A"/>
                </a:solidFill>
                <a:effectLst/>
              </a:rPr>
              <a:t>0.4</a:t>
            </a:r>
            <a:r>
              <a:rPr lang="en-US" sz="2200" b="0" dirty="0">
                <a:solidFill>
                  <a:srgbClr val="000000"/>
                </a:solidFill>
                <a:effectLst/>
              </a:rPr>
              <a:t>, </a:t>
            </a:r>
            <a:r>
              <a:rPr lang="en-US" sz="2200" b="0" dirty="0">
                <a:solidFill>
                  <a:srgbClr val="001080"/>
                </a:solidFill>
                <a:effectLst/>
              </a:rPr>
              <a:t>color</a:t>
            </a:r>
            <a:r>
              <a:rPr lang="en-US" sz="2200" b="0" dirty="0">
                <a:solidFill>
                  <a:srgbClr val="000000"/>
                </a:solidFill>
                <a:effectLst/>
              </a:rPr>
              <a:t> = </a:t>
            </a:r>
            <a:r>
              <a:rPr lang="en-US" sz="2200" b="0" dirty="0">
                <a:solidFill>
                  <a:srgbClr val="DD0000"/>
                </a:solidFill>
                <a:effectLst/>
              </a:rPr>
              <a:t>NA</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16: Add a line chart based on the statistic selected</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geom_line</a:t>
            </a:r>
            <a:r>
              <a:rPr lang="en-US" sz="2200" b="0" dirty="0">
                <a:solidFill>
                  <a:srgbClr val="000000"/>
                </a:solidFill>
                <a:effectLst/>
              </a:rPr>
              <a:t>(</a:t>
            </a:r>
            <a:r>
              <a:rPr lang="en-US" sz="2200" b="0" dirty="0">
                <a:solidFill>
                  <a:srgbClr val="001080"/>
                </a:solidFill>
                <a:effectLst/>
              </a:rPr>
              <a:t>data</a:t>
            </a:r>
            <a:r>
              <a:rPr lang="en-US" sz="2200" b="0" dirty="0">
                <a:solidFill>
                  <a:srgbClr val="000000"/>
                </a:solidFill>
                <a:effectLst/>
              </a:rPr>
              <a:t> = </a:t>
            </a:r>
            <a:r>
              <a:rPr lang="en-US" sz="2200" b="0" dirty="0" err="1">
                <a:solidFill>
                  <a:srgbClr val="001080"/>
                </a:solidFill>
                <a:effectLst/>
              </a:rPr>
              <a:t>dfLineChartInfo</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Year</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err="1">
                <a:solidFill>
                  <a:srgbClr val="001080"/>
                </a:solidFill>
                <a:effectLst/>
              </a:rPr>
              <a:t>GetGDPStat</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17: </a:t>
            </a:r>
            <a:r>
              <a:rPr lang="en-US" sz="3200" dirty="0" err="1"/>
              <a:t>Reshade</a:t>
            </a:r>
            <a:r>
              <a:rPr lang="en-US" sz="3200" dirty="0"/>
              <a:t> the background using pre-determined colors based on the political party</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scale_fill_manual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a:t>
            </a:r>
            <a:r>
              <a:rPr lang="en-US" sz="2200" b="0" dirty="0" err="1">
                <a:solidFill>
                  <a:srgbClr val="001080"/>
                </a:solidFill>
                <a:effectLst/>
              </a:rPr>
              <a:t>partyColors</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Step 18: Format the y axis based on the statistic selected</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a:t>
            </a:r>
            <a:r>
              <a:rPr lang="en-US" sz="2200" b="0" dirty="0" err="1">
                <a:solidFill>
                  <a:srgbClr val="001080"/>
                </a:solidFill>
                <a:effectLst/>
              </a:rPr>
              <a:t>ifelse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 </a:t>
            </a:r>
            <a:r>
              <a:rPr lang="en-US" sz="2200" b="0" dirty="0">
                <a:solidFill>
                  <a:srgbClr val="A31515"/>
                </a:solidFill>
                <a:effectLst/>
              </a:rPr>
              <a:t>"Actual GDP"</a:t>
            </a:r>
            <a:r>
              <a:rPr lang="en-US" sz="2200" b="0" dirty="0">
                <a:solidFill>
                  <a:srgbClr val="000000"/>
                </a:solidFill>
                <a:effectLst/>
              </a:rPr>
              <a:t>, </a:t>
            </a:r>
            <a:r>
              <a:rPr lang="en-US" sz="2200" b="0" dirty="0" err="1">
                <a:solidFill>
                  <a:srgbClr val="001080"/>
                </a:solidFill>
                <a:effectLst/>
              </a:rPr>
              <a:t>comma_format</a:t>
            </a:r>
            <a:r>
              <a:rPr lang="en-US" sz="2200" b="0" dirty="0">
                <a:solidFill>
                  <a:srgbClr val="000000"/>
                </a:solidFill>
                <a:effectLst/>
              </a:rPr>
              <a:t>(),</a:t>
            </a:r>
            <a:r>
              <a:rPr lang="en-US" sz="2200" b="0" dirty="0" err="1">
                <a:solidFill>
                  <a:srgbClr val="001080"/>
                </a:solidFill>
                <a:effectLst/>
              </a:rPr>
              <a:t>percent_format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19: Add labels to the x and y axis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ylab</a:t>
            </a:r>
            <a:r>
              <a:rPr lang="en-US" sz="2200" b="0" dirty="0">
                <a:solidFill>
                  <a:srgbClr val="000000"/>
                </a:solidFill>
                <a:effectLst/>
              </a:rPr>
              <a:t>(</a:t>
            </a:r>
            <a:r>
              <a:rPr lang="en-US" sz="2200" b="0" dirty="0" err="1">
                <a:solidFill>
                  <a:srgbClr val="001080"/>
                </a:solidFill>
                <a:effectLst/>
              </a:rPr>
              <a:t>yAxisName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xlab</a:t>
            </a:r>
            <a:r>
              <a:rPr lang="en-US" sz="2200" b="0" dirty="0">
                <a:solidFill>
                  <a:srgbClr val="000000"/>
                </a:solidFill>
                <a:effectLst/>
              </a:rPr>
              <a:t>(</a:t>
            </a:r>
            <a:r>
              <a:rPr lang="en-US" sz="2200" b="0" dirty="0">
                <a:solidFill>
                  <a:srgbClr val="A31515"/>
                </a:solidFill>
                <a:effectLst/>
              </a:rPr>
              <a:t>"Year"</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20: Add the dynamic titles and caption to the custom R visuals</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chartSubtitle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21: Apply a theme based on The Economists publication</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theme_economist</a:t>
            </a:r>
            <a:r>
              <a:rPr lang="en-US" sz="2200" b="0" dirty="0">
                <a:solidFill>
                  <a:srgbClr val="000000"/>
                </a:solidFill>
                <a:effectLst/>
              </a:rPr>
              <a:t>()</a:t>
            </a:r>
            <a:endParaRPr lang="en-US" sz="2200" b="0" dirty="0">
              <a:solidFill>
                <a:srgbClr val="000000"/>
              </a:solidFill>
              <a:effectLst/>
            </a:endParaRPr>
          </a:p>
          <a:p>
            <a:pPr marL="0" indent="0">
              <a:buNone/>
            </a:pPr>
            <a:br>
              <a:rPr lang="en-US" sz="2200" b="0" dirty="0">
                <a:solidFill>
                  <a:srgbClr val="000000"/>
                </a:solidFill>
                <a:effectLst/>
              </a:rPr>
            </a:b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22: Add code to Power BI</a:t>
            </a:r>
            <a:endParaRPr lang="en-US" sz="3600" dirty="0"/>
          </a:p>
        </p:txBody>
      </p:sp>
      <p:pic>
        <p:nvPicPr>
          <p:cNvPr id="5" name="Picture 4"/>
          <p:cNvPicPr>
            <a:picLocks noChangeAspect="1"/>
          </p:cNvPicPr>
          <p:nvPr/>
        </p:nvPicPr>
        <p:blipFill>
          <a:blip r:embed="rId1"/>
          <a:stretch>
            <a:fillRect/>
          </a:stretch>
        </p:blipFill>
        <p:spPr>
          <a:xfrm>
            <a:off x="1621110" y="1436806"/>
            <a:ext cx="8949780" cy="5320709"/>
          </a:xfrm>
          <a:prstGeom prst="rect">
            <a:avLst/>
          </a:prstGeom>
        </p:spPr>
      </p:pic>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351004" y="0"/>
            <a:ext cx="11489991" cy="6858000"/>
          </a:xfrm>
          <a:prstGeom prst="rect">
            <a:avLst/>
          </a:prstGeom>
        </p:spPr>
      </p:pic>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lstStyle/>
          <a:p>
            <a:r>
              <a:rPr lang="en-US" sz="2800" dirty="0"/>
              <a:t>Import “</a:t>
            </a:r>
            <a:r>
              <a:rPr lang="en-US" sz="2800" i="1" dirty="0"/>
              <a:t>chartdata.csv</a:t>
            </a:r>
            <a:r>
              <a:rPr lang="en-US" sz="2800" dirty="0"/>
              <a:t>” data file.</a:t>
            </a:r>
            <a:endParaRPr lang="en-US" sz="2800" dirty="0"/>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35116"/>
            <a:ext cx="12192000" cy="6787768"/>
          </a:xfrm>
          <a:prstGeom prst="rect">
            <a:avLst/>
          </a:prstGeom>
        </p:spPr>
      </p:pic>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Load the data into Power BI</a:t>
            </a:r>
            <a:endParaRPr lang="en-US" sz="3600"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Create a slicer based on state in the Filter pane</a:t>
            </a:r>
            <a:endParaRPr lang="en-US" sz="3600" dirty="0"/>
          </a:p>
        </p:txBody>
      </p:sp>
      <p:pic>
        <p:nvPicPr>
          <p:cNvPr id="7" name="Picture 6"/>
          <p:cNvPicPr>
            <a:picLocks noChangeAspect="1"/>
          </p:cNvPicPr>
          <p:nvPr/>
        </p:nvPicPr>
        <p:blipFill>
          <a:blip r:embed="rId1"/>
          <a:stretch>
            <a:fillRect/>
          </a:stretch>
        </p:blipFill>
        <p:spPr>
          <a:xfrm>
            <a:off x="4711307" y="2497163"/>
            <a:ext cx="2769385" cy="1863674"/>
          </a:xfrm>
          <a:prstGeom prst="rect">
            <a:avLst/>
          </a:prstGeom>
        </p:spPr>
      </p:pic>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Configure the R visual</a:t>
            </a:r>
            <a:endParaRPr lang="en-US" sz="3600" dirty="0"/>
          </a:p>
        </p:txBody>
      </p:sp>
      <p:pic>
        <p:nvPicPr>
          <p:cNvPr id="5" name="Picture 4"/>
          <p:cNvPicPr>
            <a:picLocks noChangeAspect="1"/>
          </p:cNvPicPr>
          <p:nvPr/>
        </p:nvPicPr>
        <p:blipFill>
          <a:blip r:embed="rId1"/>
          <a:stretch>
            <a:fillRect/>
          </a:stretch>
        </p:blipFill>
        <p:spPr>
          <a:xfrm>
            <a:off x="5029691" y="2272306"/>
            <a:ext cx="2132618" cy="3457975"/>
          </a:xfrm>
          <a:prstGeom prst="rect">
            <a:avLst/>
          </a:prstGeom>
        </p:spPr>
      </p:pic>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Export data to R Studio for development</a:t>
            </a:r>
            <a:endParaRPr lang="en-US" sz="3600" dirty="0"/>
          </a:p>
        </p:txBody>
      </p:sp>
      <p:pic>
        <p:nvPicPr>
          <p:cNvPr id="5" name="Picture 4"/>
          <p:cNvPicPr>
            <a:picLocks noChangeAspect="1"/>
          </p:cNvPicPr>
          <p:nvPr/>
        </p:nvPicPr>
        <p:blipFill>
          <a:blip r:embed="rId1"/>
          <a:stretch>
            <a:fillRect/>
          </a:stretch>
        </p:blipFill>
        <p:spPr>
          <a:xfrm>
            <a:off x="190619" y="2597727"/>
            <a:ext cx="11810761" cy="1867314"/>
          </a:xfrm>
          <a:prstGeom prst="rect">
            <a:avLst/>
          </a:prstGeom>
        </p:spPr>
      </p:pic>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6: Load the required packages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7: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"County"</a:t>
            </a:r>
            <a:r>
              <a:rPr lang="en-US" sz="2200" b="0" dirty="0">
                <a:solidFill>
                  <a:srgbClr val="000000"/>
                </a:solidFill>
                <a:effectLst/>
              </a:rPr>
              <a:t>, </a:t>
            </a:r>
            <a:r>
              <a:rPr lang="en-US" sz="2200" b="0" dirty="0">
                <a:solidFill>
                  <a:srgbClr val="A31515"/>
                </a:solidFill>
                <a:effectLst/>
              </a:rPr>
              <a:t>"Index"</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lat</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"long"</a:t>
            </a:r>
            <a:r>
              <a:rPr lang="en-US" sz="2200" b="0" dirty="0">
                <a:solidFill>
                  <a:srgbClr val="000000"/>
                </a:solidFill>
                <a:effectLst/>
              </a:rPr>
              <a:t>, </a:t>
            </a:r>
            <a:r>
              <a:rPr lang="en-US" sz="2200" b="0" dirty="0">
                <a:solidFill>
                  <a:srgbClr val="A31515"/>
                </a:solidFill>
                <a:effectLst/>
              </a:rPr>
              <a:t>"State"</a:t>
            </a:r>
            <a:r>
              <a:rPr lang="en-US" sz="2200" b="0" dirty="0">
                <a:solidFill>
                  <a:srgbClr val="000000"/>
                </a:solidFill>
                <a:effectLst/>
              </a:rPr>
              <a:t>, </a:t>
            </a:r>
            <a:r>
              <a:rPr lang="en-US" sz="2200" b="0" dirty="0">
                <a:solidFill>
                  <a:srgbClr val="A31515"/>
                </a:solidFill>
                <a:effectLst/>
              </a:rPr>
              <a:t>"Total Population"</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1080"/>
                </a:solidFill>
                <a:effectLst/>
              </a:rPr>
              <a:t>state</a:t>
            </a:r>
            <a:r>
              <a:rPr lang="en-US" sz="2200" b="0" dirty="0">
                <a:solidFill>
                  <a:srgbClr val="000000"/>
                </a:solidFill>
                <a:effectLst/>
              </a:rPr>
              <a:t> &lt;- </a:t>
            </a:r>
            <a:r>
              <a:rPr lang="en-US" sz="2200" b="0" dirty="0" err="1">
                <a:solidFill>
                  <a:srgbClr val="001080"/>
                </a:solidFill>
                <a:effectLst/>
              </a:rPr>
              <a:t>str_to_title</a:t>
            </a:r>
            <a:r>
              <a:rPr lang="en-US" sz="2200" b="0" dirty="0">
                <a:solidFill>
                  <a:srgbClr val="000000"/>
                </a:solidFill>
                <a:effectLst/>
              </a:rPr>
              <a:t>(</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State</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a:solidFill>
                  <a:srgbClr val="001080"/>
                </a:solidFill>
                <a:effectLst/>
              </a:rPr>
              <a:t>length</a:t>
            </a:r>
            <a:r>
              <a:rPr lang="en-US" sz="2200" b="0" dirty="0">
                <a:solidFill>
                  <a:srgbClr val="000000"/>
                </a:solidFill>
                <a:effectLst/>
              </a:rPr>
              <a:t>(</a:t>
            </a:r>
            <a:r>
              <a:rPr lang="en-US" sz="2200" b="0" dirty="0">
                <a:solidFill>
                  <a:srgbClr val="001080"/>
                </a:solidFill>
                <a:effectLst/>
              </a:rPr>
              <a:t>state</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dirty="0">
                <a:solidFill>
                  <a:srgbClr val="000000"/>
                </a:solidFill>
              </a:rPr>
              <a:t>&lt;code to build visual&gt;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br>
              <a:rPr lang="en-US" sz="2200" b="0" dirty="0">
                <a:solidFill>
                  <a:srgbClr val="000000"/>
                </a:solidFill>
                <a:effectLst/>
              </a:rPr>
            </a:b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9: Create the variables for the chart titles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paste0</a:t>
            </a:r>
            <a:r>
              <a:rPr lang="en-US" sz="2200" b="0" dirty="0">
                <a:solidFill>
                  <a:srgbClr val="000000"/>
                </a:solidFill>
                <a:effectLst/>
              </a:rPr>
              <a:t>(</a:t>
            </a:r>
            <a:r>
              <a:rPr lang="en-US" sz="2200" b="0" dirty="0">
                <a:solidFill>
                  <a:srgbClr val="001080"/>
                </a:solidFill>
                <a:effectLst/>
              </a:rPr>
              <a:t>state</a:t>
            </a:r>
            <a:r>
              <a:rPr lang="en-US" sz="2200" b="0" dirty="0">
                <a:solidFill>
                  <a:srgbClr val="000000"/>
                </a:solidFill>
                <a:effectLst/>
              </a:rPr>
              <a:t>, </a:t>
            </a:r>
            <a:r>
              <a:rPr lang="en-US" sz="2200" b="0" dirty="0">
                <a:solidFill>
                  <a:srgbClr val="A31515"/>
                </a:solidFill>
                <a:effectLst/>
              </a:rPr>
              <a:t>"'s County Population Analysis"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subTitle</a:t>
            </a:r>
            <a:r>
              <a:rPr lang="en-US" sz="2200" b="0" dirty="0">
                <a:solidFill>
                  <a:srgbClr val="000000"/>
                </a:solidFill>
                <a:effectLst/>
              </a:rPr>
              <a:t> &lt;- </a:t>
            </a:r>
            <a:r>
              <a:rPr lang="en-US" sz="2200" b="0" dirty="0">
                <a:solidFill>
                  <a:srgbClr val="A31515"/>
                </a:solidFill>
                <a:effectLst/>
              </a:rPr>
              <a:t>"(the darker shades the higher the population)"</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10: Add the quintile column to the data set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r>
              <a:rPr lang="en-US" sz="2200" b="0" dirty="0">
                <a:solidFill>
                  <a:srgbClr val="001080"/>
                </a:solidFill>
                <a:effectLst/>
              </a:rPr>
              <a:t>quintile</a:t>
            </a:r>
            <a:r>
              <a:rPr lang="en-US" sz="2200" b="0" dirty="0">
                <a:solidFill>
                  <a:srgbClr val="000000"/>
                </a:solidFill>
                <a:effectLst/>
              </a:rPr>
              <a:t> = </a:t>
            </a:r>
            <a:r>
              <a:rPr lang="en-US" sz="2200" b="0" dirty="0">
                <a:solidFill>
                  <a:srgbClr val="0000FF"/>
                </a:solidFill>
                <a:effectLst/>
              </a:rPr>
              <a:t>factor</a:t>
            </a:r>
            <a:r>
              <a:rPr lang="en-US" sz="2200" b="0" dirty="0">
                <a:solidFill>
                  <a:srgbClr val="000000"/>
                </a:solidFill>
                <a:effectLst/>
              </a:rPr>
              <a:t>(</a:t>
            </a:r>
            <a:r>
              <a:rPr lang="en-US" sz="2200" b="0" dirty="0" err="1">
                <a:solidFill>
                  <a:srgbClr val="001080"/>
                </a:solidFill>
                <a:effectLst/>
              </a:rPr>
              <a:t>ntile</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Population</a:t>
            </a:r>
            <a:r>
              <a:rPr lang="en-US" sz="2200" b="0" dirty="0">
                <a:solidFill>
                  <a:srgbClr val="000000"/>
                </a:solidFill>
                <a:effectLst/>
              </a:rPr>
              <a:t>`, </a:t>
            </a:r>
            <a:r>
              <a:rPr lang="en-US" sz="2200" b="0" dirty="0">
                <a:solidFill>
                  <a:srgbClr val="09885A"/>
                </a:solidFill>
                <a:effectLst/>
              </a:rPr>
              <a:t>5</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11: Define the colors that will be used to shade the map</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 http://www.stat.columbia.edu/~tzheng/files/Rcolor.pdf</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quintileColors</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c</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"1"</a:t>
            </a:r>
            <a:r>
              <a:rPr lang="en-US" sz="2200" b="0" dirty="0">
                <a:solidFill>
                  <a:srgbClr val="000000"/>
                </a:solidFill>
                <a:effectLst/>
              </a:rPr>
              <a:t> = </a:t>
            </a:r>
            <a:r>
              <a:rPr lang="en-US" sz="2200" b="0" dirty="0">
                <a:solidFill>
                  <a:srgbClr val="A31515"/>
                </a:solidFill>
                <a:effectLst/>
              </a:rPr>
              <a:t>"</a:t>
            </a:r>
            <a:r>
              <a:rPr lang="en-US" sz="2200" b="0" dirty="0" err="1">
                <a:solidFill>
                  <a:srgbClr val="A31515"/>
                </a:solidFill>
                <a:effectLst/>
              </a:rPr>
              <a:t>dodgerblue</a:t>
            </a:r>
            <a:r>
              <a:rPr lang="en-US" sz="2200" b="0" dirty="0">
                <a:solidFill>
                  <a:srgbClr val="A31515"/>
                </a:solidFill>
                <a:effectLst/>
              </a:rPr>
              <a: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"2"</a:t>
            </a:r>
            <a:r>
              <a:rPr lang="en-US" sz="2200" b="0" dirty="0">
                <a:solidFill>
                  <a:srgbClr val="000000"/>
                </a:solidFill>
                <a:effectLst/>
              </a:rPr>
              <a:t> = </a:t>
            </a:r>
            <a:r>
              <a:rPr lang="en-US" sz="2200" b="0" dirty="0">
                <a:solidFill>
                  <a:srgbClr val="A31515"/>
                </a:solidFill>
                <a:effectLst/>
              </a:rPr>
              <a:t>"dodgerblue1"</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"3"</a:t>
            </a:r>
            <a:r>
              <a:rPr lang="en-US" sz="2200" b="0" dirty="0">
                <a:solidFill>
                  <a:srgbClr val="000000"/>
                </a:solidFill>
                <a:effectLst/>
              </a:rPr>
              <a:t> = </a:t>
            </a:r>
            <a:r>
              <a:rPr lang="en-US" sz="2200" b="0" dirty="0">
                <a:solidFill>
                  <a:srgbClr val="A31515"/>
                </a:solidFill>
                <a:effectLst/>
              </a:rPr>
              <a:t>"dodgerblue2"</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"4"</a:t>
            </a:r>
            <a:r>
              <a:rPr lang="en-US" sz="2200" b="0" dirty="0">
                <a:solidFill>
                  <a:srgbClr val="000000"/>
                </a:solidFill>
                <a:effectLst/>
              </a:rPr>
              <a:t> = </a:t>
            </a:r>
            <a:r>
              <a:rPr lang="en-US" sz="2200" b="0" dirty="0">
                <a:solidFill>
                  <a:srgbClr val="A31515"/>
                </a:solidFill>
                <a:effectLst/>
              </a:rPr>
              <a:t>"dodgerblue3"</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"5"</a:t>
            </a:r>
            <a:r>
              <a:rPr lang="en-US" sz="2200" b="0" dirty="0">
                <a:solidFill>
                  <a:srgbClr val="000000"/>
                </a:solidFill>
                <a:effectLst/>
              </a:rPr>
              <a:t> = </a:t>
            </a:r>
            <a:r>
              <a:rPr lang="en-US" sz="2200" b="0" dirty="0">
                <a:solidFill>
                  <a:srgbClr val="A31515"/>
                </a:solidFill>
                <a:effectLst/>
              </a:rPr>
              <a:t>"dodgerblue4"</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(1)</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Once a domain has been decided upon, the next step is identifying and acquiring the </a:t>
            </a:r>
            <a:r>
              <a:rPr lang="en-US" sz="2400" b="1" i="0" dirty="0">
                <a:solidFill>
                  <a:srgbClr val="000000"/>
                </a:solidFill>
                <a:effectLst/>
              </a:rPr>
              <a:t>data </a:t>
            </a:r>
            <a:r>
              <a:rPr lang="en-US" sz="2400" b="0" i="0" dirty="0">
                <a:solidFill>
                  <a:srgbClr val="000000"/>
                </a:solidFill>
                <a:effectLst/>
              </a:rPr>
              <a:t>that's pertinent to that domain. This means identifying the sources of relevant data. These sources may be internal or external to an organization and may be structured, unstructured, or semi-structured in nature.</a:t>
            </a:r>
            <a:endParaRPr lang="en-US" sz="2400" b="0" i="0" dirty="0">
              <a:solidFill>
                <a:srgbClr val="000000"/>
              </a:solidFill>
              <a:effectLst/>
            </a:endParaRPr>
          </a:p>
          <a:p>
            <a:r>
              <a:rPr lang="en-US" sz="2400" b="0" i="0" dirty="0">
                <a:solidFill>
                  <a:srgbClr val="000000"/>
                </a:solidFill>
                <a:effectLst/>
              </a:rPr>
              <a:t>Internal and external data</a:t>
            </a:r>
            <a:endParaRPr lang="en-US" sz="2400" b="0" i="0" dirty="0">
              <a:solidFill>
                <a:srgbClr val="000000"/>
              </a:solidFill>
              <a:effectLst/>
            </a:endParaRPr>
          </a:p>
          <a:p>
            <a:pPr lvl="1"/>
            <a:r>
              <a:rPr lang="en-US" sz="2000" b="0" i="0" dirty="0">
                <a:solidFill>
                  <a:srgbClr val="FF0000"/>
                </a:solidFill>
                <a:effectLst/>
              </a:rPr>
              <a:t>Internal data </a:t>
            </a:r>
            <a:r>
              <a:rPr lang="en-US" sz="2000" b="0" i="0" dirty="0">
                <a:solidFill>
                  <a:srgbClr val="000000"/>
                </a:solidFill>
                <a:effectLst/>
              </a:rPr>
              <a:t>is data that is generated within an organization by its business processes and operations.</a:t>
            </a:r>
            <a:endParaRPr lang="en-US" sz="2000" b="0" i="0" dirty="0">
              <a:solidFill>
                <a:srgbClr val="000000"/>
              </a:solidFill>
              <a:effectLst/>
            </a:endParaRPr>
          </a:p>
          <a:p>
            <a:pPr lvl="1"/>
            <a:r>
              <a:rPr lang="en-US" sz="2000" b="0" i="0" dirty="0">
                <a:solidFill>
                  <a:srgbClr val="FF0000"/>
                </a:solidFill>
                <a:effectLst/>
              </a:rPr>
              <a:t>External data </a:t>
            </a:r>
            <a:r>
              <a:rPr lang="en-US" sz="2000" b="0" i="0" dirty="0">
                <a:solidFill>
                  <a:srgbClr val="000000"/>
                </a:solidFill>
                <a:effectLst/>
              </a:rPr>
              <a:t>is data that is generated outside the boundaries of an organization's operations. </a:t>
            </a:r>
            <a:endParaRPr lang="en-US" sz="2000" b="0" i="0" dirty="0">
              <a:solidFill>
                <a:srgbClr val="000000"/>
              </a:solidFill>
              <a:effectLst/>
            </a:endParaRPr>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Bar Chart</a:t>
            </a:r>
            <a:endParaRPr lang="en-US" dirty="0"/>
          </a:p>
        </p:txBody>
      </p:sp>
      <p:pic>
        <p:nvPicPr>
          <p:cNvPr id="5" name="Picture 4"/>
          <p:cNvPicPr>
            <a:picLocks noChangeAspect="1"/>
          </p:cNvPicPr>
          <p:nvPr/>
        </p:nvPicPr>
        <p:blipFill>
          <a:blip r:embed="rId1"/>
          <a:stretch>
            <a:fillRect/>
          </a:stretch>
        </p:blipFill>
        <p:spPr>
          <a:xfrm>
            <a:off x="2621219" y="1479550"/>
            <a:ext cx="6949562" cy="50970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Define the </a:t>
            </a:r>
            <a:r>
              <a:rPr lang="en-US" sz="3600" dirty="0" err="1"/>
              <a:t>ggplot</a:t>
            </a:r>
            <a:r>
              <a:rPr lang="en-US" sz="3600" dirty="0"/>
              <a:t>() function</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ggplot</a:t>
            </a:r>
            <a:r>
              <a:rPr lang="en-US" sz="2200" b="0" dirty="0">
                <a:solidFill>
                  <a:srgbClr val="000000"/>
                </a:solidFill>
                <a:effectLst/>
              </a:rPr>
              <a:t>(</a:t>
            </a:r>
            <a:r>
              <a:rPr lang="en-US" sz="2200" b="0" dirty="0" err="1">
                <a:solidFill>
                  <a:srgbClr val="001080"/>
                </a:solidFill>
                <a:effectLst/>
              </a:rPr>
              <a:t>chartdata</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long</a:t>
            </a:r>
            <a:r>
              <a:rPr lang="en-US" sz="2200" b="0" dirty="0">
                <a:solidFill>
                  <a:srgbClr val="000000"/>
                </a:solidFill>
                <a:effectLst/>
              </a:rPr>
              <a:t>, </a:t>
            </a:r>
            <a:r>
              <a:rPr lang="en-US" sz="2200" b="0" dirty="0" err="1">
                <a:solidFill>
                  <a:srgbClr val="001080"/>
                </a:solidFill>
                <a:effectLst/>
              </a:rPr>
              <a:t>lat</a:t>
            </a:r>
            <a:r>
              <a:rPr lang="en-US" sz="2200" b="0" dirty="0">
                <a:solidFill>
                  <a:srgbClr val="000000"/>
                </a:solidFill>
                <a:effectLst/>
              </a:rPr>
              <a:t>, </a:t>
            </a:r>
            <a:r>
              <a:rPr lang="en-US" sz="2200" b="0" dirty="0">
                <a:solidFill>
                  <a:srgbClr val="001080"/>
                </a:solidFill>
                <a:effectLst/>
              </a:rPr>
              <a:t>group</a:t>
            </a:r>
            <a:r>
              <a:rPr lang="en-US" sz="2200" b="0" dirty="0">
                <a:solidFill>
                  <a:srgbClr val="000000"/>
                </a:solidFill>
                <a:effectLst/>
              </a:rPr>
              <a:t> = </a:t>
            </a:r>
            <a:r>
              <a:rPr lang="en-US" sz="2200" b="0" dirty="0">
                <a:solidFill>
                  <a:srgbClr val="001080"/>
                </a:solidFill>
                <a:effectLst/>
              </a:rPr>
              <a:t>County</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quintile</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13: Add the map layer</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geom_polygon</a:t>
            </a:r>
            <a:r>
              <a:rPr lang="en-US" sz="2200" b="0" dirty="0">
                <a:solidFill>
                  <a:srgbClr val="000000"/>
                </a:solidFill>
                <a:effectLst/>
              </a:rPr>
              <a:t>(</a:t>
            </a:r>
            <a:r>
              <a:rPr lang="en-US" sz="2200" b="0" dirty="0" err="1">
                <a:solidFill>
                  <a:srgbClr val="001080"/>
                </a:solidFill>
                <a:effectLst/>
              </a:rPr>
              <a:t>show</a:t>
            </a:r>
            <a:r>
              <a:rPr lang="en-US" sz="2200" b="0" dirty="0" err="1">
                <a:solidFill>
                  <a:srgbClr val="000000"/>
                </a:solidFill>
                <a:effectLst/>
              </a:rPr>
              <a:t>.</a:t>
            </a:r>
            <a:r>
              <a:rPr lang="en-US" sz="2200" b="0" dirty="0" err="1">
                <a:solidFill>
                  <a:srgbClr val="001080"/>
                </a:solidFill>
                <a:effectLst/>
              </a:rPr>
              <a:t>legend</a:t>
            </a:r>
            <a:r>
              <a:rPr lang="en-US" sz="2200" b="0" dirty="0">
                <a:solidFill>
                  <a:srgbClr val="000000"/>
                </a:solidFill>
                <a:effectLst/>
              </a:rPr>
              <a:t> = </a:t>
            </a:r>
            <a:r>
              <a:rPr lang="en-US" sz="2200" b="0" dirty="0">
                <a:solidFill>
                  <a:srgbClr val="DD0000"/>
                </a:solidFill>
                <a:effectLst/>
              </a:rPr>
              <a:t>FALSE</a:t>
            </a:r>
            <a:r>
              <a:rPr lang="en-US" sz="2200" b="0" dirty="0">
                <a:solidFill>
                  <a:srgbClr val="000000"/>
                </a:solidFill>
                <a:effectLst/>
              </a:rPr>
              <a:t>, </a:t>
            </a:r>
            <a:r>
              <a:rPr lang="en-US" sz="2200" b="0" dirty="0">
                <a:solidFill>
                  <a:srgbClr val="001080"/>
                </a:solidFill>
                <a:effectLst/>
              </a:rPr>
              <a:t>color</a:t>
            </a:r>
            <a:r>
              <a:rPr lang="en-US" sz="2200" b="0" dirty="0">
                <a:solidFill>
                  <a:srgbClr val="000000"/>
                </a:solidFill>
                <a:effectLst/>
              </a:rPr>
              <a:t> = </a:t>
            </a:r>
            <a:r>
              <a:rPr lang="en-US" sz="2200" b="0" dirty="0">
                <a:solidFill>
                  <a:srgbClr val="A31515"/>
                </a:solidFill>
                <a:effectLst/>
              </a:rPr>
              <a:t>"black"</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14: Format the x and y axis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scale_x_continuous</a:t>
            </a:r>
            <a:r>
              <a:rPr lang="en-US" sz="2200" b="0" dirty="0">
                <a:solidFill>
                  <a:srgbClr val="000000"/>
                </a:solidFill>
                <a:effectLst/>
              </a:rPr>
              <a:t>(</a:t>
            </a:r>
            <a:r>
              <a:rPr lang="en-US" sz="2200" b="0" dirty="0">
                <a:solidFill>
                  <a:srgbClr val="001080"/>
                </a:solidFill>
                <a:effectLst/>
              </a:rPr>
              <a:t>name</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r>
              <a:rPr lang="en-US" sz="2200" b="0" dirty="0">
                <a:solidFill>
                  <a:srgbClr val="001080"/>
                </a:solidFill>
                <a:effectLst/>
              </a:rPr>
              <a:t>name</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15: Color the counties based on their quintile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scale_fill_manual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 = </a:t>
            </a:r>
            <a:r>
              <a:rPr lang="en-US" sz="2200" b="0" dirty="0" err="1">
                <a:solidFill>
                  <a:srgbClr val="001080"/>
                </a:solidFill>
                <a:effectLst/>
              </a:rPr>
              <a:t>quintileColors</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16: Improve the approximation of the selected state</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coord_quickmap</a:t>
            </a: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17: Add the dynamic titles and caption to the custom R visuals</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subTitle</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18: Apply the </a:t>
            </a:r>
            <a:r>
              <a:rPr lang="en-US" sz="3600" dirty="0" err="1"/>
              <a:t>theme_map</a:t>
            </a:r>
            <a:r>
              <a:rPr lang="en-US" sz="3600" dirty="0"/>
              <a:t>( ) theme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theme_map</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19: Add code to Power BI</a:t>
            </a:r>
            <a:endParaRPr lang="en-US" sz="3600" dirty="0"/>
          </a:p>
        </p:txBody>
      </p:sp>
      <p:pic>
        <p:nvPicPr>
          <p:cNvPr id="5" name="Picture 4"/>
          <p:cNvPicPr>
            <a:picLocks noChangeAspect="1"/>
          </p:cNvPicPr>
          <p:nvPr/>
        </p:nvPicPr>
        <p:blipFill>
          <a:blip r:embed="rId1"/>
          <a:stretch>
            <a:fillRect/>
          </a:stretch>
        </p:blipFill>
        <p:spPr>
          <a:xfrm>
            <a:off x="1949470" y="1415091"/>
            <a:ext cx="8293060" cy="5313082"/>
          </a:xfrm>
          <a:prstGeom prst="rect">
            <a:avLst/>
          </a:prstGeom>
        </p:spPr>
      </p:pic>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211031" y="0"/>
            <a:ext cx="11769938" cy="6858000"/>
          </a:xfrm>
          <a:prstGeom prst="rect">
            <a:avLst/>
          </a:prstGeom>
        </p:spPr>
      </p:pic>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lstStyle/>
          <a:p>
            <a:r>
              <a:rPr lang="en-US" dirty="0"/>
              <a:t>Import “chartData.csv” data file.</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51623" y="28100"/>
            <a:ext cx="11811136" cy="6801799"/>
            <a:chOff x="351623" y="28100"/>
            <a:chExt cx="11811136" cy="6801799"/>
          </a:xfrm>
        </p:grpSpPr>
        <p:pic>
          <p:nvPicPr>
            <p:cNvPr id="4" name="Picture 3"/>
            <p:cNvPicPr>
              <a:picLocks noChangeAspect="1"/>
            </p:cNvPicPr>
            <p:nvPr/>
          </p:nvPicPr>
          <p:blipFill>
            <a:blip r:embed="rId1"/>
            <a:stretch>
              <a:fillRect/>
            </a:stretch>
          </p:blipFill>
          <p:spPr>
            <a:xfrm>
              <a:off x="351623" y="28100"/>
              <a:ext cx="11488753" cy="6801799"/>
            </a:xfrm>
            <a:prstGeom prst="rect">
              <a:avLst/>
            </a:prstGeom>
          </p:spPr>
        </p:pic>
        <p:sp>
          <p:nvSpPr>
            <p:cNvPr id="5" name="Rectangle: Rounded Corners 4"/>
            <p:cNvSpPr/>
            <p:nvPr/>
          </p:nvSpPr>
          <p:spPr>
            <a:xfrm>
              <a:off x="10428976" y="1747898"/>
              <a:ext cx="1168112" cy="22674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p:cNvSpPr txBox="1"/>
            <p:nvPr/>
          </p:nvSpPr>
          <p:spPr>
            <a:xfrm>
              <a:off x="11517992" y="1676604"/>
              <a:ext cx="644767"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7" name="Rectangle: Rounded Corners 6"/>
            <p:cNvSpPr/>
            <p:nvPr/>
          </p:nvSpPr>
          <p:spPr>
            <a:xfrm>
              <a:off x="10428976" y="1470377"/>
              <a:ext cx="1168112" cy="22674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p:cNvSpPr txBox="1"/>
            <p:nvPr/>
          </p:nvSpPr>
          <p:spPr>
            <a:xfrm>
              <a:off x="11517992" y="1399083"/>
              <a:ext cx="644767"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9" name="Rectangle: Rounded Corners 8"/>
            <p:cNvSpPr/>
            <p:nvPr/>
          </p:nvSpPr>
          <p:spPr>
            <a:xfrm>
              <a:off x="8458200" y="1045759"/>
              <a:ext cx="304800"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p:cNvSpPr txBox="1"/>
            <p:nvPr/>
          </p:nvSpPr>
          <p:spPr>
            <a:xfrm>
              <a:off x="8566874" y="825446"/>
              <a:ext cx="644767"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11" name="Rectangle: Rounded Corners 10"/>
            <p:cNvSpPr/>
            <p:nvPr/>
          </p:nvSpPr>
          <p:spPr>
            <a:xfrm>
              <a:off x="6238875" y="43784"/>
              <a:ext cx="304800"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p:cNvSpPr txBox="1"/>
            <p:nvPr/>
          </p:nvSpPr>
          <p:spPr>
            <a:xfrm>
              <a:off x="6303388" y="224626"/>
              <a:ext cx="644767" cy="369332"/>
            </a:xfrm>
            <a:prstGeom prst="rect">
              <a:avLst/>
            </a:prstGeom>
            <a:noFill/>
          </p:spPr>
          <p:txBody>
            <a:bodyPr wrap="square" rtlCol="0">
              <a:spAutoFit/>
            </a:bodyPr>
            <a:lstStyle/>
            <a:p>
              <a:pPr algn="ctr"/>
              <a:r>
                <a:rPr lang="en-US" b="1">
                  <a:solidFill>
                    <a:srgbClr val="FF0000"/>
                  </a:solidFill>
                </a:rPr>
                <a:t>4</a:t>
              </a:r>
              <a:endParaRPr lang="en-US" b="1">
                <a:solidFill>
                  <a:srgbClr val="FF0000"/>
                </a:solidFill>
              </a:endParaRPr>
            </a:p>
          </p:txBody>
        </p:sp>
      </p:gr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Load the data into Power BI</a:t>
            </a:r>
            <a:endParaRPr lang="en-US" sz="3600" dirty="0"/>
          </a:p>
        </p:txBody>
      </p:sp>
      <p:pic>
        <p:nvPicPr>
          <p:cNvPr id="5" name="Picture 4"/>
          <p:cNvPicPr>
            <a:picLocks noChangeAspect="1"/>
          </p:cNvPicPr>
          <p:nvPr/>
        </p:nvPicPr>
        <p:blipFill>
          <a:blip r:embed="rId1"/>
          <a:stretch>
            <a:fillRect/>
          </a:stretch>
        </p:blipFill>
        <p:spPr>
          <a:xfrm>
            <a:off x="4369427" y="2360700"/>
            <a:ext cx="3453146" cy="2706949"/>
          </a:xfrm>
          <a:prstGeom prst="rect">
            <a:avLst/>
          </a:prstGeom>
        </p:spPr>
      </p:pic>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Create a slicer for game type and period</a:t>
            </a:r>
            <a:endParaRPr lang="en-US" sz="3600"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Configure an R visual on the report canvas</a:t>
            </a:r>
            <a:endParaRPr lang="en-US" sz="3600" dirty="0"/>
          </a:p>
        </p:txBody>
      </p:sp>
      <p:pic>
        <p:nvPicPr>
          <p:cNvPr id="5" name="Picture 4"/>
          <p:cNvPicPr>
            <a:picLocks noChangeAspect="1"/>
          </p:cNvPicPr>
          <p:nvPr/>
        </p:nvPicPr>
        <p:blipFill>
          <a:blip r:embed="rId1"/>
          <a:stretch>
            <a:fillRect/>
          </a:stretch>
        </p:blipFill>
        <p:spPr>
          <a:xfrm>
            <a:off x="4911492" y="2172764"/>
            <a:ext cx="2369016" cy="2840128"/>
          </a:xfrm>
          <a:prstGeom prst="rect">
            <a:avLst/>
          </a:prstGeom>
        </p:spPr>
      </p:pic>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Export data to R Studio for development</a:t>
            </a:r>
            <a:endParaRPr lang="en-US" sz="3600" dirty="0"/>
          </a:p>
        </p:txBody>
      </p:sp>
      <p:pic>
        <p:nvPicPr>
          <p:cNvPr id="5" name="Picture 4"/>
          <p:cNvPicPr>
            <a:picLocks noChangeAspect="1"/>
          </p:cNvPicPr>
          <p:nvPr/>
        </p:nvPicPr>
        <p:blipFill>
          <a:blip r:embed="rId1"/>
          <a:stretch>
            <a:fillRect/>
          </a:stretch>
        </p:blipFill>
        <p:spPr>
          <a:xfrm>
            <a:off x="357060" y="2436710"/>
            <a:ext cx="11477879" cy="1743404"/>
          </a:xfrm>
          <a:prstGeom prst="rect">
            <a:avLst/>
          </a:prstGeom>
        </p:spPr>
      </p:pic>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6: Load the required packages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ggrepel</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scales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stringi</a:t>
            </a: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7: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noPlayerDups</a:t>
            </a:r>
            <a:r>
              <a:rPr lang="en-US" sz="2200" b="0" dirty="0">
                <a:solidFill>
                  <a:srgbClr val="000000"/>
                </a:solidFill>
                <a:effectLst/>
              </a:rPr>
              <a:t> &lt;- </a:t>
            </a:r>
            <a:r>
              <a:rPr lang="en-US" sz="2200" b="0" dirty="0">
                <a:solidFill>
                  <a:srgbClr val="001080"/>
                </a:solidFill>
                <a:effectLst/>
              </a:rPr>
              <a:t>length</a:t>
            </a:r>
            <a:r>
              <a:rPr lang="en-US" sz="2200" b="0" dirty="0">
                <a:solidFill>
                  <a:srgbClr val="000000"/>
                </a:solidFill>
                <a:effectLst/>
              </a:rPr>
              <a:t>(</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Player</a:t>
            </a:r>
            <a:r>
              <a:rPr lang="en-US" sz="2200" b="0" dirty="0">
                <a:solidFill>
                  <a:srgbClr val="000000"/>
                </a:solidFill>
                <a:effectLst/>
              </a:rPr>
              <a:t>)) ==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Player</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"Player"</a:t>
            </a:r>
            <a:r>
              <a:rPr lang="en-US" sz="2200" b="0" dirty="0">
                <a:solidFill>
                  <a:srgbClr val="000000"/>
                </a:solidFill>
                <a:effectLst/>
              </a:rPr>
              <a:t>, </a:t>
            </a:r>
            <a:r>
              <a:rPr lang="en-US" sz="2200" b="0" dirty="0">
                <a:solidFill>
                  <a:srgbClr val="A31515"/>
                </a:solidFill>
                <a:effectLst/>
              </a:rPr>
              <a:t>"Rebounds"</a:t>
            </a:r>
            <a:r>
              <a:rPr lang="en-US" sz="2200" b="0" dirty="0">
                <a:solidFill>
                  <a:srgbClr val="000000"/>
                </a:solidFill>
                <a:effectLst/>
              </a:rPr>
              <a:t>, </a:t>
            </a:r>
            <a:r>
              <a:rPr lang="en-US" sz="2200" b="0" dirty="0">
                <a:solidFill>
                  <a:srgbClr val="A31515"/>
                </a:solidFill>
                <a:effectLst/>
              </a:rPr>
              <a:t>"Total Points"</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err="1">
                <a:solidFill>
                  <a:srgbClr val="001080"/>
                </a:solidFill>
                <a:effectLst/>
              </a:rPr>
              <a:t>noPlayerDups</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&lt;code to produce visual&gt;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br>
              <a:rPr lang="en-US" sz="2200" b="0" dirty="0">
                <a:solidFill>
                  <a:srgbClr val="000000"/>
                </a:solidFill>
                <a:effectLst/>
              </a:rPr>
            </a:b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9: Create the chart titles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&lt;- </a:t>
            </a:r>
            <a:r>
              <a:rPr lang="en-US" sz="2200" b="0" dirty="0">
                <a:solidFill>
                  <a:srgbClr val="A31515"/>
                </a:solidFill>
                <a:effectLst/>
              </a:rPr>
              <a:t>"LA Lakers player comparison"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chartsubtitle</a:t>
            </a:r>
            <a:r>
              <a:rPr lang="en-US" sz="2200" b="0" dirty="0">
                <a:solidFill>
                  <a:srgbClr val="000000"/>
                </a:solidFill>
                <a:effectLst/>
              </a:rPr>
              <a:t> &lt;- </a:t>
            </a:r>
            <a:r>
              <a:rPr lang="en-US" sz="2200" b="0" dirty="0">
                <a:solidFill>
                  <a:srgbClr val="A31515"/>
                </a:solidFill>
                <a:effectLst/>
              </a:rPr>
              <a:t>"(2008 - 2009 Season)"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chart_source</a:t>
            </a:r>
            <a:r>
              <a:rPr lang="en-US" sz="2200" b="0" dirty="0">
                <a:solidFill>
                  <a:srgbClr val="000000"/>
                </a:solidFill>
                <a:effectLst/>
              </a:rPr>
              <a:t> &lt;- </a:t>
            </a:r>
            <a:r>
              <a:rPr lang="en-US" sz="2200" b="0" dirty="0">
                <a:solidFill>
                  <a:srgbClr val="A31515"/>
                </a:solidFill>
                <a:effectLst/>
              </a:rPr>
              <a:t>"Source:  </a:t>
            </a:r>
            <a:r>
              <a:rPr lang="en-US" sz="2200" b="0" dirty="0" err="1">
                <a:solidFill>
                  <a:srgbClr val="A31515"/>
                </a:solidFill>
                <a:effectLst/>
              </a:rPr>
              <a:t>lubridate</a:t>
            </a:r>
            <a:r>
              <a:rPr lang="en-US" sz="2200" b="0" dirty="0">
                <a:solidFill>
                  <a:srgbClr val="A31515"/>
                </a:solidFill>
                <a:effectLst/>
              </a:rPr>
              <a:t> package"</a:t>
            </a:r>
            <a:endParaRPr lang="en-US" sz="2200" b="0" dirty="0">
              <a:solidFill>
                <a:srgbClr val="000000"/>
              </a:solidFill>
              <a:effectLst/>
            </a:endParaRP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10: Add additional columns to the data set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graph_data</a:t>
            </a:r>
            <a:r>
              <a:rPr lang="en-US" sz="2200" b="0" dirty="0">
                <a:solidFill>
                  <a:srgbClr val="000000"/>
                </a:solidFill>
                <a:effectLst/>
              </a:rPr>
              <a:t> &lt;-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Rebounds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round</a:t>
            </a:r>
            <a:r>
              <a:rPr lang="en-US" sz="2200" b="0" dirty="0">
                <a:solidFill>
                  <a:srgbClr val="000000"/>
                </a:solidFill>
                <a:effectLst/>
              </a:rPr>
              <a:t>(</a:t>
            </a:r>
            <a:r>
              <a:rPr lang="en-US" sz="2200" b="0" dirty="0">
                <a:solidFill>
                  <a:srgbClr val="001080"/>
                </a:solidFill>
                <a:effectLst/>
              </a:rPr>
              <a:t>rescale</a:t>
            </a:r>
            <a:r>
              <a:rPr lang="en-US" sz="2200" b="0" dirty="0">
                <a:solidFill>
                  <a:srgbClr val="000000"/>
                </a:solidFill>
                <a:effectLst/>
              </a:rPr>
              <a:t>(</a:t>
            </a:r>
            <a:r>
              <a:rPr lang="en-US" sz="2200" b="0" dirty="0">
                <a:solidFill>
                  <a:srgbClr val="001080"/>
                </a:solidFill>
                <a:effectLst/>
              </a:rPr>
              <a:t>Rebounds</a:t>
            </a:r>
            <a:r>
              <a:rPr lang="en-US" sz="2200" b="0" dirty="0">
                <a:solidFill>
                  <a:srgbClr val="000000"/>
                </a:solidFill>
                <a:effectLst/>
              </a:rPr>
              <a:t>, </a:t>
            </a:r>
            <a:r>
              <a:rPr lang="en-US" sz="2200" b="0" dirty="0">
                <a:solidFill>
                  <a:srgbClr val="001080"/>
                </a:solidFill>
                <a:effectLst/>
              </a:rPr>
              <a:t>to</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TotalPoints</a:t>
            </a: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round</a:t>
            </a:r>
            <a:r>
              <a:rPr lang="en-US" sz="2200" b="0" dirty="0">
                <a:solidFill>
                  <a:srgbClr val="000000"/>
                </a:solidFill>
                <a:effectLst/>
              </a:rPr>
              <a:t>(</a:t>
            </a:r>
            <a:r>
              <a:rPr lang="en-US" sz="2200" b="0" dirty="0">
                <a:solidFill>
                  <a:srgbClr val="001080"/>
                </a:solidFill>
                <a:effectLst/>
              </a:rPr>
              <a:t>rescale</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Points</a:t>
            </a:r>
            <a:r>
              <a:rPr lang="en-US" sz="2200" b="0" dirty="0">
                <a:solidFill>
                  <a:srgbClr val="000000"/>
                </a:solidFill>
                <a:effectLst/>
              </a:rPr>
              <a:t>`, </a:t>
            </a:r>
            <a:r>
              <a:rPr lang="en-US" sz="2200" b="0" dirty="0">
                <a:solidFill>
                  <a:srgbClr val="001080"/>
                </a:solidFill>
                <a:effectLst/>
              </a:rPr>
              <a:t>to</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11: Start the chart by defining the </a:t>
            </a:r>
            <a:r>
              <a:rPr lang="en-US" sz="3600" dirty="0" err="1"/>
              <a:t>ggplot</a:t>
            </a:r>
            <a:r>
              <a:rPr lang="en-US" sz="3600" dirty="0"/>
              <a:t> function</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ggplot</a:t>
            </a:r>
            <a:r>
              <a:rPr lang="en-US" sz="2200" b="0" dirty="0">
                <a:solidFill>
                  <a:srgbClr val="000000"/>
                </a:solidFill>
                <a:effectLst/>
              </a:rPr>
              <a:t>(</a:t>
            </a:r>
            <a:r>
              <a:rPr lang="en-US" sz="2200" b="0" dirty="0" err="1">
                <a:solidFill>
                  <a:srgbClr val="001080"/>
                </a:solidFill>
                <a:effectLst/>
              </a:rPr>
              <a:t>graph_data</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Rebounds</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TotalPoints</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95204" y="275785"/>
            <a:ext cx="1733792" cy="6306430"/>
          </a:xfrm>
          <a:prstGeom prst="rect">
            <a:avLst/>
          </a:prstGeom>
        </p:spPr>
      </p:pic>
      <p:sp>
        <p:nvSpPr>
          <p:cNvPr id="7" name="Rectangle: Rounded Corners 6"/>
          <p:cNvSpPr/>
          <p:nvPr/>
        </p:nvSpPr>
        <p:spPr>
          <a:xfrm>
            <a:off x="847724" y="3120359"/>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1527052" y="2751027"/>
            <a:ext cx="644767" cy="369332"/>
          </a:xfrm>
          <a:prstGeom prst="rect">
            <a:avLst/>
          </a:prstGeom>
          <a:noFill/>
        </p:spPr>
        <p:txBody>
          <a:bodyPr wrap="square" rtlCol="0">
            <a:spAutoFit/>
          </a:bodyPr>
          <a:lstStyle/>
          <a:p>
            <a:pPr algn="ctr"/>
            <a:r>
              <a:rPr lang="en-US" b="1">
                <a:solidFill>
                  <a:srgbClr val="FF0000"/>
                </a:solidFill>
              </a:rPr>
              <a:t>5</a:t>
            </a:r>
            <a:endParaRPr lang="en-US" b="1">
              <a:solidFill>
                <a:srgbClr val="FF0000"/>
              </a:solidFill>
            </a:endParaRPr>
          </a:p>
        </p:txBody>
      </p:sp>
      <p:pic>
        <p:nvPicPr>
          <p:cNvPr id="11" name="Picture 10"/>
          <p:cNvPicPr>
            <a:picLocks noChangeAspect="1"/>
          </p:cNvPicPr>
          <p:nvPr/>
        </p:nvPicPr>
        <p:blipFill>
          <a:blip r:embed="rId2"/>
          <a:stretch>
            <a:fillRect/>
          </a:stretch>
        </p:blipFill>
        <p:spPr>
          <a:xfrm>
            <a:off x="2581516" y="275785"/>
            <a:ext cx="1714739" cy="5849166"/>
          </a:xfrm>
          <a:prstGeom prst="rect">
            <a:avLst/>
          </a:prstGeom>
        </p:spPr>
      </p:pic>
      <p:sp>
        <p:nvSpPr>
          <p:cNvPr id="13" name="Rectangle: Rounded Corners 12"/>
          <p:cNvSpPr/>
          <p:nvPr/>
        </p:nvSpPr>
        <p:spPr>
          <a:xfrm>
            <a:off x="3096224" y="4872959"/>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p:cNvSpPr txBox="1"/>
          <p:nvPr/>
        </p:nvSpPr>
        <p:spPr>
          <a:xfrm>
            <a:off x="3775552" y="4503627"/>
            <a:ext cx="644767" cy="369332"/>
          </a:xfrm>
          <a:prstGeom prst="rect">
            <a:avLst/>
          </a:prstGeom>
          <a:noFill/>
        </p:spPr>
        <p:txBody>
          <a:bodyPr wrap="square" rtlCol="0">
            <a:spAutoFit/>
          </a:bodyPr>
          <a:lstStyle/>
          <a:p>
            <a:pPr algn="ctr"/>
            <a:r>
              <a:rPr lang="en-US" b="1">
                <a:solidFill>
                  <a:srgbClr val="FF0000"/>
                </a:solidFill>
              </a:rPr>
              <a:t>6</a:t>
            </a:r>
            <a:endParaRPr lang="en-US" b="1">
              <a:solidFill>
                <a:srgbClr val="FF0000"/>
              </a:solidFill>
            </a:endParaRPr>
          </a:p>
        </p:txBody>
      </p:sp>
      <p:pic>
        <p:nvPicPr>
          <p:cNvPr id="17" name="Picture 16"/>
          <p:cNvPicPr>
            <a:picLocks noChangeAspect="1"/>
          </p:cNvPicPr>
          <p:nvPr/>
        </p:nvPicPr>
        <p:blipFill>
          <a:blip r:embed="rId3"/>
          <a:stretch>
            <a:fillRect/>
          </a:stretch>
        </p:blipFill>
        <p:spPr>
          <a:xfrm>
            <a:off x="4296255" y="274708"/>
            <a:ext cx="1657581" cy="5258534"/>
          </a:xfrm>
          <a:prstGeom prst="rect">
            <a:avLst/>
          </a:prstGeom>
        </p:spPr>
      </p:pic>
      <p:sp>
        <p:nvSpPr>
          <p:cNvPr id="19" name="Rectangle: Rounded Corners 18"/>
          <p:cNvSpPr/>
          <p:nvPr/>
        </p:nvSpPr>
        <p:spPr>
          <a:xfrm>
            <a:off x="4782507" y="5170998"/>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5461835" y="4801666"/>
            <a:ext cx="644767" cy="369332"/>
          </a:xfrm>
          <a:prstGeom prst="rect">
            <a:avLst/>
          </a:prstGeom>
          <a:noFill/>
        </p:spPr>
        <p:txBody>
          <a:bodyPr wrap="square" rtlCol="0">
            <a:spAutoFit/>
          </a:bodyPr>
          <a:lstStyle/>
          <a:p>
            <a:pPr algn="ctr"/>
            <a:r>
              <a:rPr lang="en-US" b="1">
                <a:solidFill>
                  <a:srgbClr val="FF0000"/>
                </a:solidFill>
              </a:rPr>
              <a:t>7</a:t>
            </a:r>
            <a:endParaRPr lang="en-US" b="1">
              <a:solidFill>
                <a:srgbClr val="FF0000"/>
              </a:solidFill>
            </a:endParaRPr>
          </a:p>
        </p:txBody>
      </p:sp>
      <p:pic>
        <p:nvPicPr>
          <p:cNvPr id="23" name="Picture 22"/>
          <p:cNvPicPr>
            <a:picLocks noChangeAspect="1"/>
          </p:cNvPicPr>
          <p:nvPr/>
        </p:nvPicPr>
        <p:blipFill>
          <a:blip r:embed="rId4"/>
          <a:stretch>
            <a:fillRect/>
          </a:stretch>
        </p:blipFill>
        <p:spPr>
          <a:xfrm>
            <a:off x="5973084" y="274708"/>
            <a:ext cx="1705213" cy="5706271"/>
          </a:xfrm>
          <a:prstGeom prst="rect">
            <a:avLst/>
          </a:prstGeom>
        </p:spPr>
      </p:pic>
      <p:sp>
        <p:nvSpPr>
          <p:cNvPr id="25" name="Rectangle: Rounded Corners 24"/>
          <p:cNvSpPr/>
          <p:nvPr/>
        </p:nvSpPr>
        <p:spPr>
          <a:xfrm>
            <a:off x="6421877" y="5355664"/>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p:cNvSpPr txBox="1"/>
          <p:nvPr/>
        </p:nvSpPr>
        <p:spPr>
          <a:xfrm>
            <a:off x="7101205" y="4986332"/>
            <a:ext cx="644767" cy="369332"/>
          </a:xfrm>
          <a:prstGeom prst="rect">
            <a:avLst/>
          </a:prstGeom>
          <a:noFill/>
        </p:spPr>
        <p:txBody>
          <a:bodyPr wrap="square" rtlCol="0">
            <a:spAutoFit/>
          </a:bodyPr>
          <a:lstStyle/>
          <a:p>
            <a:pPr algn="ctr"/>
            <a:r>
              <a:rPr lang="en-US" b="1">
                <a:solidFill>
                  <a:srgbClr val="FF0000"/>
                </a:solidFill>
              </a:rPr>
              <a:t>8</a:t>
            </a:r>
            <a:endParaRPr lang="en-US" b="1">
              <a:solidFill>
                <a:srgbClr val="FF0000"/>
              </a:solidFill>
            </a:endParaRPr>
          </a:p>
        </p:txBody>
      </p:sp>
      <p:pic>
        <p:nvPicPr>
          <p:cNvPr id="29" name="Picture 28"/>
          <p:cNvPicPr>
            <a:picLocks noChangeAspect="1"/>
          </p:cNvPicPr>
          <p:nvPr/>
        </p:nvPicPr>
        <p:blipFill>
          <a:blip r:embed="rId5"/>
          <a:stretch>
            <a:fillRect/>
          </a:stretch>
        </p:blipFill>
        <p:spPr>
          <a:xfrm>
            <a:off x="7701429" y="274708"/>
            <a:ext cx="1924319" cy="5353797"/>
          </a:xfrm>
          <a:prstGeom prst="rect">
            <a:avLst/>
          </a:prstGeom>
        </p:spPr>
      </p:pic>
      <p:sp>
        <p:nvSpPr>
          <p:cNvPr id="31" name="Rectangle: Rounded Corners 30"/>
          <p:cNvSpPr/>
          <p:nvPr/>
        </p:nvSpPr>
        <p:spPr>
          <a:xfrm>
            <a:off x="7822601" y="2079064"/>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TextBox 32"/>
          <p:cNvSpPr txBox="1"/>
          <p:nvPr/>
        </p:nvSpPr>
        <p:spPr>
          <a:xfrm>
            <a:off x="8501929" y="1709732"/>
            <a:ext cx="644767" cy="369332"/>
          </a:xfrm>
          <a:prstGeom prst="rect">
            <a:avLst/>
          </a:prstGeom>
          <a:noFill/>
        </p:spPr>
        <p:txBody>
          <a:bodyPr wrap="square" rtlCol="0">
            <a:spAutoFit/>
          </a:bodyPr>
          <a:lstStyle/>
          <a:p>
            <a:pPr algn="ctr"/>
            <a:r>
              <a:rPr lang="en-US" b="1">
                <a:solidFill>
                  <a:srgbClr val="FF0000"/>
                </a:solidFill>
              </a:rPr>
              <a:t>9</a:t>
            </a:r>
            <a:endParaRPr lang="en-US" b="1">
              <a:solidFill>
                <a:srgbClr val="FF0000"/>
              </a:solidFill>
            </a:endParaRPr>
          </a:p>
        </p:txBody>
      </p:sp>
      <p:sp>
        <p:nvSpPr>
          <p:cNvPr id="35" name="Rectangle: Rounded Corners 34"/>
          <p:cNvSpPr/>
          <p:nvPr/>
        </p:nvSpPr>
        <p:spPr>
          <a:xfrm>
            <a:off x="7822601" y="2561769"/>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TextBox 36"/>
          <p:cNvSpPr txBox="1"/>
          <p:nvPr/>
        </p:nvSpPr>
        <p:spPr>
          <a:xfrm>
            <a:off x="8501929" y="2192437"/>
            <a:ext cx="644767" cy="369332"/>
          </a:xfrm>
          <a:prstGeom prst="rect">
            <a:avLst/>
          </a:prstGeom>
          <a:noFill/>
        </p:spPr>
        <p:txBody>
          <a:bodyPr wrap="square" rtlCol="0">
            <a:spAutoFit/>
          </a:bodyPr>
          <a:lstStyle/>
          <a:p>
            <a:pPr algn="ctr"/>
            <a:r>
              <a:rPr lang="en-US" b="1">
                <a:solidFill>
                  <a:srgbClr val="FF0000"/>
                </a:solidFill>
              </a:rPr>
              <a:t>10</a:t>
            </a:r>
            <a:endParaRPr lang="en-US" b="1">
              <a:solidFill>
                <a:srgbClr val="FF0000"/>
              </a:solidFill>
            </a:endParaRPr>
          </a:p>
        </p:txBody>
      </p:sp>
      <p:sp>
        <p:nvSpPr>
          <p:cNvPr id="39" name="Rectangle: Rounded Corners 38"/>
          <p:cNvSpPr/>
          <p:nvPr/>
        </p:nvSpPr>
        <p:spPr>
          <a:xfrm>
            <a:off x="7822601" y="3062447"/>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extBox 40"/>
          <p:cNvSpPr txBox="1"/>
          <p:nvPr/>
        </p:nvSpPr>
        <p:spPr>
          <a:xfrm>
            <a:off x="8501929" y="2693115"/>
            <a:ext cx="644767" cy="369332"/>
          </a:xfrm>
          <a:prstGeom prst="rect">
            <a:avLst/>
          </a:prstGeom>
          <a:noFill/>
        </p:spPr>
        <p:txBody>
          <a:bodyPr wrap="square" rtlCol="0">
            <a:spAutoFit/>
          </a:bodyPr>
          <a:lstStyle/>
          <a:p>
            <a:pPr algn="ctr"/>
            <a:r>
              <a:rPr lang="en-US" b="1">
                <a:solidFill>
                  <a:srgbClr val="FF0000"/>
                </a:solidFill>
              </a:rPr>
              <a:t>11</a:t>
            </a:r>
            <a:endParaRPr lang="en-US" b="1">
              <a:solidFill>
                <a:srgbClr val="FF0000"/>
              </a:solidFill>
            </a:endParaRPr>
          </a:p>
        </p:txBody>
      </p:sp>
      <p:pic>
        <p:nvPicPr>
          <p:cNvPr id="43" name="Picture 42"/>
          <p:cNvPicPr>
            <a:picLocks noChangeAspect="1"/>
          </p:cNvPicPr>
          <p:nvPr/>
        </p:nvPicPr>
        <p:blipFill>
          <a:blip r:embed="rId6"/>
          <a:stretch>
            <a:fillRect/>
          </a:stretch>
        </p:blipFill>
        <p:spPr>
          <a:xfrm>
            <a:off x="9648880" y="274708"/>
            <a:ext cx="1714739" cy="6573167"/>
          </a:xfrm>
          <a:prstGeom prst="rect">
            <a:avLst/>
          </a:prstGeom>
        </p:spPr>
      </p:pic>
      <p:sp>
        <p:nvSpPr>
          <p:cNvPr id="45" name="Rectangle: Rounded Corners 44"/>
          <p:cNvSpPr/>
          <p:nvPr/>
        </p:nvSpPr>
        <p:spPr>
          <a:xfrm>
            <a:off x="9681151" y="4884792"/>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TextBox 46"/>
          <p:cNvSpPr txBox="1"/>
          <p:nvPr/>
        </p:nvSpPr>
        <p:spPr>
          <a:xfrm>
            <a:off x="10360479" y="4515460"/>
            <a:ext cx="644767" cy="369332"/>
          </a:xfrm>
          <a:prstGeom prst="rect">
            <a:avLst/>
          </a:prstGeom>
          <a:noFill/>
        </p:spPr>
        <p:txBody>
          <a:bodyPr wrap="square" rtlCol="0">
            <a:spAutoFit/>
          </a:bodyPr>
          <a:lstStyle/>
          <a:p>
            <a:pPr algn="ctr"/>
            <a:r>
              <a:rPr lang="en-US" b="1">
                <a:solidFill>
                  <a:srgbClr val="FF0000"/>
                </a:solidFill>
              </a:rPr>
              <a:t>12</a:t>
            </a:r>
            <a:endParaRPr lang="en-US" b="1">
              <a:solidFill>
                <a:srgbClr val="FF0000"/>
              </a:solidFill>
            </a:endParaRPr>
          </a:p>
        </p:txBody>
      </p:sp>
      <p:sp>
        <p:nvSpPr>
          <p:cNvPr id="49" name="Rectangle: Rounded Corners 48"/>
          <p:cNvSpPr/>
          <p:nvPr/>
        </p:nvSpPr>
        <p:spPr>
          <a:xfrm>
            <a:off x="9680270" y="5923311"/>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TextBox 50"/>
          <p:cNvSpPr txBox="1"/>
          <p:nvPr/>
        </p:nvSpPr>
        <p:spPr>
          <a:xfrm>
            <a:off x="10359598" y="5553979"/>
            <a:ext cx="644767" cy="369332"/>
          </a:xfrm>
          <a:prstGeom prst="rect">
            <a:avLst/>
          </a:prstGeom>
          <a:noFill/>
        </p:spPr>
        <p:txBody>
          <a:bodyPr wrap="square" rtlCol="0">
            <a:spAutoFit/>
          </a:bodyPr>
          <a:lstStyle/>
          <a:p>
            <a:pPr algn="ctr"/>
            <a:r>
              <a:rPr lang="en-US" b="1">
                <a:solidFill>
                  <a:srgbClr val="FF0000"/>
                </a:solidFill>
              </a:rPr>
              <a:t>13</a:t>
            </a:r>
            <a:endParaRPr lang="en-US" b="1">
              <a:solidFill>
                <a:srgbClr val="FF0000"/>
              </a:solidFill>
            </a:endParaRPr>
          </a:p>
        </p:txBody>
      </p:sp>
      <p:sp>
        <p:nvSpPr>
          <p:cNvPr id="53" name="Rectangle: Rounded Corners 52"/>
          <p:cNvSpPr/>
          <p:nvPr/>
        </p:nvSpPr>
        <p:spPr>
          <a:xfrm>
            <a:off x="9680270" y="6433195"/>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extBox 54"/>
          <p:cNvSpPr txBox="1"/>
          <p:nvPr/>
        </p:nvSpPr>
        <p:spPr>
          <a:xfrm>
            <a:off x="10359598" y="6063863"/>
            <a:ext cx="644767" cy="369332"/>
          </a:xfrm>
          <a:prstGeom prst="rect">
            <a:avLst/>
          </a:prstGeom>
          <a:noFill/>
        </p:spPr>
        <p:txBody>
          <a:bodyPr wrap="square" rtlCol="0">
            <a:spAutoFit/>
          </a:bodyPr>
          <a:lstStyle/>
          <a:p>
            <a:pPr algn="ctr"/>
            <a:r>
              <a:rPr lang="en-US" b="1">
                <a:solidFill>
                  <a:srgbClr val="FF0000"/>
                </a:solidFill>
              </a:rPr>
              <a:t>14</a:t>
            </a:r>
            <a:endParaRPr lang="en-US" b="1">
              <a:solidFill>
                <a:srgbClr val="FF0000"/>
              </a:solidFill>
            </a:endParaRP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12: Use the </a:t>
            </a:r>
            <a:r>
              <a:rPr lang="en-US" sz="3200" dirty="0" err="1"/>
              <a:t>geom_point</a:t>
            </a:r>
            <a:r>
              <a:rPr lang="en-US" sz="3200" dirty="0"/>
              <a:t>() </a:t>
            </a:r>
            <a:r>
              <a:rPr lang="en-US" sz="3200" dirty="0" err="1"/>
              <a:t>geom</a:t>
            </a:r>
            <a:r>
              <a:rPr lang="en-US" sz="3200" dirty="0"/>
              <a:t> to plot the players on the plot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geom_point</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13: Add the labels for each quadrant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geom_label_repel</a:t>
            </a:r>
            <a:r>
              <a:rPr lang="en-US" sz="2200" b="0" dirty="0">
                <a:solidFill>
                  <a:srgbClr val="000000"/>
                </a:solidFill>
                <a:effectLst/>
              </a:rPr>
              <a:t>(</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label</a:t>
            </a:r>
            <a:r>
              <a:rPr lang="en-US" sz="2200" b="0" dirty="0">
                <a:solidFill>
                  <a:srgbClr val="000000"/>
                </a:solidFill>
                <a:effectLst/>
              </a:rPr>
              <a:t> = </a:t>
            </a:r>
            <a:r>
              <a:rPr lang="en-US" sz="2200" b="0" dirty="0">
                <a:solidFill>
                  <a:srgbClr val="001080"/>
                </a:solidFill>
                <a:effectLst/>
              </a:rPr>
              <a:t>Player</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4</a:t>
            </a:r>
            <a:r>
              <a:rPr lang="en-US" sz="2200" b="0" dirty="0">
                <a:solidFill>
                  <a:srgbClr val="000000"/>
                </a:solidFill>
                <a:effectLst/>
              </a:rPr>
              <a:t>, </a:t>
            </a:r>
            <a:r>
              <a:rPr lang="en-US" sz="2200" b="0" dirty="0" err="1">
                <a:solidFill>
                  <a:srgbClr val="001080"/>
                </a:solidFill>
                <a:effectLst/>
              </a:rPr>
              <a:t>show</a:t>
            </a:r>
            <a:r>
              <a:rPr lang="en-US" sz="2200" b="0" dirty="0" err="1">
                <a:solidFill>
                  <a:srgbClr val="000000"/>
                </a:solidFill>
                <a:effectLst/>
              </a:rPr>
              <a:t>.</a:t>
            </a:r>
            <a:r>
              <a:rPr lang="en-US" sz="2200" b="0" dirty="0" err="1">
                <a:solidFill>
                  <a:srgbClr val="001080"/>
                </a:solidFill>
                <a:effectLst/>
              </a:rPr>
              <a:t>legend</a:t>
            </a:r>
            <a:r>
              <a:rPr lang="en-US" sz="2200" b="0" dirty="0">
                <a:solidFill>
                  <a:srgbClr val="000000"/>
                </a:solidFill>
                <a:effectLst/>
              </a:rPr>
              <a:t> = </a:t>
            </a:r>
            <a:r>
              <a:rPr lang="en-US" sz="2200" b="0" dirty="0">
                <a:solidFill>
                  <a:srgbClr val="DD0000"/>
                </a:solidFill>
                <a:effectLst/>
              </a:rPr>
              <a:t>FALSE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14: Draw vertical and horizontal lines through the x and y axis</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geom_hline</a:t>
            </a:r>
            <a:r>
              <a:rPr lang="en-US" sz="2200" b="0" dirty="0">
                <a:solidFill>
                  <a:srgbClr val="000000"/>
                </a:solidFill>
                <a:effectLst/>
              </a:rPr>
              <a:t>(</a:t>
            </a:r>
            <a:r>
              <a:rPr lang="en-US" sz="2200" b="0" dirty="0" err="1">
                <a:solidFill>
                  <a:srgbClr val="001080"/>
                </a:solidFill>
                <a:effectLst/>
              </a:rPr>
              <a:t>yintercept</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geom_vline</a:t>
            </a:r>
            <a:r>
              <a:rPr lang="en-US" sz="2200" b="0" dirty="0">
                <a:solidFill>
                  <a:srgbClr val="000000"/>
                </a:solidFill>
                <a:effectLst/>
              </a:rPr>
              <a:t>(</a:t>
            </a:r>
            <a:r>
              <a:rPr lang="en-US" sz="2200" b="0" dirty="0" err="1">
                <a:solidFill>
                  <a:srgbClr val="001080"/>
                </a:solidFill>
                <a:effectLst/>
              </a:rPr>
              <a:t>xintercept</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15: Add quadrant labels to the chart</a:t>
            </a:r>
            <a:endParaRPr lang="en-US" sz="3600" dirty="0"/>
          </a:p>
        </p:txBody>
      </p:sp>
      <p:sp>
        <p:nvSpPr>
          <p:cNvPr id="3" name="Content Placeholder 2"/>
          <p:cNvSpPr>
            <a:spLocks noGrp="1"/>
          </p:cNvSpPr>
          <p:nvPr>
            <p:ph idx="1"/>
          </p:nvPr>
        </p:nvSpPr>
        <p:spPr>
          <a:xfrm>
            <a:off x="838200" y="1584464"/>
            <a:ext cx="10515600" cy="5032375"/>
          </a:xfrm>
        </p:spPr>
        <p:txBody>
          <a:bodyPr>
            <a:noAutofit/>
          </a:bodyPr>
          <a:lstStyle/>
          <a:p>
            <a:pPr marL="0" indent="0">
              <a:buNone/>
            </a:pPr>
            <a:r>
              <a:rPr lang="en-US" sz="1100" b="0" dirty="0">
                <a:solidFill>
                  <a:srgbClr val="000000"/>
                </a:solidFill>
                <a:effectLst/>
              </a:rPr>
              <a:t>    </a:t>
            </a:r>
            <a:r>
              <a:rPr lang="en-US" sz="1100" b="0" dirty="0">
                <a:solidFill>
                  <a:srgbClr val="398E00"/>
                </a:solidFill>
                <a:effectLst/>
              </a:rPr>
              <a:t># quad labels</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"Average"</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"High Scorer"</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"High Rebounder"</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"Beast Mode"</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398E00"/>
                </a:solidFill>
                <a:effectLst/>
              </a:rPr>
              <a:t># Squares for quad labels</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398E00"/>
                </a:solidFill>
                <a:effectLst/>
              </a:rPr>
              <a:t># Shade lower left quadrant</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0.0</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0</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0.1</a:t>
            </a:r>
            <a:r>
              <a:rPr lang="en-US" sz="1100" b="0" dirty="0">
                <a:solidFill>
                  <a:srgbClr val="000000"/>
                </a:solidFill>
                <a:effectLst/>
              </a:rPr>
              <a:t>, </a:t>
            </a:r>
            <a:r>
              <a:rPr lang="en-US" sz="1100" b="0" dirty="0">
                <a:solidFill>
                  <a:srgbClr val="001080"/>
                </a:solidFill>
                <a:effectLst/>
              </a:rPr>
              <a:t>fill</a:t>
            </a:r>
            <a:r>
              <a:rPr lang="en-US" sz="1100" b="0" dirty="0">
                <a:solidFill>
                  <a:srgbClr val="000000"/>
                </a:solidFill>
                <a:effectLst/>
              </a:rPr>
              <a:t> = </a:t>
            </a:r>
            <a:r>
              <a:rPr lang="en-US" sz="1100" b="0" dirty="0">
                <a:solidFill>
                  <a:srgbClr val="A31515"/>
                </a:solidFill>
                <a:effectLst/>
              </a:rPr>
              <a:t>"</a:t>
            </a:r>
            <a:r>
              <a:rPr lang="en-US" sz="1100" b="0" dirty="0" err="1">
                <a:solidFill>
                  <a:srgbClr val="A31515"/>
                </a:solidFill>
                <a:effectLst/>
              </a:rPr>
              <a:t>lightskyblue</a:t>
            </a:r>
            <a:r>
              <a:rPr lang="en-US" sz="1100" b="0" dirty="0">
                <a:solidFill>
                  <a:srgbClr val="A31515"/>
                </a:solidFill>
                <a:effectLst/>
              </a:rPr>
              <a:t>"</a:t>
            </a: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398E00"/>
                </a:solidFill>
                <a:effectLst/>
              </a:rPr>
              <a:t># Shade upper right quadrant</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0.0</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0.0</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0.1</a:t>
            </a:r>
            <a:r>
              <a:rPr lang="en-US" sz="1100" b="0" dirty="0">
                <a:solidFill>
                  <a:srgbClr val="000000"/>
                </a:solidFill>
                <a:effectLst/>
              </a:rPr>
              <a:t>, </a:t>
            </a:r>
            <a:r>
              <a:rPr lang="en-US" sz="1100" b="0" dirty="0">
                <a:solidFill>
                  <a:srgbClr val="001080"/>
                </a:solidFill>
                <a:effectLst/>
              </a:rPr>
              <a:t>fill</a:t>
            </a:r>
            <a:r>
              <a:rPr lang="en-US" sz="1100" b="0" dirty="0">
                <a:solidFill>
                  <a:srgbClr val="000000"/>
                </a:solidFill>
                <a:effectLst/>
              </a:rPr>
              <a:t> = </a:t>
            </a:r>
            <a:r>
              <a:rPr lang="en-US" sz="1100" b="0" dirty="0">
                <a:solidFill>
                  <a:srgbClr val="A31515"/>
                </a:solidFill>
                <a:effectLst/>
              </a:rPr>
              <a:t>"</a:t>
            </a:r>
            <a:r>
              <a:rPr lang="en-US" sz="1100" b="0" dirty="0" err="1">
                <a:solidFill>
                  <a:srgbClr val="A31515"/>
                </a:solidFill>
                <a:effectLst/>
              </a:rPr>
              <a:t>lightskyblue</a:t>
            </a:r>
            <a:r>
              <a:rPr lang="en-US" sz="1100" b="0" dirty="0">
                <a:solidFill>
                  <a:srgbClr val="A31515"/>
                </a:solidFill>
                <a:effectLst/>
              </a:rPr>
              <a:t>"</a:t>
            </a:r>
            <a:r>
              <a:rPr lang="en-US" sz="1100" b="0" dirty="0">
                <a:solidFill>
                  <a:srgbClr val="000000"/>
                </a:solidFill>
                <a:effectLst/>
              </a:rPr>
              <a:t>) +</a:t>
            </a:r>
            <a:endParaRPr lang="en-US" sz="1100" b="0" dirty="0">
              <a:solidFill>
                <a:srgbClr val="000000"/>
              </a:solidFill>
              <a:effectLst/>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16: Add labels for the x and y axis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 Titles</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xlab</a:t>
            </a:r>
            <a:r>
              <a:rPr lang="en-US" sz="2200" b="0" dirty="0">
                <a:solidFill>
                  <a:srgbClr val="000000"/>
                </a:solidFill>
                <a:effectLst/>
              </a:rPr>
              <a:t>(</a:t>
            </a:r>
            <a:r>
              <a:rPr lang="en-US" sz="2200" b="0" dirty="0" err="1">
                <a:solidFill>
                  <a:srgbClr val="001080"/>
                </a:solidFill>
                <a:effectLst/>
              </a:rPr>
              <a:t>bquote</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Reboounding</a:t>
            </a:r>
            <a:r>
              <a:rPr lang="en-US" sz="2200" b="0" dirty="0">
                <a:solidFill>
                  <a:srgbClr val="A31515"/>
                </a:solidFill>
                <a:effectLst/>
              </a:rPr>
              <a:t>"</a:t>
            </a:r>
            <a:r>
              <a:rPr lang="en-US" sz="2200" b="0" dirty="0">
                <a:solidFill>
                  <a:srgbClr val="000000"/>
                </a:solidFill>
                <a:effectLst/>
              </a:rPr>
              <a:t> ~ </a:t>
            </a:r>
            <a:r>
              <a:rPr lang="en-US" sz="2200" b="0" dirty="0">
                <a:solidFill>
                  <a:srgbClr val="001080"/>
                </a:solidFill>
                <a:effectLst/>
              </a:rPr>
              <a:t>symbol</a:t>
            </a:r>
            <a:r>
              <a:rPr lang="en-US" sz="2200" b="0" dirty="0">
                <a:solidFill>
                  <a:srgbClr val="000000"/>
                </a:solidFill>
                <a:effectLst/>
              </a:rPr>
              <a:t>(</a:t>
            </a:r>
            <a:r>
              <a:rPr lang="en-US" sz="2200" b="0" dirty="0">
                <a:solidFill>
                  <a:srgbClr val="A31515"/>
                </a:solidFill>
                <a:effectLst/>
              </a:rPr>
              <a:t>'</a:t>
            </a:r>
            <a:r>
              <a:rPr lang="en-US" sz="2200" b="0" dirty="0">
                <a:solidFill>
                  <a:srgbClr val="000000"/>
                </a:solidFill>
                <a:effectLst/>
              </a:rPr>
              <a:t>\2</a:t>
            </a:r>
            <a:r>
              <a:rPr lang="en-US" sz="2200" b="0" dirty="0">
                <a:solidFill>
                  <a:srgbClr val="A31515"/>
                </a:solidFill>
                <a:effectLst/>
              </a:rPr>
              <a:t>56'</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ylab</a:t>
            </a:r>
            <a:r>
              <a:rPr lang="en-US" sz="2200" b="0" dirty="0">
                <a:solidFill>
                  <a:srgbClr val="000000"/>
                </a:solidFill>
                <a:effectLst/>
              </a:rPr>
              <a:t>(</a:t>
            </a:r>
            <a:r>
              <a:rPr lang="en-US" sz="2200" b="0" dirty="0" err="1">
                <a:solidFill>
                  <a:srgbClr val="001080"/>
                </a:solidFill>
                <a:effectLst/>
              </a:rPr>
              <a:t>bquote</a:t>
            </a:r>
            <a:r>
              <a:rPr lang="en-US" sz="2200" b="0" dirty="0">
                <a:solidFill>
                  <a:srgbClr val="000000"/>
                </a:solidFill>
                <a:effectLst/>
              </a:rPr>
              <a:t>(</a:t>
            </a:r>
            <a:r>
              <a:rPr lang="en-US" sz="2200" b="0" dirty="0">
                <a:solidFill>
                  <a:srgbClr val="A31515"/>
                </a:solidFill>
                <a:effectLst/>
              </a:rPr>
              <a:t>"Scoring"</a:t>
            </a:r>
            <a:r>
              <a:rPr lang="en-US" sz="2200" b="0" dirty="0">
                <a:solidFill>
                  <a:srgbClr val="000000"/>
                </a:solidFill>
                <a:effectLst/>
              </a:rPr>
              <a:t> ~ </a:t>
            </a:r>
            <a:r>
              <a:rPr lang="en-US" sz="2200" b="0" dirty="0">
                <a:solidFill>
                  <a:srgbClr val="001080"/>
                </a:solidFill>
                <a:effectLst/>
              </a:rPr>
              <a:t>symbol</a:t>
            </a:r>
            <a:r>
              <a:rPr lang="en-US" sz="2200" b="0" dirty="0">
                <a:solidFill>
                  <a:srgbClr val="000000"/>
                </a:solidFill>
                <a:effectLst/>
              </a:rPr>
              <a:t>(</a:t>
            </a:r>
            <a:r>
              <a:rPr lang="en-US" sz="2200" b="0" dirty="0">
                <a:solidFill>
                  <a:srgbClr val="A31515"/>
                </a:solidFill>
                <a:effectLst/>
              </a:rPr>
              <a:t>'</a:t>
            </a:r>
            <a:r>
              <a:rPr lang="en-US" sz="2200" b="0" dirty="0">
                <a:solidFill>
                  <a:srgbClr val="000000"/>
                </a:solidFill>
                <a:effectLst/>
              </a:rPr>
              <a:t>\2</a:t>
            </a:r>
            <a:r>
              <a:rPr lang="en-US" sz="2200" b="0" dirty="0">
                <a:solidFill>
                  <a:srgbClr val="A31515"/>
                </a:solidFill>
                <a:effectLst/>
              </a:rPr>
              <a:t>56'</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Step 17: Add the dynamic titles and caption to the custom R visual</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#ggtitle(chart.title, subtitle = </a:t>
            </a:r>
            <a:r>
              <a:rPr lang="en-US" sz="2200" b="0" dirty="0" err="1">
                <a:solidFill>
                  <a:srgbClr val="398E00"/>
                </a:solidFill>
                <a:effectLst/>
              </a:rPr>
              <a:t>chartsubtitle</a:t>
            </a:r>
            <a:r>
              <a:rPr lang="en-US" sz="2200" b="0" dirty="0">
                <a:solidFill>
                  <a:srgbClr val="398E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labs</a:t>
            </a:r>
            <a:r>
              <a:rPr lang="en-US" sz="2200" b="0" dirty="0">
                <a:solidFill>
                  <a:srgbClr val="000000"/>
                </a:solidFill>
                <a:effectLst/>
              </a:rPr>
              <a:t>(</a:t>
            </a:r>
            <a:r>
              <a:rPr lang="en-US" sz="2200" b="0" dirty="0">
                <a:solidFill>
                  <a:srgbClr val="001080"/>
                </a:solidFill>
                <a:effectLst/>
              </a:rPr>
              <a:t>title</a:t>
            </a:r>
            <a:r>
              <a:rPr lang="en-US" sz="2200" b="0" dirty="0">
                <a:solidFill>
                  <a:srgbClr val="000000"/>
                </a:solidFill>
                <a:effectLst/>
              </a:rPr>
              <a:t> = </a:t>
            </a:r>
            <a:r>
              <a:rPr lang="en-US" sz="2200" b="0" dirty="0" err="1">
                <a:solidFill>
                  <a:srgbClr val="001080"/>
                </a:solidFill>
                <a:effectLst/>
              </a:rPr>
              <a:t>chart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chartsubtitle</a:t>
            </a:r>
            <a:r>
              <a:rPr lang="en-US" sz="2200" b="0" dirty="0">
                <a:solidFill>
                  <a:srgbClr val="000000"/>
                </a:solidFill>
                <a:effectLst/>
              </a:rPr>
              <a:t>, </a:t>
            </a:r>
            <a:r>
              <a:rPr lang="en-US" sz="2200" b="0" dirty="0">
                <a:solidFill>
                  <a:srgbClr val="001080"/>
                </a:solidFill>
                <a:effectLst/>
              </a:rPr>
              <a:t>caption</a:t>
            </a:r>
            <a:r>
              <a:rPr lang="en-US" sz="2200" b="0" dirty="0">
                <a:solidFill>
                  <a:srgbClr val="000000"/>
                </a:solidFill>
                <a:effectLst/>
              </a:rPr>
              <a:t> = </a:t>
            </a:r>
            <a:r>
              <a:rPr lang="en-US" sz="2200" b="0" dirty="0" err="1">
                <a:solidFill>
                  <a:srgbClr val="001080"/>
                </a:solidFill>
                <a:effectLst/>
              </a:rPr>
              <a:t>chart_source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18: Add a theme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 Prettying things up</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theme_tufte</a:t>
            </a: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19: Perform last minute cleanup</a:t>
            </a:r>
            <a:endParaRPr lang="en-US" sz="3600" dirty="0"/>
          </a:p>
        </p:txBody>
      </p:sp>
      <p:sp>
        <p:nvSpPr>
          <p:cNvPr id="3" name="Content Placeholder 2"/>
          <p:cNvSpPr>
            <a:spLocks noGrp="1"/>
          </p:cNvSpPr>
          <p:nvPr>
            <p:ph idx="1"/>
          </p:nvPr>
        </p:nvSpPr>
        <p:spPr>
          <a:xfrm>
            <a:off x="838200" y="1825624"/>
            <a:ext cx="10515600" cy="4806287"/>
          </a:xfrm>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theme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25</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subtitle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20</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 </a:t>
            </a:r>
            <a:r>
              <a:rPr lang="en-US" sz="2200" b="0" dirty="0" err="1">
                <a:solidFill>
                  <a:srgbClr val="001080"/>
                </a:solidFill>
                <a:effectLst/>
              </a:rPr>
              <a:t>panel</a:t>
            </a:r>
            <a:r>
              <a:rPr lang="en-US" sz="2200" b="0" dirty="0" err="1">
                <a:solidFill>
                  <a:srgbClr val="000000"/>
                </a:solidFill>
                <a:effectLst/>
              </a:rPr>
              <a:t>.</a:t>
            </a:r>
            <a:r>
              <a:rPr lang="en-US" sz="2200" b="0" dirty="0" err="1">
                <a:solidFill>
                  <a:srgbClr val="001080"/>
                </a:solidFill>
                <a:effectLst/>
              </a:rPr>
              <a:t>border</a:t>
            </a:r>
            <a:r>
              <a:rPr lang="en-US" sz="2200" b="0" dirty="0">
                <a:solidFill>
                  <a:srgbClr val="000000"/>
                </a:solidFill>
                <a:effectLst/>
              </a:rPr>
              <a:t> = </a:t>
            </a:r>
            <a:r>
              <a:rPr lang="en-US" sz="2200" b="0" dirty="0" err="1">
                <a:solidFill>
                  <a:srgbClr val="001080"/>
                </a:solidFill>
                <a:effectLst/>
              </a:rPr>
              <a:t>element_rect</a:t>
            </a:r>
            <a:r>
              <a:rPr lang="en-US" sz="2200" b="0" dirty="0">
                <a:solidFill>
                  <a:srgbClr val="000000"/>
                </a:solidFill>
                <a:effectLst/>
              </a:rPr>
              <a:t>(</a:t>
            </a:r>
            <a:r>
              <a:rPr lang="en-US" sz="2200" b="0" dirty="0" err="1">
                <a:solidFill>
                  <a:srgbClr val="001080"/>
                </a:solidFill>
                <a:effectLst/>
              </a:rPr>
              <a:t>colour</a:t>
            </a:r>
            <a:r>
              <a:rPr lang="en-US" sz="2200" b="0" dirty="0">
                <a:solidFill>
                  <a:srgbClr val="000000"/>
                </a:solidFill>
                <a:effectLst/>
              </a:rPr>
              <a:t> = </a:t>
            </a:r>
            <a:r>
              <a:rPr lang="en-US" sz="2200" b="0" dirty="0">
                <a:solidFill>
                  <a:srgbClr val="A31515"/>
                </a:solidFill>
                <a:effectLst/>
              </a:rPr>
              <a:t>"black"</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DD0000"/>
                </a:solidFill>
                <a:effectLst/>
              </a:rPr>
              <a:t>NA</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a:t>
            </a:r>
            <a:r>
              <a:rPr lang="en-US" sz="2200" b="0" dirty="0" err="1">
                <a:solidFill>
                  <a:srgbClr val="001080"/>
                </a:solidFill>
                <a:effectLst/>
              </a:rPr>
              <a:t>axis</a:t>
            </a:r>
            <a:r>
              <a:rPr lang="en-US" sz="2200" b="0" dirty="0" err="1">
                <a:solidFill>
                  <a:srgbClr val="000000"/>
                </a:solidFill>
                <a:effectLst/>
              </a:rPr>
              <a:t>.</a:t>
            </a:r>
            <a:r>
              <a:rPr lang="en-US" sz="2200" b="0" dirty="0" err="1">
                <a:solidFill>
                  <a:srgbClr val="001080"/>
                </a:solidFill>
                <a:effectLst/>
              </a:rPr>
              <a:t>title</a:t>
            </a:r>
            <a:r>
              <a:rPr lang="en-US" sz="2200" b="0" dirty="0" err="1">
                <a:solidFill>
                  <a:srgbClr val="000000"/>
                </a:solidFill>
                <a:effectLst/>
              </a:rPr>
              <a:t>.</a:t>
            </a:r>
            <a:r>
              <a:rPr lang="en-US" sz="2200" b="0" dirty="0" err="1">
                <a:solidFill>
                  <a:srgbClr val="001080"/>
                </a:solidFill>
                <a:effectLst/>
              </a:rPr>
              <a:t>x</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0.1</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18</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a:t>
            </a:r>
            <a:r>
              <a:rPr lang="en-US" sz="2200" b="0" dirty="0" err="1">
                <a:solidFill>
                  <a:srgbClr val="001080"/>
                </a:solidFill>
                <a:effectLst/>
              </a:rPr>
              <a:t>axis</a:t>
            </a:r>
            <a:r>
              <a:rPr lang="en-US" sz="2200" b="0" dirty="0" err="1">
                <a:solidFill>
                  <a:srgbClr val="000000"/>
                </a:solidFill>
                <a:effectLst/>
              </a:rPr>
              <a:t>.</a:t>
            </a:r>
            <a:r>
              <a:rPr lang="en-US" sz="2200" b="0" dirty="0" err="1">
                <a:solidFill>
                  <a:srgbClr val="001080"/>
                </a:solidFill>
                <a:effectLst/>
              </a:rPr>
              <a:t>title</a:t>
            </a:r>
            <a:r>
              <a:rPr lang="en-US" sz="2200" b="0" dirty="0" err="1">
                <a:solidFill>
                  <a:srgbClr val="000000"/>
                </a:solidFill>
                <a:effectLst/>
              </a:rPr>
              <a:t>.</a:t>
            </a:r>
            <a:r>
              <a:rPr lang="en-US" sz="2200" b="0" dirty="0" err="1">
                <a:solidFill>
                  <a:srgbClr val="001080"/>
                </a:solidFill>
                <a:effectLst/>
              </a:rPr>
              <a:t>y</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0.1</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18</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scale_x_continuous</a:t>
            </a:r>
            <a:r>
              <a:rPr lang="en-US" sz="2200" b="0" dirty="0">
                <a:solidFill>
                  <a:srgbClr val="000000"/>
                </a:solidFill>
                <a:effectLst/>
              </a:rPr>
              <a:t>(</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20: Add code to Power BI</a:t>
            </a:r>
            <a:endParaRPr lang="en-US" sz="3600" dirty="0"/>
          </a:p>
        </p:txBody>
      </p:sp>
      <p:pic>
        <p:nvPicPr>
          <p:cNvPr id="5" name="Picture 4"/>
          <p:cNvPicPr>
            <a:picLocks noChangeAspect="1"/>
          </p:cNvPicPr>
          <p:nvPr/>
        </p:nvPicPr>
        <p:blipFill>
          <a:blip r:embed="rId1"/>
          <a:stretch>
            <a:fillRect/>
          </a:stretch>
        </p:blipFill>
        <p:spPr>
          <a:xfrm>
            <a:off x="1491878" y="1323460"/>
            <a:ext cx="9208244" cy="5355667"/>
          </a:xfrm>
          <a:prstGeom prst="rect">
            <a:avLst/>
          </a:prstGeom>
        </p:spPr>
      </p:pic>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445998" y="0"/>
            <a:ext cx="11300004" cy="6858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Card visualizations</a:t>
            </a:r>
            <a:endParaRPr lang="en-US"/>
          </a:p>
        </p:txBody>
      </p:sp>
      <p:pic>
        <p:nvPicPr>
          <p:cNvPr id="5" name="Picture 4"/>
          <p:cNvPicPr>
            <a:picLocks noChangeAspect="1"/>
          </p:cNvPicPr>
          <p:nvPr/>
        </p:nvPicPr>
        <p:blipFill>
          <a:blip r:embed="rId1"/>
          <a:stretch>
            <a:fillRect/>
          </a:stretch>
        </p:blipFill>
        <p:spPr>
          <a:xfrm>
            <a:off x="673909" y="1480924"/>
            <a:ext cx="10844181" cy="3893716"/>
          </a:xfrm>
          <a:prstGeom prst="rect">
            <a:avLst/>
          </a:prstGeom>
        </p:spPr>
      </p:pic>
      <p:sp>
        <p:nvSpPr>
          <p:cNvPr id="7" name="Rectangle: Rounded Corners 6"/>
          <p:cNvSpPr/>
          <p:nvPr/>
        </p:nvSpPr>
        <p:spPr>
          <a:xfrm>
            <a:off x="9670451" y="3656067"/>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10349779" y="3286735"/>
            <a:ext cx="644767"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1" name="Rectangle: Rounded Corners 10"/>
          <p:cNvSpPr/>
          <p:nvPr/>
        </p:nvSpPr>
        <p:spPr>
          <a:xfrm>
            <a:off x="8232176" y="3805086"/>
            <a:ext cx="349849" cy="369332"/>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8259641" y="3492298"/>
            <a:ext cx="644767"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 Acquire the necessary data</a:t>
            </a:r>
            <a:endParaRPr lang="en-US" sz="3600" dirty="0"/>
          </a:p>
        </p:txBody>
      </p:sp>
      <p:sp>
        <p:nvSpPr>
          <p:cNvPr id="3" name="Content Placeholder 2"/>
          <p:cNvSpPr>
            <a:spLocks noGrp="1"/>
          </p:cNvSpPr>
          <p:nvPr>
            <p:ph idx="1"/>
          </p:nvPr>
        </p:nvSpPr>
        <p:spPr/>
        <p:txBody>
          <a:bodyPr>
            <a:normAutofit/>
          </a:bodyPr>
          <a:lstStyle/>
          <a:p>
            <a:r>
              <a:rPr lang="en-US" sz="2200" dirty="0"/>
              <a:t>Import “</a:t>
            </a:r>
            <a:r>
              <a:rPr lang="en-US" sz="2200" i="1" dirty="0"/>
              <a:t>women.csv</a:t>
            </a:r>
            <a:r>
              <a:rPr lang="en-US" sz="2200" dirty="0"/>
              <a:t>” data file.</a:t>
            </a:r>
            <a:endParaRPr lang="en-US" sz="2200" dirty="0"/>
          </a:p>
          <a:p>
            <a:r>
              <a:rPr lang="en-US" sz="2200" dirty="0"/>
              <a:t>library(</a:t>
            </a:r>
            <a:r>
              <a:rPr lang="en-US" sz="2200" dirty="0" err="1"/>
              <a:t>tidyverse</a:t>
            </a:r>
            <a:r>
              <a:rPr lang="en-US" sz="2200" dirty="0"/>
              <a:t>)</a:t>
            </a:r>
            <a:endParaRPr lang="en-US" sz="2200" dirty="0"/>
          </a:p>
          <a:p>
            <a:r>
              <a:rPr lang="en-US" sz="2200" dirty="0"/>
              <a:t>data(women)</a:t>
            </a:r>
            <a:endParaRPr lang="en-US" sz="2200" dirty="0"/>
          </a:p>
          <a:p>
            <a:r>
              <a:rPr lang="en-US" sz="2200" dirty="0" err="1"/>
              <a:t>setwd</a:t>
            </a:r>
            <a:r>
              <a:rPr lang="en-US" sz="2200" dirty="0"/>
              <a:t>("&lt;path to folder where the file is located&gt;")</a:t>
            </a:r>
            <a:endParaRPr lang="en-US" sz="2200" dirty="0"/>
          </a:p>
          <a:p>
            <a:r>
              <a:rPr lang="en-US" sz="2200" dirty="0" err="1"/>
              <a:t>write_csv</a:t>
            </a:r>
            <a:r>
              <a:rPr lang="en-US" sz="2200" dirty="0"/>
              <a:t>(women, "women.csv")</a:t>
            </a:r>
            <a:endParaRPr lang="en-US" sz="2200" dirty="0"/>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2: Load the data into Power BI</a:t>
            </a:r>
            <a:endParaRPr lang="en-US" sz="3600"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3: Configure the R visual</a:t>
            </a:r>
            <a:endParaRPr lang="en-US" sz="3600" dirty="0"/>
          </a:p>
        </p:txBody>
      </p:sp>
      <p:pic>
        <p:nvPicPr>
          <p:cNvPr id="5" name="Picture 4"/>
          <p:cNvPicPr>
            <a:picLocks noChangeAspect="1"/>
          </p:cNvPicPr>
          <p:nvPr/>
        </p:nvPicPr>
        <p:blipFill>
          <a:blip r:embed="rId1"/>
          <a:stretch>
            <a:fillRect/>
          </a:stretch>
        </p:blipFill>
        <p:spPr>
          <a:xfrm>
            <a:off x="4720834" y="1945675"/>
            <a:ext cx="2750332" cy="2966649"/>
          </a:xfrm>
          <a:prstGeom prst="rect">
            <a:avLst/>
          </a:prstGeom>
        </p:spPr>
      </p:pic>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4: Export data to R Studio for development</a:t>
            </a:r>
            <a:endParaRPr lang="en-US" sz="3600" dirty="0"/>
          </a:p>
        </p:txBody>
      </p:sp>
      <p:pic>
        <p:nvPicPr>
          <p:cNvPr id="5" name="Picture 4"/>
          <p:cNvPicPr>
            <a:picLocks noChangeAspect="1"/>
          </p:cNvPicPr>
          <p:nvPr/>
        </p:nvPicPr>
        <p:blipFill>
          <a:blip r:embed="rId1"/>
          <a:stretch>
            <a:fillRect/>
          </a:stretch>
        </p:blipFill>
        <p:spPr>
          <a:xfrm>
            <a:off x="232612" y="2671509"/>
            <a:ext cx="11726776" cy="1689476"/>
          </a:xfrm>
          <a:prstGeom prst="rect">
            <a:avLst/>
          </a:prstGeom>
        </p:spPr>
      </p:pic>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5: Load the required packages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Step 6: Create the variables needed for the data validation test</a:t>
            </a:r>
            <a:endParaRPr lang="en-US" sz="3200" dirty="0"/>
          </a:p>
        </p:txBody>
      </p:sp>
      <p:sp>
        <p:nvSpPr>
          <p:cNvPr id="3" name="Content Placeholder 2"/>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"height"</a:t>
            </a:r>
            <a:r>
              <a:rPr lang="en-US" sz="2200" b="0" dirty="0">
                <a:solidFill>
                  <a:srgbClr val="000000"/>
                </a:solidFill>
                <a:effectLst/>
              </a:rPr>
              <a:t>, </a:t>
            </a:r>
            <a:r>
              <a:rPr lang="en-US" sz="2200" b="0" dirty="0">
                <a:solidFill>
                  <a:srgbClr val="A31515"/>
                </a:solidFill>
                <a:effectLst/>
              </a:rPr>
              <a:t>"weight"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endParaRPr lang="en-US" sz="2200" b="0" dirty="0">
              <a:solidFill>
                <a:srgbClr val="000000"/>
              </a:solidFill>
              <a:effectLst/>
            </a:endParaRP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7: Create the data validation test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err="1">
                <a:solidFill>
                  <a:srgbClr val="001080"/>
                </a:solidFill>
                <a:effectLst/>
              </a:rPr>
              <a:t>columnTest</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&lt;code to produce visual&gt;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a:p>
            <a:pPr marL="0" indent="0">
              <a:buNone/>
            </a:pPr>
            <a:r>
              <a:rPr lang="en-US" sz="2200" b="0" dirty="0">
                <a:solidFill>
                  <a:srgbClr val="000000"/>
                </a:solidFill>
                <a:effectLst/>
              </a:rPr>
              <a:t>}</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8: Start the chart by initializing the </a:t>
            </a:r>
            <a:r>
              <a:rPr lang="en-US" sz="3600" dirty="0" err="1"/>
              <a:t>ggplot</a:t>
            </a:r>
            <a:r>
              <a:rPr lang="en-US" sz="3600" dirty="0"/>
              <a:t> function</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&lt;- </a:t>
            </a:r>
            <a:r>
              <a:rPr lang="en-US" sz="2200" b="0" dirty="0">
                <a:solidFill>
                  <a:srgbClr val="001080"/>
                </a:solidFill>
                <a:effectLst/>
              </a:rPr>
              <a:t>dataset</a:t>
            </a:r>
            <a:endParaRPr lang="en-US" sz="2200" b="0" dirty="0">
              <a:solidFill>
                <a:srgbClr val="000000"/>
              </a:solidFill>
              <a:effectLst/>
            </a:endParaRPr>
          </a:p>
          <a:p>
            <a:pPr marL="0" indent="0">
              <a:buNone/>
            </a:pPr>
            <a:br>
              <a:rPr lang="en-US" sz="2200" b="0" dirty="0">
                <a:solidFill>
                  <a:srgbClr val="000000"/>
                </a:solidFill>
                <a:effectLst/>
              </a:rPr>
            </a:br>
            <a:r>
              <a:rPr lang="en-US" sz="2200" b="0" dirty="0">
                <a:solidFill>
                  <a:srgbClr val="000000"/>
                </a:solidFill>
                <a:effectLst/>
              </a:rPr>
              <a:t>  </a:t>
            </a:r>
            <a:r>
              <a:rPr lang="en-US" sz="2200" b="0" dirty="0" err="1">
                <a:solidFill>
                  <a:srgbClr val="001080"/>
                </a:solidFill>
                <a:effectLst/>
              </a:rPr>
              <a:t>ggplot</a:t>
            </a:r>
            <a:r>
              <a:rPr lang="en-US" sz="2200" b="0" dirty="0">
                <a:solidFill>
                  <a:srgbClr val="000000"/>
                </a:solidFill>
                <a:effectLst/>
              </a:rPr>
              <a:t>(</a:t>
            </a:r>
            <a:r>
              <a:rPr lang="en-US" sz="2200" b="0" dirty="0" err="1">
                <a:solidFill>
                  <a:srgbClr val="001080"/>
                </a:solidFill>
                <a:effectLst/>
              </a:rPr>
              <a:t>chartdata</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weight</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height</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9: Add a scatter plot layer to the R visual</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latin typeface="Times New Roman" panose="02020603050405020304" charset="0"/>
                <a:cs typeface="Times New Roman" panose="02020603050405020304" charset="0"/>
              </a:rPr>
              <a:t>    </a:t>
            </a:r>
            <a:r>
              <a:rPr lang="en-US" sz="2200" b="0" dirty="0" err="1">
                <a:solidFill>
                  <a:srgbClr val="001080"/>
                </a:solidFill>
                <a:effectLst/>
                <a:latin typeface="Times New Roman" panose="02020603050405020304" charset="0"/>
                <a:cs typeface="Times New Roman" panose="02020603050405020304" charset="0"/>
              </a:rPr>
              <a:t>geom_point</a:t>
            </a:r>
            <a:r>
              <a:rPr lang="en-US" sz="2200" b="0" dirty="0">
                <a:solidFill>
                  <a:srgbClr val="000000"/>
                </a:solidFill>
                <a:effectLst/>
                <a:latin typeface="Times New Roman" panose="02020603050405020304" charset="0"/>
                <a:cs typeface="Times New Roman" panose="02020603050405020304" charset="0"/>
              </a:rPr>
              <a:t>() +</a:t>
            </a:r>
            <a:endParaRPr lang="en-US" sz="2200" b="0" dirty="0">
              <a:solidFill>
                <a:srgbClr val="000000"/>
              </a:solidFill>
              <a:effectLst/>
              <a:latin typeface="Times New Roman" panose="02020603050405020304" charset="0"/>
              <a:cs typeface="Times New Roman" panose="02020603050405020304" charset="0"/>
            </a:endParaRPr>
          </a:p>
          <a:p>
            <a:pPr marL="0" indent="0">
              <a:buNone/>
            </a:pPr>
            <a:endParaRPr lang="en-US" sz="2200" dirty="0">
              <a:latin typeface="Times New Roman" panose="02020603050405020304" charset="0"/>
              <a:cs typeface="Times New Roman" panose="02020603050405020304" charset="0"/>
            </a:endParaRP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10: Add regression line layer to the R visuals</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geom_smooth</a:t>
            </a:r>
            <a:r>
              <a:rPr lang="en-US" sz="2200" b="0" dirty="0">
                <a:solidFill>
                  <a:srgbClr val="000000"/>
                </a:solidFill>
                <a:effectLst/>
              </a:rPr>
              <a:t>(</a:t>
            </a:r>
            <a:r>
              <a:rPr lang="en-US" sz="2200" b="0" dirty="0">
                <a:solidFill>
                  <a:srgbClr val="001080"/>
                </a:solidFill>
                <a:effectLst/>
              </a:rPr>
              <a:t>method</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lm</a:t>
            </a:r>
            <a:r>
              <a:rPr lang="en-US" sz="2200" b="0" dirty="0">
                <a:solidFill>
                  <a:srgbClr val="A31515"/>
                </a:solidFill>
                <a:effectLst/>
              </a:rPr>
              <a:t>'</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 Please edit more to get that</a:t>
            </a:r>
            <a:endParaRPr lang="en-US"/>
          </a:p>
        </p:txBody>
      </p:sp>
      <p:pic>
        <p:nvPicPr>
          <p:cNvPr id="5" name="Picture 4"/>
          <p:cNvPicPr>
            <a:picLocks noChangeAspect="1"/>
          </p:cNvPicPr>
          <p:nvPr/>
        </p:nvPicPr>
        <p:blipFill>
          <a:blip r:embed="rId1"/>
          <a:stretch>
            <a:fillRect/>
          </a:stretch>
        </p:blipFill>
        <p:spPr>
          <a:xfrm>
            <a:off x="372516" y="1825625"/>
            <a:ext cx="11446968" cy="3701415"/>
          </a:xfrm>
          <a:prstGeom prst="rect">
            <a:avLst/>
          </a:prstGeom>
        </p:spPr>
      </p:pic>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11: Add a title to the chart</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A31515"/>
                </a:solidFill>
                <a:effectLst/>
              </a:rPr>
              <a:t>"Average Weight by Heights for American Women"</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a:solidFill>
                  <a:srgbClr val="A31515"/>
                </a:solidFill>
                <a:effectLst/>
              </a:rPr>
              <a:t>"(with added regression line and confidence interval)"</a:t>
            </a:r>
            <a:endParaRPr lang="en-US" sz="2200" b="0" dirty="0">
              <a:solidFill>
                <a:srgbClr val="000000"/>
              </a:solidFill>
              <a:effectLst/>
            </a:endParaRPr>
          </a:p>
          <a:p>
            <a:pPr marL="0" indent="0">
              <a:buNone/>
            </a:pPr>
            <a:r>
              <a:rPr lang="en-US" sz="2200" b="0" dirty="0">
                <a:solidFill>
                  <a:srgbClr val="000000"/>
                </a:solidFill>
                <a:effectLst/>
              </a:rPr>
              <a:t>    )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12: Change the chart’s theme</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theme_tufte</a:t>
            </a:r>
            <a:r>
              <a:rPr lang="en-US" sz="2200" b="0" dirty="0">
                <a:solidFill>
                  <a:srgbClr val="000000"/>
                </a:solidFill>
                <a:effectLst/>
              </a:rPr>
              <a:t>() +</a:t>
            </a:r>
            <a:endParaRPr lang="en-US" sz="2200" b="0" dirty="0">
              <a:solidFill>
                <a:srgbClr val="000000"/>
              </a:solidFill>
              <a:effectLst/>
            </a:endParaRPr>
          </a:p>
          <a:p>
            <a:pPr marL="0" indent="0">
              <a:buNone/>
            </a:pPr>
            <a:endParaRPr lang="en-US" sz="2200" dirty="0"/>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13: Perform some last minute cleanup</a:t>
            </a:r>
            <a:endParaRPr lang="en-US" sz="3600" dirty="0"/>
          </a:p>
        </p:txBody>
      </p:sp>
      <p:sp>
        <p:nvSpPr>
          <p:cNvPr id="3" name="Content Placeholder 2"/>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theme</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axis</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30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subtitle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20</a:t>
            </a:r>
            <a:r>
              <a:rPr lang="en-US" sz="2200" b="0" dirty="0">
                <a:solidFill>
                  <a:srgbClr val="000000"/>
                </a:solidFill>
                <a:effectLst/>
              </a:rPr>
              <a:t>)</a:t>
            </a:r>
            <a:endParaRPr lang="en-US" sz="2200" b="0" dirty="0">
              <a:solidFill>
                <a:srgbClr val="000000"/>
              </a:solidFill>
              <a:effectLst/>
            </a:endParaRPr>
          </a:p>
          <a:p>
            <a:pPr marL="0" indent="0">
              <a:buNone/>
            </a:pPr>
            <a:r>
              <a:rPr lang="en-US" sz="2200" b="0" dirty="0">
                <a:solidFill>
                  <a:srgbClr val="000000"/>
                </a:solidFill>
                <a:effectLst/>
              </a:rPr>
              <a:t>    )</a:t>
            </a:r>
            <a:endParaRPr lang="en-US" sz="2200" b="0" dirty="0">
              <a:solidFill>
                <a:srgbClr val="000000"/>
              </a:solidFill>
              <a:effectLst/>
            </a:endParaRP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Step 14: Add code to Power BI</a:t>
            </a:r>
            <a:endParaRPr lang="en-US" sz="3600" dirty="0"/>
          </a:p>
        </p:txBody>
      </p:sp>
      <p:pic>
        <p:nvPicPr>
          <p:cNvPr id="5" name="Picture 4"/>
          <p:cNvPicPr>
            <a:picLocks noChangeAspect="1"/>
          </p:cNvPicPr>
          <p:nvPr/>
        </p:nvPicPr>
        <p:blipFill>
          <a:blip r:embed="rId1"/>
          <a:stretch>
            <a:fillRect/>
          </a:stretch>
        </p:blipFill>
        <p:spPr>
          <a:xfrm>
            <a:off x="1809819" y="1426866"/>
            <a:ext cx="8572361" cy="5202587"/>
          </a:xfrm>
          <a:prstGeom prst="rect">
            <a:avLst/>
          </a:prstGeom>
        </p:spPr>
      </p:pic>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ộp Văn bản 17"/>
          <p:cNvSpPr txBox="1"/>
          <p:nvPr/>
        </p:nvSpPr>
        <p:spPr>
          <a:xfrm>
            <a:off x="9305364" y="5111673"/>
            <a:ext cx="2881702" cy="646331"/>
          </a:xfrm>
          <a:prstGeom prst="rect">
            <a:avLst/>
          </a:prstGeom>
          <a:noFill/>
        </p:spPr>
        <p:txBody>
          <a:bodyPr wrap="square">
            <a:spAutoFit/>
          </a:bodyPr>
          <a:lstStyle/>
          <a:p>
            <a:pPr algn="ctr"/>
            <a:r>
              <a:rPr lang="en-US" b="1">
                <a:solidFill>
                  <a:schemeClr val="bg1"/>
                </a:solidFill>
              </a:rPr>
              <a:t>Vietnam</a:t>
            </a:r>
            <a:endParaRPr lang="en-US" b="1">
              <a:solidFill>
                <a:schemeClr val="bg1"/>
              </a:solidFill>
            </a:endParaRPr>
          </a:p>
          <a:p>
            <a:pPr algn="ctr"/>
            <a:r>
              <a:rPr lang="en-US" b="1">
                <a:solidFill>
                  <a:schemeClr val="bg1"/>
                </a:solidFill>
              </a:rPr>
              <a:t>https://future.ueh.edu.vn/</a:t>
            </a:r>
            <a:endParaRPr lang="en-US" b="1">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 Creating a Combo Chart visualization</a:t>
            </a:r>
            <a:endParaRPr lang="en-US" sz="4000" dirty="0"/>
          </a:p>
        </p:txBody>
      </p:sp>
      <p:pic>
        <p:nvPicPr>
          <p:cNvPr id="5" name="Picture 4"/>
          <p:cNvPicPr>
            <a:picLocks noChangeAspect="1"/>
          </p:cNvPicPr>
          <p:nvPr/>
        </p:nvPicPr>
        <p:blipFill>
          <a:blip r:embed="rId1"/>
          <a:stretch>
            <a:fillRect/>
          </a:stretch>
        </p:blipFill>
        <p:spPr>
          <a:xfrm>
            <a:off x="2610495" y="1438904"/>
            <a:ext cx="6971010" cy="4992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Matrix visualization</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231268" y="168833"/>
            <a:ext cx="11729463" cy="6520333"/>
          </a:xfrm>
          <a:prstGeom prst="rect">
            <a:avLst/>
          </a:prstGeom>
        </p:spPr>
      </p:pic>
      <p:sp>
        <p:nvSpPr>
          <p:cNvPr id="7" name="Rectangle: Rounded Corners 6"/>
          <p:cNvSpPr/>
          <p:nvPr/>
        </p:nvSpPr>
        <p:spPr>
          <a:xfrm>
            <a:off x="10636636" y="1886980"/>
            <a:ext cx="1324095" cy="84606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11315964" y="1517648"/>
            <a:ext cx="644767" cy="369332"/>
          </a:xfrm>
          <a:prstGeom prst="rect">
            <a:avLst/>
          </a:prstGeom>
          <a:noFill/>
        </p:spPr>
        <p:txBody>
          <a:bodyPr wrap="square" rtlCol="0">
            <a:spAutoFit/>
          </a:bodyPr>
          <a:lstStyle/>
          <a:p>
            <a:pPr algn="ctr"/>
            <a:r>
              <a:rPr lang="en-US" b="1">
                <a:solidFill>
                  <a:srgbClr val="FF0000"/>
                </a:solidFill>
              </a:rPr>
              <a:t>4</a:t>
            </a:r>
            <a:endParaRPr lang="en-US" b="1">
              <a:solidFill>
                <a:srgbClr val="FF0000"/>
              </a:solidFill>
            </a:endParaRPr>
          </a:p>
        </p:txBody>
      </p:sp>
      <p:sp>
        <p:nvSpPr>
          <p:cNvPr id="11" name="Rectangle: Rounded Corners 10"/>
          <p:cNvSpPr/>
          <p:nvPr/>
        </p:nvSpPr>
        <p:spPr>
          <a:xfrm>
            <a:off x="7964556" y="4487940"/>
            <a:ext cx="1910964" cy="105942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p:cNvCxnSpPr>
            <a:stCxn id="7" idx="2"/>
            <a:endCxn id="11" idx="0"/>
          </p:cNvCxnSpPr>
          <p:nvPr/>
        </p:nvCxnSpPr>
        <p:spPr>
          <a:xfrm flipH="1">
            <a:off x="8920038" y="2733040"/>
            <a:ext cx="2378646" cy="1754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p:cNvSpPr/>
          <p:nvPr/>
        </p:nvSpPr>
        <p:spPr>
          <a:xfrm>
            <a:off x="10333170" y="3482652"/>
            <a:ext cx="1324095" cy="35782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p:cNvSpPr txBox="1"/>
          <p:nvPr/>
        </p:nvSpPr>
        <p:spPr>
          <a:xfrm>
            <a:off x="11467696" y="3235795"/>
            <a:ext cx="644767"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8" name="Rectangle: Rounded Corners 17"/>
          <p:cNvSpPr/>
          <p:nvPr/>
        </p:nvSpPr>
        <p:spPr>
          <a:xfrm>
            <a:off x="8602431" y="2626590"/>
            <a:ext cx="389170" cy="35782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p:cNvSpPr txBox="1"/>
          <p:nvPr/>
        </p:nvSpPr>
        <p:spPr>
          <a:xfrm>
            <a:off x="8920038" y="2379733"/>
            <a:ext cx="644767"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20" name="Rectangle: Rounded Corners 19"/>
          <p:cNvSpPr/>
          <p:nvPr/>
        </p:nvSpPr>
        <p:spPr>
          <a:xfrm>
            <a:off x="10333170" y="3208821"/>
            <a:ext cx="1324095" cy="235353"/>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11467696" y="2839490"/>
            <a:ext cx="644767"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
        <p:nvSpPr>
          <p:cNvPr id="22" name="Rectangle: Rounded Corners 21"/>
          <p:cNvSpPr/>
          <p:nvPr/>
        </p:nvSpPr>
        <p:spPr>
          <a:xfrm>
            <a:off x="4479676" y="3075416"/>
            <a:ext cx="1159124" cy="2614183"/>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p:bldP spid="11" grpId="0" animBg="1"/>
      <p:bldP spid="15" grpId="0" animBg="1"/>
      <p:bldP spid="17" grpId="0"/>
      <p:bldP spid="18" grpId="0" animBg="1"/>
      <p:bldP spid="19" grpId="0"/>
      <p:bldP spid="20" grpId="0" animBg="1"/>
      <p:bldP spid="21" grpId="0"/>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1"/>
          <a:stretch>
            <a:fillRect/>
          </a:stretch>
        </p:blipFill>
        <p:spPr>
          <a:xfrm>
            <a:off x="186460" y="433279"/>
            <a:ext cx="5296359" cy="2514818"/>
          </a:xfrm>
          <a:prstGeom prst="rect">
            <a:avLst/>
          </a:prstGeom>
        </p:spPr>
      </p:pic>
      <p:pic>
        <p:nvPicPr>
          <p:cNvPr id="7" name="Picture 6"/>
          <p:cNvPicPr>
            <a:picLocks noChangeAspect="1"/>
          </p:cNvPicPr>
          <p:nvPr/>
        </p:nvPicPr>
        <p:blipFill>
          <a:blip r:embed="rId2"/>
          <a:stretch>
            <a:fillRect/>
          </a:stretch>
        </p:blipFill>
        <p:spPr>
          <a:xfrm>
            <a:off x="5482819" y="365124"/>
            <a:ext cx="2881588" cy="6194779"/>
          </a:xfrm>
          <a:prstGeom prst="rect">
            <a:avLst/>
          </a:prstGeom>
        </p:spPr>
      </p:pic>
      <p:pic>
        <p:nvPicPr>
          <p:cNvPr id="9" name="Picture 8"/>
          <p:cNvPicPr>
            <a:picLocks noChangeAspect="1"/>
          </p:cNvPicPr>
          <p:nvPr/>
        </p:nvPicPr>
        <p:blipFill>
          <a:blip r:embed="rId3"/>
          <a:stretch>
            <a:fillRect/>
          </a:stretch>
        </p:blipFill>
        <p:spPr>
          <a:xfrm>
            <a:off x="8364407" y="365123"/>
            <a:ext cx="3696580" cy="403675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Column Chart visualization</a:t>
            </a:r>
            <a:endParaRPr lang="en-US"/>
          </a:p>
        </p:txBody>
      </p:sp>
      <p:pic>
        <p:nvPicPr>
          <p:cNvPr id="5" name="Picture 4"/>
          <p:cNvPicPr>
            <a:picLocks noChangeAspect="1"/>
          </p:cNvPicPr>
          <p:nvPr/>
        </p:nvPicPr>
        <p:blipFill>
          <a:blip r:embed="rId1"/>
          <a:stretch>
            <a:fillRect/>
          </a:stretch>
        </p:blipFill>
        <p:spPr>
          <a:xfrm>
            <a:off x="2116010" y="1437763"/>
            <a:ext cx="7959979" cy="512706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get forecasting?</a:t>
            </a:r>
            <a:endParaRPr lang="en-US"/>
          </a:p>
        </p:txBody>
      </p:sp>
      <p:pic>
        <p:nvPicPr>
          <p:cNvPr id="5" name="Picture 4"/>
          <p:cNvPicPr>
            <a:picLocks noChangeAspect="1"/>
          </p:cNvPicPr>
          <p:nvPr/>
        </p:nvPicPr>
        <p:blipFill>
          <a:blip r:embed="rId1"/>
          <a:stretch>
            <a:fillRect/>
          </a:stretch>
        </p:blipFill>
        <p:spPr>
          <a:xfrm>
            <a:off x="2124473" y="1459819"/>
            <a:ext cx="7943053" cy="51855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(2)</a:t>
            </a:r>
            <a:endParaRPr lang="en-US"/>
          </a:p>
        </p:txBody>
      </p:sp>
      <p:sp>
        <p:nvSpPr>
          <p:cNvPr id="3" name="Content Placeholder 2"/>
          <p:cNvSpPr>
            <a:spLocks noGrp="1"/>
          </p:cNvSpPr>
          <p:nvPr>
            <p:ph idx="1"/>
          </p:nvPr>
        </p:nvSpPr>
        <p:spPr>
          <a:xfrm>
            <a:off x="838200" y="1825624"/>
            <a:ext cx="10515600" cy="4951095"/>
          </a:xfrm>
        </p:spPr>
        <p:txBody>
          <a:bodyPr>
            <a:normAutofit/>
          </a:bodyPr>
          <a:lstStyle/>
          <a:p>
            <a:r>
              <a:rPr lang="en-US" b="0" i="0" dirty="0">
                <a:solidFill>
                  <a:srgbClr val="000000"/>
                </a:solidFill>
                <a:effectLst/>
              </a:rPr>
              <a:t>Structured, unstructured, and semi-structured data</a:t>
            </a:r>
            <a:endParaRPr lang="en-US" b="0" i="0" dirty="0">
              <a:solidFill>
                <a:srgbClr val="000000"/>
              </a:solidFill>
              <a:effectLst/>
            </a:endParaRPr>
          </a:p>
          <a:p>
            <a:pPr lvl="1"/>
            <a:r>
              <a:rPr lang="en-US" sz="2200" dirty="0">
                <a:solidFill>
                  <a:srgbClr val="FF0000"/>
                </a:solidFill>
              </a:rPr>
              <a:t>Structured data </a:t>
            </a:r>
            <a:r>
              <a:rPr lang="en-US" sz="2200" dirty="0"/>
              <a:t>is data that conforms to a rather formal specification of tables with rows and columns: Open Database Connectivity (ODBC) and Object Linking and Embedding Database (OLE DB)</a:t>
            </a:r>
            <a:endParaRPr lang="en-US" sz="2200" dirty="0"/>
          </a:p>
          <a:p>
            <a:pPr lvl="1"/>
            <a:r>
              <a:rPr lang="en-US" sz="2200" dirty="0">
                <a:solidFill>
                  <a:srgbClr val="FF0000"/>
                </a:solidFill>
              </a:rPr>
              <a:t>Unstructured data </a:t>
            </a:r>
            <a:r>
              <a:rPr lang="en-US" sz="2200" dirty="0"/>
              <a:t>is effectively the opposite of structured data. Unstructured data cannot be organized into simple tables with rows and columns. Such data includes things such as video, audio, images, and text. This type of data is either stored as Binary Large Objects (BLOBSs), online files or posts, or as files in a file system, such as the New Technology File System (NTFS) or the Hadoop Distributed File System (HDFS).</a:t>
            </a:r>
            <a:endParaRPr lang="en-US" sz="2200" dirty="0"/>
          </a:p>
          <a:p>
            <a:pPr lvl="1"/>
            <a:r>
              <a:rPr lang="en-US" sz="2200" dirty="0">
                <a:solidFill>
                  <a:srgbClr val="FF0000"/>
                </a:solidFill>
              </a:rPr>
              <a:t>Semi-structured data </a:t>
            </a:r>
            <a:r>
              <a:rPr lang="en-US" sz="2200" dirty="0"/>
              <a:t>has a structure but does not conform to the formal definition of structured data, that is, tables with rows and columns. Examples of semi-structured data include tab and delimited text files, XML, other markup languages such as HTML and XSL, JavaScript Object Notation (JSON), and Electronic Data Interchange (EDI).</a:t>
            </a:r>
            <a:endParaRPr lang="en-US" sz="22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Treemap</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158260" y="681037"/>
            <a:ext cx="11867502" cy="5655378"/>
          </a:xfrm>
          <a:prstGeom prst="rect">
            <a:avLst/>
          </a:prstGeom>
        </p:spPr>
      </p:pic>
      <p:sp>
        <p:nvSpPr>
          <p:cNvPr id="6" name="Rectangle: Rounded Corners 5"/>
          <p:cNvSpPr/>
          <p:nvPr/>
        </p:nvSpPr>
        <p:spPr>
          <a:xfrm>
            <a:off x="10577010" y="2194956"/>
            <a:ext cx="1324095" cy="487284"/>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p:cNvSpPr txBox="1"/>
          <p:nvPr/>
        </p:nvSpPr>
        <p:spPr>
          <a:xfrm>
            <a:off x="11711536" y="1825625"/>
            <a:ext cx="644767"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8" name="Rectangle: Rounded Corners 7"/>
          <p:cNvSpPr/>
          <p:nvPr/>
        </p:nvSpPr>
        <p:spPr>
          <a:xfrm>
            <a:off x="9967376" y="2341948"/>
            <a:ext cx="279093" cy="235352"/>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9984656" y="1972616"/>
            <a:ext cx="644767"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nodePh="1">
                                  <p:stCondLst>
                                    <p:cond delay="0"/>
                                  </p:stCondLst>
                                  <p:endCondLst>
                                    <p:cond evt="begin" delay="0">
                                      <p:tn val="21"/>
                                    </p:cond>
                                  </p:end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P spid="8" grpId="0" animBg="1"/>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calculated table</a:t>
            </a:r>
            <a:endParaRPr lang="en-US"/>
          </a:p>
        </p:txBody>
      </p:sp>
      <p:sp>
        <p:nvSpPr>
          <p:cNvPr id="3" name="Content Placeholder 2"/>
          <p:cNvSpPr>
            <a:spLocks noGrp="1"/>
          </p:cNvSpPr>
          <p:nvPr>
            <p:ph idx="1"/>
          </p:nvPr>
        </p:nvSpPr>
        <p:spPr>
          <a:xfrm>
            <a:off x="838201" y="1825625"/>
            <a:ext cx="6115050" cy="4351338"/>
          </a:xfrm>
        </p:spPr>
        <p:txBody>
          <a:bodyPr>
            <a:normAutofit/>
          </a:bodyPr>
          <a:lstStyle/>
          <a:p>
            <a:r>
              <a:rPr lang="en-US" sz="2400" b="0" i="0" dirty="0">
                <a:solidFill>
                  <a:srgbClr val="000000"/>
                </a:solidFill>
                <a:effectLst/>
              </a:rPr>
              <a:t>Power BI Desktop is all about connecting to data, modeling that data, and then visualizing that data. Therefore, it makes sense that you cannot really do much within Power BI without data.</a:t>
            </a:r>
            <a:endParaRPr lang="en-US" sz="2400" dirty="0"/>
          </a:p>
          <a:p>
            <a:r>
              <a:rPr lang="en-US" sz="2400" dirty="0"/>
              <a:t>Report </a:t>
            </a:r>
            <a:r>
              <a:rPr lang="en-US" sz="2400" dirty="0">
                <a:sym typeface="Wingdings" panose="05000000000000000000" pitchFamily="2" charset="2"/>
              </a:rPr>
              <a:t> Modeling  New Table</a:t>
            </a:r>
            <a:endParaRPr lang="en-US" sz="2400" dirty="0">
              <a:sym typeface="Wingdings" panose="05000000000000000000" pitchFamily="2" charset="2"/>
            </a:endParaRPr>
          </a:p>
          <a:p>
            <a:r>
              <a:rPr lang="en-US" sz="2400" dirty="0"/>
              <a:t>Calendar = CALENDAR( DATE(2017 ,1 ,1), DATE(2019 ,12 ,</a:t>
            </a:r>
            <a:r>
              <a:rPr lang="en-US" sz="2400"/>
              <a:t>31))</a:t>
            </a:r>
            <a:endParaRPr lang="en-US" sz="2400"/>
          </a:p>
        </p:txBody>
      </p:sp>
      <p:pic>
        <p:nvPicPr>
          <p:cNvPr id="5" name="Picture 4"/>
          <p:cNvPicPr>
            <a:picLocks noChangeAspect="1"/>
          </p:cNvPicPr>
          <p:nvPr/>
        </p:nvPicPr>
        <p:blipFill>
          <a:blip r:embed="rId1"/>
          <a:stretch>
            <a:fillRect/>
          </a:stretch>
        </p:blipFill>
        <p:spPr>
          <a:xfrm>
            <a:off x="7203141" y="0"/>
            <a:ext cx="4988859" cy="6858000"/>
          </a:xfrm>
          <a:prstGeom prst="rect">
            <a:avLst/>
          </a:prstGeom>
        </p:spPr>
      </p:pic>
      <p:sp>
        <p:nvSpPr>
          <p:cNvPr id="6" name="TextBox 5"/>
          <p:cNvSpPr txBox="1"/>
          <p:nvPr/>
        </p:nvSpPr>
        <p:spPr>
          <a:xfrm>
            <a:off x="-41099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calculated columns</a:t>
            </a:r>
            <a:endParaRPr lang="en-US"/>
          </a:p>
        </p:txBody>
      </p:sp>
      <p:sp>
        <p:nvSpPr>
          <p:cNvPr id="3" name="Content Placeholder 2"/>
          <p:cNvSpPr>
            <a:spLocks noGrp="1"/>
          </p:cNvSpPr>
          <p:nvPr>
            <p:ph idx="1"/>
          </p:nvPr>
        </p:nvSpPr>
        <p:spPr>
          <a:xfrm>
            <a:off x="838200" y="1825625"/>
            <a:ext cx="6457950" cy="4351338"/>
          </a:xfrm>
        </p:spPr>
        <p:txBody>
          <a:bodyPr/>
          <a:lstStyle/>
          <a:p>
            <a:r>
              <a:rPr lang="en-US" dirty="0"/>
              <a:t>Calendar table, Fields pane, Table tools tab</a:t>
            </a:r>
            <a:endParaRPr lang="en-US" dirty="0"/>
          </a:p>
          <a:p>
            <a:r>
              <a:rPr lang="en-US" dirty="0"/>
              <a:t>New Column</a:t>
            </a:r>
            <a:endParaRPr lang="en-US" dirty="0"/>
          </a:p>
          <a:p>
            <a:r>
              <a:rPr lang="en-US" dirty="0"/>
              <a:t>Month = FORMAT([Date],"MMMM")</a:t>
            </a:r>
            <a:endParaRPr lang="en-US" dirty="0"/>
          </a:p>
        </p:txBody>
      </p:sp>
      <p:pic>
        <p:nvPicPr>
          <p:cNvPr id="5" name="Picture 4"/>
          <p:cNvPicPr>
            <a:picLocks noChangeAspect="1"/>
          </p:cNvPicPr>
          <p:nvPr/>
        </p:nvPicPr>
        <p:blipFill>
          <a:blip r:embed="rId1"/>
          <a:stretch>
            <a:fillRect/>
          </a:stretch>
        </p:blipFill>
        <p:spPr>
          <a:xfrm>
            <a:off x="7626744" y="0"/>
            <a:ext cx="4565256" cy="6858000"/>
          </a:xfrm>
          <a:prstGeom prst="rect">
            <a:avLst/>
          </a:prstGeom>
        </p:spPr>
      </p:pic>
      <p:sp>
        <p:nvSpPr>
          <p:cNvPr id="8" name="TextBox 7"/>
          <p:cNvSpPr txBox="1"/>
          <p:nvPr/>
        </p:nvSpPr>
        <p:spPr>
          <a:xfrm>
            <a:off x="-41099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068423" cy="1325563"/>
          </a:xfrm>
        </p:spPr>
        <p:txBody>
          <a:bodyPr>
            <a:normAutofit/>
          </a:bodyPr>
          <a:lstStyle/>
          <a:p>
            <a:r>
              <a:rPr lang="en-US" sz="3200"/>
              <a:t>Creating calculated columns</a:t>
            </a:r>
            <a:endParaRPr lang="en-US" sz="3200"/>
          </a:p>
        </p:txBody>
      </p:sp>
      <p:sp>
        <p:nvSpPr>
          <p:cNvPr id="3" name="Content Placeholder 2"/>
          <p:cNvSpPr>
            <a:spLocks noGrp="1"/>
          </p:cNvSpPr>
          <p:nvPr>
            <p:ph idx="1"/>
          </p:nvPr>
        </p:nvSpPr>
        <p:spPr>
          <a:xfrm>
            <a:off x="838200" y="1825624"/>
            <a:ext cx="5068423" cy="5032375"/>
          </a:xfrm>
        </p:spPr>
        <p:txBody>
          <a:bodyPr>
            <a:normAutofit/>
          </a:bodyPr>
          <a:lstStyle/>
          <a:p>
            <a:pPr algn="l"/>
            <a:r>
              <a:rPr lang="en-US" sz="2400" dirty="0"/>
              <a:t>Year = YEAR([Date])</a:t>
            </a:r>
            <a:endParaRPr lang="en-US" sz="2400" dirty="0"/>
          </a:p>
          <a:p>
            <a:pPr algn="l"/>
            <a:r>
              <a:rPr lang="en-US" sz="2400" dirty="0" err="1"/>
              <a:t>MonthNum</a:t>
            </a:r>
            <a:r>
              <a:rPr lang="en-US" sz="2400" dirty="0"/>
              <a:t> = MONTH([Date])</a:t>
            </a:r>
            <a:endParaRPr lang="en-US" sz="2400" dirty="0"/>
          </a:p>
          <a:p>
            <a:pPr algn="l"/>
            <a:r>
              <a:rPr lang="en-US" sz="2400" dirty="0" err="1"/>
              <a:t>WeekNum</a:t>
            </a:r>
            <a:r>
              <a:rPr lang="en-US" sz="2400" dirty="0"/>
              <a:t> = WEEKNUM([Date])</a:t>
            </a:r>
            <a:endParaRPr lang="en-US" sz="2400" dirty="0"/>
          </a:p>
          <a:p>
            <a:pPr algn="l"/>
            <a:r>
              <a:rPr lang="en-US" sz="2400" dirty="0"/>
              <a:t>Weekday = FORMAT([Date],"</a:t>
            </a:r>
            <a:r>
              <a:rPr lang="en-US" sz="2400" dirty="0" err="1"/>
              <a:t>dddd</a:t>
            </a:r>
            <a:r>
              <a:rPr lang="en-US" sz="2400" dirty="0"/>
              <a:t>")</a:t>
            </a:r>
            <a:endParaRPr lang="en-US" sz="2400" dirty="0"/>
          </a:p>
          <a:p>
            <a:pPr algn="l"/>
            <a:r>
              <a:rPr lang="en-US" sz="2400" dirty="0" err="1"/>
              <a:t>WeekdayNum</a:t>
            </a:r>
            <a:r>
              <a:rPr lang="en-US" sz="2400" dirty="0"/>
              <a:t> = WEEKDAY([Date],2)</a:t>
            </a:r>
            <a:endParaRPr lang="en-US" sz="2400" dirty="0"/>
          </a:p>
          <a:p>
            <a:pPr algn="l"/>
            <a:r>
              <a:rPr lang="en-US" sz="2400" dirty="0" err="1"/>
              <a:t>IsWorkDay</a:t>
            </a:r>
            <a:r>
              <a:rPr lang="en-US" sz="2400" dirty="0"/>
              <a:t> = IF([</a:t>
            </a:r>
            <a:r>
              <a:rPr lang="en-US" sz="2400" dirty="0" err="1"/>
              <a:t>WeekdayNum</a:t>
            </a:r>
            <a:r>
              <a:rPr lang="en-US" sz="2400" dirty="0"/>
              <a:t>]&lt;=5 ,1, 0)</a:t>
            </a:r>
            <a:endParaRPr lang="en-US" sz="2400" dirty="0"/>
          </a:p>
          <a:p>
            <a:pPr algn="l"/>
            <a:r>
              <a:rPr lang="en-US" sz="2400" dirty="0">
                <a:solidFill>
                  <a:srgbClr val="FF0000"/>
                </a:solidFill>
              </a:rPr>
              <a:t>The IF function works identically to Excel's IF function.</a:t>
            </a:r>
            <a:endParaRPr lang="en-US" sz="2400" dirty="0">
              <a:solidFill>
                <a:srgbClr val="FF0000"/>
              </a:solidFill>
            </a:endParaRPr>
          </a:p>
        </p:txBody>
      </p:sp>
      <p:pic>
        <p:nvPicPr>
          <p:cNvPr id="5" name="Picture 4"/>
          <p:cNvPicPr>
            <a:picLocks noChangeAspect="1"/>
          </p:cNvPicPr>
          <p:nvPr/>
        </p:nvPicPr>
        <p:blipFill>
          <a:blip r:embed="rId1"/>
          <a:stretch>
            <a:fillRect/>
          </a:stretch>
        </p:blipFill>
        <p:spPr>
          <a:xfrm>
            <a:off x="5906623" y="0"/>
            <a:ext cx="6285377" cy="6858000"/>
          </a:xfrm>
          <a:prstGeom prst="rect">
            <a:avLst/>
          </a:prstGeom>
        </p:spPr>
      </p:pic>
      <p:sp>
        <p:nvSpPr>
          <p:cNvPr id="6" name="TextBox 5"/>
          <p:cNvSpPr txBox="1"/>
          <p:nvPr/>
        </p:nvSpPr>
        <p:spPr>
          <a:xfrm>
            <a:off x="-41099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Formatting columns</a:t>
            </a:r>
            <a:endParaRPr lang="en-US"/>
          </a:p>
        </p:txBody>
      </p:sp>
      <p:sp>
        <p:nvSpPr>
          <p:cNvPr id="3" name="Content Placeholder 2"/>
          <p:cNvSpPr>
            <a:spLocks noGrp="1"/>
          </p:cNvSpPr>
          <p:nvPr>
            <p:ph idx="1"/>
          </p:nvPr>
        </p:nvSpPr>
        <p:spPr/>
        <p:txBody>
          <a:bodyPr/>
          <a:lstStyle/>
          <a:p>
            <a:r>
              <a:rPr lang="en-US" dirty="0"/>
              <a:t>Date column, Column tools tab</a:t>
            </a:r>
            <a:endParaRPr lang="en-US" dirty="0"/>
          </a:p>
          <a:p>
            <a:r>
              <a:rPr lang="en-US" dirty="0"/>
              <a:t>Data type</a:t>
            </a:r>
            <a:endParaRPr lang="en-US" dirty="0"/>
          </a:p>
          <a:p>
            <a:r>
              <a:rPr lang="en-US" dirty="0"/>
              <a:t>Format</a:t>
            </a:r>
            <a:endParaRPr lang="en-US" dirty="0"/>
          </a:p>
        </p:txBody>
      </p:sp>
      <p:pic>
        <p:nvPicPr>
          <p:cNvPr id="5" name="Picture 4"/>
          <p:cNvPicPr>
            <a:picLocks noChangeAspect="1"/>
          </p:cNvPicPr>
          <p:nvPr/>
        </p:nvPicPr>
        <p:blipFill>
          <a:blip r:embed="rId1"/>
          <a:stretch>
            <a:fillRect/>
          </a:stretch>
        </p:blipFill>
        <p:spPr>
          <a:xfrm>
            <a:off x="4453296" y="2500895"/>
            <a:ext cx="7559695" cy="4244708"/>
          </a:xfrm>
          <a:prstGeom prst="rect">
            <a:avLst/>
          </a:prstGeom>
        </p:spPr>
      </p:pic>
      <p:sp>
        <p:nvSpPr>
          <p:cNvPr id="6" name="TextBox 5"/>
          <p:cNvSpPr txBox="1"/>
          <p:nvPr/>
        </p:nvSpPr>
        <p:spPr>
          <a:xfrm>
            <a:off x="-410994"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515411" y="296862"/>
            <a:ext cx="11161177" cy="62642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visualizations</a:t>
            </a:r>
            <a:endParaRPr lang="en-US"/>
          </a:p>
        </p:txBody>
      </p:sp>
      <p:pic>
        <p:nvPicPr>
          <p:cNvPr id="7" name="Picture 6"/>
          <p:cNvPicPr>
            <a:picLocks noChangeAspect="1"/>
          </p:cNvPicPr>
          <p:nvPr/>
        </p:nvPicPr>
        <p:blipFill>
          <a:blip r:embed="rId1"/>
          <a:stretch>
            <a:fillRect/>
          </a:stretch>
        </p:blipFill>
        <p:spPr>
          <a:xfrm>
            <a:off x="1188720" y="1457388"/>
            <a:ext cx="9814560" cy="5203762"/>
          </a:xfrm>
          <a:prstGeom prst="rect">
            <a:avLst/>
          </a:prstGeom>
        </p:spPr>
      </p:pic>
      <p:sp>
        <p:nvSpPr>
          <p:cNvPr id="9" name="Rectangle: Rounded Corners 8"/>
          <p:cNvSpPr/>
          <p:nvPr/>
        </p:nvSpPr>
        <p:spPr>
          <a:xfrm>
            <a:off x="10088880" y="3291840"/>
            <a:ext cx="622300" cy="17907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Rounded Corners 10"/>
          <p:cNvSpPr/>
          <p:nvPr/>
        </p:nvSpPr>
        <p:spPr>
          <a:xfrm>
            <a:off x="8721090" y="4903470"/>
            <a:ext cx="1101090" cy="36957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 name="Straight Arrow Connector 3"/>
          <p:cNvCxnSpPr>
            <a:stCxn id="9" idx="2"/>
            <a:endCxn id="11" idx="0"/>
          </p:cNvCxnSpPr>
          <p:nvPr/>
        </p:nvCxnSpPr>
        <p:spPr>
          <a:xfrm flipH="1">
            <a:off x="9271635" y="3470910"/>
            <a:ext cx="1128395" cy="1432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1017270" y="1403656"/>
            <a:ext cx="10157460" cy="5454344"/>
          </a:xfrm>
          <a:prstGeom prst="rect">
            <a:avLst/>
          </a:prstGeom>
        </p:spPr>
      </p:pic>
      <p:sp>
        <p:nvSpPr>
          <p:cNvPr id="2" name="Title 1"/>
          <p:cNvSpPr>
            <a:spLocks noGrp="1"/>
          </p:cNvSpPr>
          <p:nvPr>
            <p:ph type="title"/>
          </p:nvPr>
        </p:nvSpPr>
        <p:spPr/>
        <p:txBody>
          <a:bodyPr/>
          <a:lstStyle/>
          <a:p>
            <a:r>
              <a:rPr lang="en-US"/>
              <a:t>IsWorkDay by Month? Order of month?</a:t>
            </a:r>
            <a:endParaRPr lang="en-US"/>
          </a:p>
        </p:txBody>
      </p:sp>
      <p:sp>
        <p:nvSpPr>
          <p:cNvPr id="6" name="Rectangle: Rounded Corners 5"/>
          <p:cNvSpPr/>
          <p:nvPr/>
        </p:nvSpPr>
        <p:spPr>
          <a:xfrm>
            <a:off x="10405110" y="3059205"/>
            <a:ext cx="622300" cy="14119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Rounded Corners 7"/>
          <p:cNvSpPr/>
          <p:nvPr/>
        </p:nvSpPr>
        <p:spPr>
          <a:xfrm>
            <a:off x="9265920" y="3890036"/>
            <a:ext cx="973455" cy="38430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Arrow Connector 10"/>
          <p:cNvCxnSpPr>
            <a:stCxn id="6" idx="2"/>
            <a:endCxn id="8" idx="0"/>
          </p:cNvCxnSpPr>
          <p:nvPr/>
        </p:nvCxnSpPr>
        <p:spPr>
          <a:xfrm flipH="1">
            <a:off x="9752648" y="3200400"/>
            <a:ext cx="963612" cy="6896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55575"/>
            <a:ext cx="12192000" cy="6546850"/>
          </a:xfrm>
          <a:prstGeom prst="rect">
            <a:avLst/>
          </a:prstGeom>
        </p:spPr>
      </p:pic>
      <p:sp>
        <p:nvSpPr>
          <p:cNvPr id="7" name="Rectangle: Rounded Corners 6"/>
          <p:cNvSpPr/>
          <p:nvPr/>
        </p:nvSpPr>
        <p:spPr>
          <a:xfrm>
            <a:off x="11218545" y="2099337"/>
            <a:ext cx="973455" cy="243814"/>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Rounded Corners 8"/>
          <p:cNvSpPr/>
          <p:nvPr/>
        </p:nvSpPr>
        <p:spPr>
          <a:xfrm>
            <a:off x="4398645" y="296730"/>
            <a:ext cx="973455" cy="38430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Rounded Corners 10"/>
          <p:cNvSpPr/>
          <p:nvPr/>
        </p:nvSpPr>
        <p:spPr>
          <a:xfrm>
            <a:off x="4398644" y="1633471"/>
            <a:ext cx="973455" cy="38430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p:cNvSpPr txBox="1"/>
          <p:nvPr/>
        </p:nvSpPr>
        <p:spPr>
          <a:xfrm>
            <a:off x="11353800" y="1779734"/>
            <a:ext cx="676275"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4" name="TextBox 13"/>
          <p:cNvSpPr txBox="1"/>
          <p:nvPr/>
        </p:nvSpPr>
        <p:spPr>
          <a:xfrm>
            <a:off x="5353049" y="276079"/>
            <a:ext cx="676275"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
        <p:nvSpPr>
          <p:cNvPr id="16" name="TextBox 15"/>
          <p:cNvSpPr txBox="1"/>
          <p:nvPr/>
        </p:nvSpPr>
        <p:spPr>
          <a:xfrm>
            <a:off x="5267325" y="1618014"/>
            <a:ext cx="676275" cy="369332"/>
          </a:xfrm>
          <a:prstGeom prst="rect">
            <a:avLst/>
          </a:prstGeom>
          <a:noFill/>
        </p:spPr>
        <p:txBody>
          <a:bodyPr wrap="square" rtlCol="0">
            <a:spAutoFit/>
          </a:bodyPr>
          <a:lstStyle/>
          <a:p>
            <a:pPr algn="ctr"/>
            <a:r>
              <a:rPr lang="en-US" b="1">
                <a:solidFill>
                  <a:srgbClr val="FF0000"/>
                </a:solidFill>
              </a:rPr>
              <a:t>3</a:t>
            </a:r>
            <a:endParaRPr lang="en-US" b="1">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Formatting your visualization</a:t>
            </a:r>
            <a:endParaRPr lang="en-US"/>
          </a:p>
        </p:txBody>
      </p:sp>
      <p:pic>
        <p:nvPicPr>
          <p:cNvPr id="5" name="Picture 4"/>
          <p:cNvPicPr>
            <a:picLocks noChangeAspect="1"/>
          </p:cNvPicPr>
          <p:nvPr/>
        </p:nvPicPr>
        <p:blipFill>
          <a:blip r:embed="rId1"/>
          <a:stretch>
            <a:fillRect/>
          </a:stretch>
        </p:blipFill>
        <p:spPr>
          <a:xfrm>
            <a:off x="2124747" y="2057208"/>
            <a:ext cx="7942506" cy="3957512"/>
          </a:xfrm>
          <a:prstGeom prst="rect">
            <a:avLst/>
          </a:prstGeom>
        </p:spPr>
      </p:pic>
      <p:sp>
        <p:nvSpPr>
          <p:cNvPr id="4" name="TextBox 3"/>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A </a:t>
            </a:r>
            <a:r>
              <a:rPr lang="en-US" sz="2400" b="1" i="0" dirty="0">
                <a:solidFill>
                  <a:srgbClr val="000000"/>
                </a:solidFill>
                <a:effectLst/>
              </a:rPr>
              <a:t>model</a:t>
            </a:r>
            <a:r>
              <a:rPr lang="en-US" sz="2400" b="0" i="0" dirty="0">
                <a:solidFill>
                  <a:srgbClr val="000000"/>
                </a:solidFill>
                <a:effectLst/>
              </a:rPr>
              <a:t>, or data model, refers to the way in which one or more data sources are organized to support analysis and visualization. Models are built by transforming and cleansing data, helping to define the types of data within those sources, as well as the definition of data categories for specific data types. Building a model generally involves three elements:</a:t>
            </a:r>
            <a:endParaRPr lang="en-US" sz="2400" b="0" i="0" dirty="0">
              <a:solidFill>
                <a:srgbClr val="000000"/>
              </a:solidFill>
              <a:effectLst/>
            </a:endParaRPr>
          </a:p>
          <a:p>
            <a:pPr lvl="1"/>
            <a:r>
              <a:rPr lang="en-US" b="0" i="0" dirty="0">
                <a:solidFill>
                  <a:srgbClr val="000000"/>
                </a:solidFill>
                <a:effectLst/>
              </a:rPr>
              <a:t>Organizing</a:t>
            </a:r>
            <a:endParaRPr lang="en-US" b="0" i="0" dirty="0">
              <a:solidFill>
                <a:srgbClr val="000000"/>
              </a:solidFill>
              <a:effectLst/>
            </a:endParaRPr>
          </a:p>
          <a:p>
            <a:pPr lvl="1"/>
            <a:r>
              <a:rPr lang="en-US" b="0" i="0" dirty="0">
                <a:solidFill>
                  <a:srgbClr val="000000"/>
                </a:solidFill>
                <a:effectLst/>
              </a:rPr>
              <a:t>Transforming and cleansing</a:t>
            </a:r>
            <a:endParaRPr lang="en-US" b="0" i="0" dirty="0">
              <a:solidFill>
                <a:srgbClr val="000000"/>
              </a:solidFill>
              <a:effectLst/>
            </a:endParaRPr>
          </a:p>
          <a:p>
            <a:pPr lvl="1"/>
            <a:r>
              <a:rPr lang="en-US" b="0" i="0" dirty="0">
                <a:solidFill>
                  <a:srgbClr val="000000"/>
                </a:solidFill>
                <a:effectLst/>
              </a:rPr>
              <a:t>Defining and categorizing</a:t>
            </a:r>
            <a:endParaRPr lang="en-US"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 1: How to get that?</a:t>
            </a:r>
            <a:endParaRPr lang="en-US"/>
          </a:p>
        </p:txBody>
      </p:sp>
      <p:pic>
        <p:nvPicPr>
          <p:cNvPr id="5" name="Picture 4"/>
          <p:cNvPicPr>
            <a:picLocks noChangeAspect="1"/>
          </p:cNvPicPr>
          <p:nvPr/>
        </p:nvPicPr>
        <p:blipFill>
          <a:blip r:embed="rId1"/>
          <a:stretch>
            <a:fillRect/>
          </a:stretch>
        </p:blipFill>
        <p:spPr>
          <a:xfrm>
            <a:off x="1629597" y="1427181"/>
            <a:ext cx="8932806" cy="5065693"/>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analytics to your visualization</a:t>
            </a:r>
            <a:endParaRPr lang="en-US"/>
          </a:p>
        </p:txBody>
      </p:sp>
      <p:sp>
        <p:nvSpPr>
          <p:cNvPr id="3" name="Content Placeholder 2"/>
          <p:cNvSpPr>
            <a:spLocks noGrp="1"/>
          </p:cNvSpPr>
          <p:nvPr>
            <p:ph idx="1"/>
          </p:nvPr>
        </p:nvSpPr>
        <p:spPr/>
        <p:txBody>
          <a:bodyPr>
            <a:normAutofit/>
          </a:bodyPr>
          <a:lstStyle/>
          <a:p>
            <a:pPr marL="342900" indent="-342900" algn="l">
              <a:buAutoNum type="arabicPeriod"/>
            </a:pPr>
            <a:r>
              <a:rPr lang="en-US" sz="2200" b="0" i="0">
                <a:solidFill>
                  <a:srgbClr val="000000"/>
                </a:solidFill>
                <a:effectLst/>
              </a:rPr>
              <a:t>Ensure that your first visualization is selected in the canvas.</a:t>
            </a:r>
            <a:endParaRPr lang="en-US" sz="2200" b="0" i="0">
              <a:solidFill>
                <a:srgbClr val="000000"/>
              </a:solidFill>
              <a:effectLst/>
            </a:endParaRPr>
          </a:p>
          <a:p>
            <a:pPr marL="342900" indent="-342900" algn="l">
              <a:buAutoNum type="arabicPeriod"/>
            </a:pPr>
            <a:r>
              <a:rPr lang="en-US" sz="2200" b="0" i="0">
                <a:solidFill>
                  <a:srgbClr val="000000"/>
                </a:solidFill>
                <a:effectLst/>
              </a:rPr>
              <a:t>Click on the </a:t>
            </a:r>
            <a:r>
              <a:rPr lang="en-US" sz="2200" b="1" i="0">
                <a:solidFill>
                  <a:srgbClr val="000000"/>
                </a:solidFill>
                <a:effectLst/>
              </a:rPr>
              <a:t>Analytics </a:t>
            </a:r>
            <a:r>
              <a:rPr lang="en-US" sz="2200" b="0" i="0">
                <a:solidFill>
                  <a:srgbClr val="000000"/>
                </a:solidFill>
                <a:effectLst/>
              </a:rPr>
              <a:t>sub-pane. Here again, we see several expandable sections.</a:t>
            </a:r>
            <a:endParaRPr lang="en-US" sz="2200" b="0" i="0">
              <a:solidFill>
                <a:srgbClr val="000000"/>
              </a:solidFill>
              <a:effectLst/>
            </a:endParaRPr>
          </a:p>
          <a:p>
            <a:pPr marL="342900" indent="-342900" algn="l">
              <a:buAutoNum type="arabicPeriod"/>
            </a:pPr>
            <a:r>
              <a:rPr lang="en-US" sz="2200" b="0" i="0">
                <a:solidFill>
                  <a:srgbClr val="000000"/>
                </a:solidFill>
                <a:effectLst/>
              </a:rPr>
              <a:t>Expand the </a:t>
            </a:r>
            <a:r>
              <a:rPr lang="en-US" sz="2200" b="1" i="0">
                <a:solidFill>
                  <a:srgbClr val="000000"/>
                </a:solidFill>
                <a:effectLst/>
              </a:rPr>
              <a:t>Average Line </a:t>
            </a:r>
            <a:r>
              <a:rPr lang="en-US" sz="2200" b="0" i="0">
                <a:solidFill>
                  <a:srgbClr val="000000"/>
                </a:solidFill>
                <a:effectLst/>
              </a:rPr>
              <a:t>section and then click </a:t>
            </a:r>
            <a:r>
              <a:rPr lang="en-US" sz="2200" b="1" i="0">
                <a:solidFill>
                  <a:srgbClr val="000000"/>
                </a:solidFill>
                <a:effectLst/>
              </a:rPr>
              <a:t>+ Add</a:t>
            </a:r>
            <a:r>
              <a:rPr lang="en-US" sz="2200" b="0" i="0">
                <a:solidFill>
                  <a:srgbClr val="000000"/>
                </a:solidFill>
                <a:effectLst/>
              </a:rPr>
              <a:t>. Note the dotted line that appears on your visual.</a:t>
            </a:r>
            <a:endParaRPr lang="en-US" sz="2200" b="0" i="0">
              <a:solidFill>
                <a:srgbClr val="000000"/>
              </a:solidFill>
              <a:effectLst/>
            </a:endParaRPr>
          </a:p>
          <a:p>
            <a:pPr marL="342900" indent="-342900" algn="l">
              <a:buAutoNum type="arabicPeriod"/>
            </a:pPr>
            <a:r>
              <a:rPr lang="en-US" sz="2200" b="0" i="0">
                <a:solidFill>
                  <a:srgbClr val="000000"/>
                </a:solidFill>
                <a:effectLst/>
              </a:rPr>
              <a:t>Change the text </a:t>
            </a:r>
            <a:r>
              <a:rPr lang="en-US" sz="2200" b="1" i="0">
                <a:solidFill>
                  <a:srgbClr val="000000"/>
                </a:solidFill>
                <a:effectLst/>
              </a:rPr>
              <a:t>Average Line 1 </a:t>
            </a:r>
            <a:r>
              <a:rPr lang="en-US" sz="2200" b="0" i="0">
                <a:solidFill>
                  <a:srgbClr val="000000"/>
                </a:solidFill>
                <a:effectLst/>
              </a:rPr>
              <a:t>to </a:t>
            </a:r>
            <a:r>
              <a:rPr lang="en-US" sz="2200" b="1" i="0">
                <a:solidFill>
                  <a:srgbClr val="000000"/>
                </a:solidFill>
                <a:effectLst/>
              </a:rPr>
              <a:t>Average Working Days</a:t>
            </a:r>
            <a:r>
              <a:rPr lang="en-US" sz="2200" b="0" i="0">
                <a:solidFill>
                  <a:srgbClr val="000000"/>
                </a:solidFill>
                <a:effectLst/>
              </a:rPr>
              <a:t>. Underneath this, note that </a:t>
            </a:r>
            <a:r>
              <a:rPr lang="en-US" sz="2200" b="1" i="0">
                <a:solidFill>
                  <a:srgbClr val="000000"/>
                </a:solidFill>
                <a:effectLst/>
              </a:rPr>
              <a:t>Measure </a:t>
            </a:r>
            <a:r>
              <a:rPr lang="en-US" sz="2200" b="0" i="0">
                <a:solidFill>
                  <a:srgbClr val="000000"/>
                </a:solidFill>
                <a:effectLst/>
              </a:rPr>
              <a:t>is set to </a:t>
            </a:r>
            <a:r>
              <a:rPr lang="en-US" sz="2200" b="1" i="0">
                <a:solidFill>
                  <a:srgbClr val="000000"/>
                </a:solidFill>
                <a:effectLst/>
              </a:rPr>
              <a:t>IsWorkDay</a:t>
            </a:r>
            <a:r>
              <a:rPr lang="en-US" sz="2200" b="0" i="0">
                <a:solidFill>
                  <a:srgbClr val="000000"/>
                </a:solidFill>
                <a:effectLst/>
              </a:rPr>
              <a:t>.</a:t>
            </a:r>
            <a:endParaRPr lang="en-US" sz="2200" b="0" i="0">
              <a:solidFill>
                <a:srgbClr val="000000"/>
              </a:solidFill>
              <a:effectLst/>
            </a:endParaRPr>
          </a:p>
          <a:p>
            <a:pPr marL="342900" indent="-342900" algn="l">
              <a:buAutoNum type="arabicPeriod"/>
            </a:pPr>
            <a:r>
              <a:rPr lang="en-US" sz="2200" b="0" i="0">
                <a:solidFill>
                  <a:srgbClr val="000000"/>
                </a:solidFill>
                <a:effectLst/>
              </a:rPr>
              <a:t>Below </a:t>
            </a:r>
            <a:r>
              <a:rPr lang="en-US" sz="2200" b="1" i="0">
                <a:solidFill>
                  <a:srgbClr val="000000"/>
                </a:solidFill>
                <a:effectLst/>
              </a:rPr>
              <a:t>Measure</a:t>
            </a:r>
            <a:r>
              <a:rPr lang="en-US" sz="2200" b="0" i="0">
                <a:solidFill>
                  <a:srgbClr val="000000"/>
                </a:solidFill>
                <a:effectLst/>
              </a:rPr>
              <a:t>, change </a:t>
            </a:r>
            <a:r>
              <a:rPr lang="en-US" sz="2200" b="1" i="0">
                <a:solidFill>
                  <a:srgbClr val="000000"/>
                </a:solidFill>
                <a:effectLst/>
              </a:rPr>
              <a:t>Color </a:t>
            </a:r>
            <a:r>
              <a:rPr lang="en-US" sz="2200" b="0" i="0">
                <a:solidFill>
                  <a:srgbClr val="000000"/>
                </a:solidFill>
                <a:effectLst/>
              </a:rPr>
              <a:t>to black and change </a:t>
            </a:r>
            <a:r>
              <a:rPr lang="en-US" sz="2200" b="1" i="0">
                <a:solidFill>
                  <a:srgbClr val="000000"/>
                </a:solidFill>
                <a:effectLst/>
              </a:rPr>
              <a:t>Position </a:t>
            </a:r>
            <a:r>
              <a:rPr lang="en-US" sz="2200" b="0" i="0">
                <a:solidFill>
                  <a:srgbClr val="000000"/>
                </a:solidFill>
                <a:effectLst/>
              </a:rPr>
              <a:t>to </a:t>
            </a:r>
            <a:r>
              <a:rPr lang="en-US" sz="2200" b="1" i="0">
                <a:solidFill>
                  <a:srgbClr val="000000"/>
                </a:solidFill>
                <a:effectLst/>
              </a:rPr>
              <a:t>Behind</a:t>
            </a:r>
            <a:r>
              <a:rPr lang="en-US" sz="2200" b="0" i="0">
                <a:solidFill>
                  <a:srgbClr val="000000"/>
                </a:solidFill>
                <a:effectLst/>
              </a:rPr>
              <a:t>.</a:t>
            </a:r>
            <a:endParaRPr lang="en-US" sz="2200" b="0" i="0">
              <a:solidFill>
                <a:srgbClr val="000000"/>
              </a:solidFill>
              <a:effectLst/>
            </a:endParaRPr>
          </a:p>
          <a:p>
            <a:pPr marL="342900" indent="-342900" algn="l">
              <a:buAutoNum type="arabicPeriod"/>
            </a:pPr>
            <a:r>
              <a:rPr lang="en-US" sz="2200" b="0" i="0">
                <a:solidFill>
                  <a:srgbClr val="000000"/>
                </a:solidFill>
                <a:effectLst/>
              </a:rPr>
              <a:t>Toggle on the </a:t>
            </a:r>
            <a:r>
              <a:rPr lang="en-US" sz="2200" b="1" i="0">
                <a:solidFill>
                  <a:srgbClr val="000000"/>
                </a:solidFill>
                <a:effectLst/>
              </a:rPr>
              <a:t>Data label</a:t>
            </a:r>
            <a:r>
              <a:rPr lang="en-US" sz="2200" b="0" i="0">
                <a:solidFill>
                  <a:srgbClr val="000000"/>
                </a:solidFill>
                <a:effectLst/>
              </a:rPr>
              <a:t>, change </a:t>
            </a:r>
            <a:r>
              <a:rPr lang="en-US" sz="2200" b="1" i="0">
                <a:solidFill>
                  <a:srgbClr val="000000"/>
                </a:solidFill>
                <a:effectLst/>
              </a:rPr>
              <a:t>Color </a:t>
            </a:r>
            <a:r>
              <a:rPr lang="en-US" sz="2200" b="0" i="0">
                <a:solidFill>
                  <a:srgbClr val="000000"/>
                </a:solidFill>
                <a:effectLst/>
              </a:rPr>
              <a:t>to black, change </a:t>
            </a:r>
            <a:r>
              <a:rPr lang="en-US" sz="2200" b="1" i="0">
                <a:solidFill>
                  <a:srgbClr val="000000"/>
                </a:solidFill>
                <a:effectLst/>
              </a:rPr>
              <a:t>Text </a:t>
            </a:r>
            <a:r>
              <a:rPr lang="en-US" sz="2200" b="0" i="0">
                <a:solidFill>
                  <a:srgbClr val="000000"/>
                </a:solidFill>
                <a:effectLst/>
              </a:rPr>
              <a:t>to </a:t>
            </a:r>
            <a:r>
              <a:rPr lang="en-US" sz="2200" b="1" i="0">
                <a:solidFill>
                  <a:srgbClr val="000000"/>
                </a:solidFill>
                <a:effectLst/>
              </a:rPr>
              <a:t>Both</a:t>
            </a:r>
            <a:r>
              <a:rPr lang="en-US" sz="2200" b="0" i="0">
                <a:solidFill>
                  <a:srgbClr val="000000"/>
                </a:solidFill>
                <a:effectLst/>
              </a:rPr>
              <a:t>, and finally, change </a:t>
            </a:r>
            <a:r>
              <a:rPr lang="en-US" sz="2200" b="1" i="0">
                <a:solidFill>
                  <a:srgbClr val="000000"/>
                </a:solidFill>
                <a:effectLst/>
              </a:rPr>
              <a:t>Horizontal Position </a:t>
            </a:r>
            <a:r>
              <a:rPr lang="en-US" sz="2200" b="0" i="0">
                <a:solidFill>
                  <a:srgbClr val="000000"/>
                </a:solidFill>
                <a:effectLst/>
              </a:rPr>
              <a:t>to </a:t>
            </a:r>
            <a:r>
              <a:rPr lang="en-US" sz="2200" b="1" i="0">
                <a:solidFill>
                  <a:srgbClr val="000000"/>
                </a:solidFill>
                <a:effectLst/>
              </a:rPr>
              <a:t>Right</a:t>
            </a:r>
            <a:r>
              <a:rPr lang="en-US" sz="2200" b="0" i="0">
                <a:solidFill>
                  <a:srgbClr val="000000"/>
                </a:solidFill>
                <a:effectLst/>
              </a:rPr>
              <a:t>.</a:t>
            </a:r>
            <a:r>
              <a:rPr lang="en-US" sz="2200"/>
              <a:t> </a:t>
            </a:r>
            <a:endParaRPr lang="en-US" sz="2200"/>
          </a:p>
        </p:txBody>
      </p:sp>
      <p:sp>
        <p:nvSpPr>
          <p:cNvPr id="5" name="TextBox 4"/>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first visualization</a:t>
            </a:r>
            <a:endParaRPr lang="en-US"/>
          </a:p>
        </p:txBody>
      </p:sp>
      <p:pic>
        <p:nvPicPr>
          <p:cNvPr id="5" name="Picture 4"/>
          <p:cNvPicPr>
            <a:picLocks noChangeAspect="1"/>
          </p:cNvPicPr>
          <p:nvPr/>
        </p:nvPicPr>
        <p:blipFill>
          <a:blip r:embed="rId1"/>
          <a:stretch>
            <a:fillRect/>
          </a:stretch>
        </p:blipFill>
        <p:spPr>
          <a:xfrm>
            <a:off x="2033797" y="1825625"/>
            <a:ext cx="8124406" cy="474789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 2: Try more lines?</a:t>
            </a:r>
            <a:endParaRPr lang="en-US"/>
          </a:p>
        </p:txBody>
      </p:sp>
      <p:pic>
        <p:nvPicPr>
          <p:cNvPr id="5" name="Picture 4"/>
          <p:cNvPicPr>
            <a:picLocks noChangeAspect="1"/>
          </p:cNvPicPr>
          <p:nvPr/>
        </p:nvPicPr>
        <p:blipFill>
          <a:blip r:embed="rId1"/>
          <a:stretch>
            <a:fillRect/>
          </a:stretch>
        </p:blipFill>
        <p:spPr>
          <a:xfrm>
            <a:off x="2379340" y="1452634"/>
            <a:ext cx="7433320" cy="540536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and using a slicer</a:t>
            </a:r>
            <a:endParaRPr lang="en-US"/>
          </a:p>
        </p:txBody>
      </p:sp>
      <p:sp>
        <p:nvSpPr>
          <p:cNvPr id="3" name="Content Placeholder 2"/>
          <p:cNvSpPr>
            <a:spLocks noGrp="1"/>
          </p:cNvSpPr>
          <p:nvPr>
            <p:ph idx="1"/>
          </p:nvPr>
        </p:nvSpPr>
        <p:spPr/>
        <p:txBody>
          <a:bodyPr/>
          <a:lstStyle/>
          <a:p>
            <a:pPr marL="342900" indent="-342900">
              <a:buAutoNum type="arabicPeriod"/>
            </a:pPr>
            <a:r>
              <a:rPr lang="en-US" sz="1800" b="0" i="0">
                <a:solidFill>
                  <a:srgbClr val="000000"/>
                </a:solidFill>
                <a:effectLst/>
              </a:rPr>
              <a:t>Ensure that your first visual is selected and change to the </a:t>
            </a:r>
            <a:r>
              <a:rPr lang="en-US" sz="1800" b="1" i="0">
                <a:solidFill>
                  <a:srgbClr val="000000"/>
                </a:solidFill>
                <a:effectLst/>
              </a:rPr>
              <a:t>Fields </a:t>
            </a:r>
            <a:r>
              <a:rPr lang="en-US" sz="1800" b="0" i="0">
                <a:solidFill>
                  <a:srgbClr val="000000"/>
                </a:solidFill>
                <a:effectLst/>
              </a:rPr>
              <a:t>sub-pane in the </a:t>
            </a:r>
            <a:r>
              <a:rPr lang="en-US" sz="1800" b="1" i="0">
                <a:solidFill>
                  <a:srgbClr val="000000"/>
                </a:solidFill>
                <a:effectLst/>
              </a:rPr>
              <a:t>Visualizations </a:t>
            </a:r>
            <a:r>
              <a:rPr lang="en-US" sz="1800" b="0" i="0">
                <a:solidFill>
                  <a:srgbClr val="000000"/>
                </a:solidFill>
                <a:effectLst/>
              </a:rPr>
              <a:t>pane.</a:t>
            </a:r>
            <a:endParaRPr lang="en-US" sz="1800" b="0" i="0">
              <a:solidFill>
                <a:srgbClr val="000000"/>
              </a:solidFill>
              <a:effectLst/>
            </a:endParaRPr>
          </a:p>
          <a:p>
            <a:pPr marL="342900" indent="-342900">
              <a:buAutoNum type="arabicPeriod"/>
            </a:pPr>
            <a:r>
              <a:rPr lang="en-US" sz="1800" b="0" i="0">
                <a:solidFill>
                  <a:srgbClr val="000000"/>
                </a:solidFill>
                <a:effectLst/>
              </a:rPr>
              <a:t>Drag the </a:t>
            </a:r>
            <a:r>
              <a:rPr lang="en-US" sz="1800" b="1" i="0">
                <a:solidFill>
                  <a:srgbClr val="000000"/>
                </a:solidFill>
                <a:effectLst/>
              </a:rPr>
              <a:t>Year </a:t>
            </a:r>
            <a:r>
              <a:rPr lang="en-US" sz="1800" b="0" i="0">
                <a:solidFill>
                  <a:srgbClr val="000000"/>
                </a:solidFill>
                <a:effectLst/>
              </a:rPr>
              <a:t>column from the </a:t>
            </a:r>
            <a:r>
              <a:rPr lang="en-US" sz="1800" b="1" i="0">
                <a:solidFill>
                  <a:srgbClr val="000000"/>
                </a:solidFill>
                <a:effectLst/>
              </a:rPr>
              <a:t>Fields </a:t>
            </a:r>
            <a:r>
              <a:rPr lang="en-US" sz="1800" b="0" i="0">
                <a:solidFill>
                  <a:srgbClr val="000000"/>
                </a:solidFill>
                <a:effectLst/>
              </a:rPr>
              <a:t>pane into the </a:t>
            </a:r>
            <a:r>
              <a:rPr lang="en-US" sz="1800" b="1" i="0">
                <a:solidFill>
                  <a:srgbClr val="000000"/>
                </a:solidFill>
                <a:effectLst/>
              </a:rPr>
              <a:t>Small multiples </a:t>
            </a:r>
            <a:r>
              <a:rPr lang="en-US" sz="1800" b="0" i="0">
                <a:solidFill>
                  <a:srgbClr val="000000"/>
                </a:solidFill>
                <a:effectLst/>
              </a:rPr>
              <a:t>field in the </a:t>
            </a:r>
            <a:r>
              <a:rPr lang="en-US" sz="1800" b="1" i="0">
                <a:solidFill>
                  <a:srgbClr val="000000"/>
                </a:solidFill>
                <a:effectLst/>
              </a:rPr>
              <a:t>Visualizations </a:t>
            </a:r>
            <a:r>
              <a:rPr lang="en-US" sz="1800" b="0" i="0">
                <a:solidFill>
                  <a:srgbClr val="000000"/>
                </a:solidFill>
                <a:effectLst/>
              </a:rPr>
              <a:t>pane. Your visualization is now divided into four quadrants with each year displayed individually, as shown in the following diagram:</a:t>
            </a:r>
            <a:r>
              <a:rPr lang="en-US"/>
              <a:t> </a:t>
            </a:r>
            <a:endParaRPr lang="en-US"/>
          </a:p>
        </p:txBody>
      </p:sp>
      <p:pic>
        <p:nvPicPr>
          <p:cNvPr id="5" name="Picture 4"/>
          <p:cNvPicPr>
            <a:picLocks noChangeAspect="1"/>
          </p:cNvPicPr>
          <p:nvPr/>
        </p:nvPicPr>
        <p:blipFill>
          <a:blip r:embed="rId1"/>
          <a:stretch>
            <a:fillRect/>
          </a:stretch>
        </p:blipFill>
        <p:spPr>
          <a:xfrm>
            <a:off x="4415933" y="2856942"/>
            <a:ext cx="7049484" cy="4001058"/>
          </a:xfrm>
          <a:prstGeom prst="rect">
            <a:avLst/>
          </a:prstGeom>
        </p:spPr>
      </p:pic>
      <p:sp>
        <p:nvSpPr>
          <p:cNvPr id="6" name="TextBox 5"/>
          <p:cNvSpPr txBox="1"/>
          <p:nvPr/>
        </p:nvSpPr>
        <p:spPr>
          <a:xfrm>
            <a:off x="-439569"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Slicer</a:t>
            </a:r>
            <a:endParaRPr lang="en-US"/>
          </a:p>
        </p:txBody>
      </p:sp>
      <p:pic>
        <p:nvPicPr>
          <p:cNvPr id="5" name="Picture 4"/>
          <p:cNvPicPr>
            <a:picLocks noChangeAspect="1"/>
          </p:cNvPicPr>
          <p:nvPr/>
        </p:nvPicPr>
        <p:blipFill>
          <a:blip r:embed="rId1"/>
          <a:stretch>
            <a:fillRect/>
          </a:stretch>
        </p:blipFill>
        <p:spPr>
          <a:xfrm>
            <a:off x="1859122" y="2228682"/>
            <a:ext cx="8473755" cy="3460918"/>
          </a:xfrm>
          <a:prstGeom prst="rect">
            <a:avLst/>
          </a:prstGeom>
        </p:spPr>
      </p:pic>
      <p:sp>
        <p:nvSpPr>
          <p:cNvPr id="4" name="TextBox 3"/>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more visualizations</a:t>
            </a:r>
            <a:endParaRPr lang="en-US"/>
          </a:p>
        </p:txBody>
      </p:sp>
      <p:pic>
        <p:nvPicPr>
          <p:cNvPr id="5" name="Picture 4"/>
          <p:cNvPicPr>
            <a:picLocks noChangeAspect="1"/>
          </p:cNvPicPr>
          <p:nvPr/>
        </p:nvPicPr>
        <p:blipFill>
          <a:blip r:embed="rId1"/>
          <a:stretch>
            <a:fillRect/>
          </a:stretch>
        </p:blipFill>
        <p:spPr>
          <a:xfrm>
            <a:off x="338056" y="1690688"/>
            <a:ext cx="5851349" cy="4175642"/>
          </a:xfrm>
          <a:prstGeom prst="rect">
            <a:avLst/>
          </a:prstGeom>
        </p:spPr>
      </p:pic>
      <p:pic>
        <p:nvPicPr>
          <p:cNvPr id="7" name="Picture 6"/>
          <p:cNvPicPr>
            <a:picLocks noChangeAspect="1"/>
          </p:cNvPicPr>
          <p:nvPr/>
        </p:nvPicPr>
        <p:blipFill>
          <a:blip r:embed="rId2"/>
          <a:stretch>
            <a:fillRect/>
          </a:stretch>
        </p:blipFill>
        <p:spPr>
          <a:xfrm>
            <a:off x="6791452" y="1690688"/>
            <a:ext cx="5114070" cy="4175642"/>
          </a:xfrm>
          <a:prstGeom prst="rect">
            <a:avLst/>
          </a:prstGeom>
        </p:spPr>
      </p:pic>
      <p:sp>
        <p:nvSpPr>
          <p:cNvPr id="9" name="TextBox 8"/>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more visualizations</a:t>
            </a:r>
            <a:endParaRPr lang="en-US"/>
          </a:p>
        </p:txBody>
      </p:sp>
      <p:pic>
        <p:nvPicPr>
          <p:cNvPr id="5" name="Picture 4"/>
          <p:cNvPicPr>
            <a:picLocks noChangeAspect="1"/>
          </p:cNvPicPr>
          <p:nvPr/>
        </p:nvPicPr>
        <p:blipFill>
          <a:blip r:embed="rId1"/>
          <a:stretch>
            <a:fillRect/>
          </a:stretch>
        </p:blipFill>
        <p:spPr>
          <a:xfrm>
            <a:off x="1084521" y="1516299"/>
            <a:ext cx="10022958" cy="5319476"/>
          </a:xfrm>
          <a:prstGeom prst="rect">
            <a:avLst/>
          </a:prstGeom>
        </p:spPr>
      </p:pic>
      <p:sp>
        <p:nvSpPr>
          <p:cNvPr id="7" name="Rectangle: Rounded Corners 6"/>
          <p:cNvSpPr/>
          <p:nvPr/>
        </p:nvSpPr>
        <p:spPr>
          <a:xfrm>
            <a:off x="10016778" y="3185186"/>
            <a:ext cx="973455" cy="243814"/>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Arrow Connector 8"/>
          <p:cNvCxnSpPr>
            <a:stCxn id="7" idx="1"/>
          </p:cNvCxnSpPr>
          <p:nvPr/>
        </p:nvCxnSpPr>
        <p:spPr>
          <a:xfrm flipH="1">
            <a:off x="2682240" y="3307093"/>
            <a:ext cx="7334538" cy="1437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Organizing</a:t>
            </a:r>
            <a:endParaRPr lang="en-US"/>
          </a:p>
        </p:txBody>
      </p:sp>
      <p:sp>
        <p:nvSpPr>
          <p:cNvPr id="3" name="Content Placeholder 2"/>
          <p:cNvSpPr>
            <a:spLocks noGrp="1"/>
          </p:cNvSpPr>
          <p:nvPr>
            <p:ph idx="1"/>
          </p:nvPr>
        </p:nvSpPr>
        <p:spPr/>
        <p:txBody>
          <a:bodyPr>
            <a:normAutofit/>
          </a:bodyPr>
          <a:lstStyle/>
          <a:p>
            <a:r>
              <a:rPr lang="en-US" sz="2400" b="0" i="0" dirty="0">
                <a:solidFill>
                  <a:srgbClr val="000000"/>
                </a:solidFill>
                <a:effectLst/>
              </a:rPr>
              <a:t>The model becomes more complex as the various sources and tables of data must be combined into a cohesive whole. This is done by defining how each of the disparate sources of data relates to one another.</a:t>
            </a:r>
            <a:endParaRPr lang="en-US" sz="2400" b="0" i="0" dirty="0">
              <a:solidFill>
                <a:srgbClr val="000000"/>
              </a:solidFill>
              <a:effectLst/>
            </a:endParaRPr>
          </a:p>
          <a:p>
            <a:r>
              <a:rPr lang="en-US" sz="2400" b="0" i="0" dirty="0">
                <a:solidFill>
                  <a:srgbClr val="000000"/>
                </a:solidFill>
                <a:effectLst/>
              </a:rPr>
              <a:t>As an example, let's say you have one data source that represents a customer’s name, contact information, and perhaps the size of the business by revenue and/or the number of employees. This information might come from an organization's </a:t>
            </a:r>
            <a:r>
              <a:rPr lang="en-US" sz="2400" b="1" i="0" dirty="0">
                <a:solidFill>
                  <a:srgbClr val="000000"/>
                </a:solidFill>
                <a:effectLst/>
              </a:rPr>
              <a:t>Customer Relationship Management </a:t>
            </a:r>
            <a:r>
              <a:rPr lang="en-US" sz="2400" b="0" i="0" dirty="0">
                <a:solidFill>
                  <a:srgbClr val="000000"/>
                </a:solidFill>
                <a:effectLst/>
              </a:rPr>
              <a:t>(</a:t>
            </a:r>
            <a:r>
              <a:rPr lang="en-US" sz="2400" b="1" i="0" dirty="0">
                <a:solidFill>
                  <a:srgbClr val="000000"/>
                </a:solidFill>
                <a:effectLst/>
              </a:rPr>
              <a:t>CRM</a:t>
            </a:r>
            <a:r>
              <a:rPr lang="en-US" sz="2400" b="0" i="0" dirty="0">
                <a:solidFill>
                  <a:srgbClr val="000000"/>
                </a:solidFill>
                <a:effectLst/>
              </a:rPr>
              <a:t>) system. The second source of data might be order information, which includes the customer's name, units purchased, and the price that was paid. This second source of data comes from the organization's </a:t>
            </a:r>
            <a:r>
              <a:rPr lang="en-US" sz="2400" b="1" i="0" dirty="0">
                <a:solidFill>
                  <a:srgbClr val="000000"/>
                </a:solidFill>
                <a:effectLst/>
              </a:rPr>
              <a:t>Enterprise Resource Planning </a:t>
            </a:r>
            <a:r>
              <a:rPr lang="en-US" sz="2400" b="0" i="0" dirty="0">
                <a:solidFill>
                  <a:srgbClr val="000000"/>
                </a:solidFill>
                <a:effectLst/>
              </a:rPr>
              <a:t>(</a:t>
            </a:r>
            <a:r>
              <a:rPr lang="en-US" sz="2400" b="1" i="0" dirty="0">
                <a:solidFill>
                  <a:srgbClr val="000000"/>
                </a:solidFill>
                <a:effectLst/>
              </a:rPr>
              <a:t>ERP</a:t>
            </a:r>
            <a:r>
              <a:rPr lang="en-US" sz="2400" b="0" i="0" dirty="0">
                <a:solidFill>
                  <a:srgbClr val="000000"/>
                </a:solidFill>
                <a:effectLst/>
              </a:rPr>
              <a:t>) system. These two sources of data can be related to one another based on the unique name or ID of the customer.</a:t>
            </a:r>
            <a:endParaRPr lang="en-US" sz="3600" dirty="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10524778" y="4795520"/>
            <a:ext cx="1504662" cy="26924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93675"/>
            <a:ext cx="12192000" cy="6470650"/>
          </a:xfrm>
          <a:prstGeom prst="rect">
            <a:avLst/>
          </a:prstGeom>
        </p:spPr>
      </p:pic>
      <p:sp>
        <p:nvSpPr>
          <p:cNvPr id="7" name="Rectangle: Rounded Corners 6"/>
          <p:cNvSpPr/>
          <p:nvPr/>
        </p:nvSpPr>
        <p:spPr>
          <a:xfrm>
            <a:off x="7842538" y="2123440"/>
            <a:ext cx="1189702" cy="26924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Rounded Corners 8"/>
          <p:cNvSpPr/>
          <p:nvPr/>
        </p:nvSpPr>
        <p:spPr>
          <a:xfrm>
            <a:off x="9255760" y="3220719"/>
            <a:ext cx="365760" cy="23256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8945245" y="2810747"/>
            <a:ext cx="676275" cy="369332"/>
          </a:xfrm>
          <a:prstGeom prst="rect">
            <a:avLst/>
          </a:prstGeom>
          <a:noFill/>
        </p:spPr>
        <p:txBody>
          <a:bodyPr wrap="square" rtlCol="0">
            <a:spAutoFit/>
          </a:bodyPr>
          <a:lstStyle/>
          <a:p>
            <a:pPr algn="ctr"/>
            <a:r>
              <a:rPr lang="en-US" b="1">
                <a:solidFill>
                  <a:srgbClr val="FF0000"/>
                </a:solidFill>
              </a:rPr>
              <a:t>1</a:t>
            </a:r>
            <a:endParaRPr lang="en-US" b="1">
              <a:solidFill>
                <a:srgbClr val="FF0000"/>
              </a:solidFill>
            </a:endParaRPr>
          </a:p>
        </p:txBody>
      </p:sp>
      <p:sp>
        <p:nvSpPr>
          <p:cNvPr id="13" name="TextBox 12"/>
          <p:cNvSpPr txBox="1"/>
          <p:nvPr/>
        </p:nvSpPr>
        <p:spPr>
          <a:xfrm>
            <a:off x="8268970" y="1789867"/>
            <a:ext cx="676275" cy="369332"/>
          </a:xfrm>
          <a:prstGeom prst="rect">
            <a:avLst/>
          </a:prstGeom>
          <a:noFill/>
        </p:spPr>
        <p:txBody>
          <a:bodyPr wrap="square" rtlCol="0">
            <a:spAutoFit/>
          </a:bodyPr>
          <a:lstStyle/>
          <a:p>
            <a:pPr algn="ctr"/>
            <a:r>
              <a:rPr lang="en-US" b="1">
                <a:solidFill>
                  <a:srgbClr val="FF0000"/>
                </a:solidFill>
              </a:rPr>
              <a:t>2</a:t>
            </a:r>
            <a:endParaRPr lang="en-US" b="1">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create two additional visuals:</a:t>
            </a:r>
            <a:endParaRPr lang="en-US"/>
          </a:p>
        </p:txBody>
      </p:sp>
      <p:sp>
        <p:nvSpPr>
          <p:cNvPr id="3" name="Content Placeholder 2"/>
          <p:cNvSpPr>
            <a:spLocks noGrp="1"/>
          </p:cNvSpPr>
          <p:nvPr>
            <p:ph idx="1"/>
          </p:nvPr>
        </p:nvSpPr>
        <p:spPr>
          <a:xfrm>
            <a:off x="371475" y="1546225"/>
            <a:ext cx="11420475" cy="4946650"/>
          </a:xfrm>
        </p:spPr>
        <p:txBody>
          <a:bodyPr>
            <a:noAutofit/>
          </a:bodyPr>
          <a:lstStyle/>
          <a:p>
            <a:pPr marL="342900" indent="-342900">
              <a:buAutoNum type="arabicPeriod"/>
            </a:pPr>
            <a:r>
              <a:rPr lang="en-US" sz="1400" b="0" i="0">
                <a:solidFill>
                  <a:srgbClr val="000000"/>
                </a:solidFill>
                <a:effectLst/>
              </a:rPr>
              <a:t>For the first visual, drag the </a:t>
            </a:r>
            <a:r>
              <a:rPr lang="en-US" sz="1400" b="1" i="0">
                <a:solidFill>
                  <a:srgbClr val="000000"/>
                </a:solidFill>
                <a:effectLst/>
              </a:rPr>
              <a:t>Weekday </a:t>
            </a:r>
            <a:r>
              <a:rPr lang="en-US" sz="1400" b="0" i="0">
                <a:solidFill>
                  <a:srgbClr val="000000"/>
                </a:solidFill>
                <a:effectLst/>
              </a:rPr>
              <a:t>column in the </a:t>
            </a:r>
            <a:r>
              <a:rPr lang="en-US" sz="1400" b="1" i="0">
                <a:solidFill>
                  <a:srgbClr val="000000"/>
                </a:solidFill>
                <a:effectLst/>
              </a:rPr>
              <a:t>Fields </a:t>
            </a:r>
            <a:r>
              <a:rPr lang="en-US" sz="1400" b="0" i="0">
                <a:solidFill>
                  <a:srgbClr val="000000"/>
                </a:solidFill>
                <a:effectLst/>
              </a:rPr>
              <a:t>pane onto a blank area of the canvas. Note that a single-column table of the distinct values for the days of the week appears.</a:t>
            </a:r>
            <a:endParaRPr lang="en-US" sz="1400" b="0" i="0">
              <a:solidFill>
                <a:srgbClr val="000000"/>
              </a:solidFill>
              <a:effectLst/>
            </a:endParaRPr>
          </a:p>
          <a:p>
            <a:pPr marL="342900" indent="-342900">
              <a:buAutoNum type="arabicPeriod"/>
            </a:pPr>
            <a:r>
              <a:rPr lang="en-US" sz="1400" b="0" i="0">
                <a:solidFill>
                  <a:srgbClr val="000000"/>
                </a:solidFill>
                <a:effectLst/>
              </a:rPr>
              <a:t>Drag the </a:t>
            </a:r>
            <a:r>
              <a:rPr lang="en-US" sz="1400" b="1" i="0">
                <a:solidFill>
                  <a:srgbClr val="000000"/>
                </a:solidFill>
                <a:effectLst/>
              </a:rPr>
              <a:t>Date </a:t>
            </a:r>
            <a:r>
              <a:rPr lang="en-US" sz="1400" b="0" i="0">
                <a:solidFill>
                  <a:srgbClr val="000000"/>
                </a:solidFill>
                <a:effectLst/>
              </a:rPr>
              <a:t>column from the </a:t>
            </a:r>
            <a:r>
              <a:rPr lang="en-US" sz="1400" b="1" i="0">
                <a:solidFill>
                  <a:srgbClr val="000000"/>
                </a:solidFill>
                <a:effectLst/>
              </a:rPr>
              <a:t>Fields </a:t>
            </a:r>
            <a:r>
              <a:rPr lang="en-US" sz="1400" b="0" i="0">
                <a:solidFill>
                  <a:srgbClr val="000000"/>
                </a:solidFill>
                <a:effectLst/>
              </a:rPr>
              <a:t>pane into this new visual. Four columns are automatically created for </a:t>
            </a:r>
            <a:r>
              <a:rPr lang="en-US" sz="1400" b="1" i="0">
                <a:solidFill>
                  <a:srgbClr val="000000"/>
                </a:solidFill>
                <a:effectLst/>
              </a:rPr>
              <a:t>Year</a:t>
            </a:r>
            <a:r>
              <a:rPr lang="en-US" sz="1400" b="0" i="0">
                <a:solidFill>
                  <a:srgbClr val="000000"/>
                </a:solidFill>
                <a:effectLst/>
              </a:rPr>
              <a:t>, </a:t>
            </a:r>
            <a:r>
              <a:rPr lang="en-US" sz="1400" b="1" i="0">
                <a:solidFill>
                  <a:srgbClr val="000000"/>
                </a:solidFill>
                <a:effectLst/>
              </a:rPr>
              <a:t>Quarter</a:t>
            </a:r>
            <a:r>
              <a:rPr lang="en-US" sz="1400" b="0" i="0">
                <a:solidFill>
                  <a:srgbClr val="000000"/>
                </a:solidFill>
                <a:effectLst/>
              </a:rPr>
              <a:t>, </a:t>
            </a:r>
            <a:r>
              <a:rPr lang="en-US" sz="1400" b="1" i="0">
                <a:solidFill>
                  <a:srgbClr val="000000"/>
                </a:solidFill>
                <a:effectLst/>
              </a:rPr>
              <a:t>Month</a:t>
            </a:r>
            <a:r>
              <a:rPr lang="en-US" sz="1400" b="0" i="0">
                <a:solidFill>
                  <a:srgbClr val="000000"/>
                </a:solidFill>
                <a:effectLst/>
              </a:rPr>
              <a:t>, and </a:t>
            </a:r>
            <a:r>
              <a:rPr lang="en-US" sz="1400" b="1" i="0">
                <a:solidFill>
                  <a:srgbClr val="000000"/>
                </a:solidFill>
                <a:effectLst/>
              </a:rPr>
              <a:t>Day</a:t>
            </a:r>
            <a:r>
              <a:rPr lang="en-US" sz="1400" b="0" i="0">
                <a:solidFill>
                  <a:srgbClr val="000000"/>
                </a:solidFill>
                <a:effectLst/>
              </a:rPr>
              <a:t>. As before, change this from </a:t>
            </a:r>
            <a:r>
              <a:rPr lang="en-US" sz="1400" b="1" i="0">
                <a:solidFill>
                  <a:srgbClr val="000000"/>
                </a:solidFill>
                <a:effectLst/>
              </a:rPr>
              <a:t>Date Hierarchy </a:t>
            </a:r>
            <a:r>
              <a:rPr lang="en-US" sz="1400" b="0" i="0">
                <a:solidFill>
                  <a:srgbClr val="000000"/>
                </a:solidFill>
                <a:effectLst/>
              </a:rPr>
              <a:t>to just </a:t>
            </a:r>
            <a:r>
              <a:rPr lang="en-US" sz="1400" b="1" i="0">
                <a:solidFill>
                  <a:srgbClr val="000000"/>
                </a:solidFill>
                <a:effectLst/>
              </a:rPr>
              <a:t>Date</a:t>
            </a:r>
            <a:r>
              <a:rPr lang="en-US" sz="1400" b="0" i="0">
                <a:solidFill>
                  <a:srgbClr val="000000"/>
                </a:solidFill>
                <a:effectLst/>
              </a:rPr>
              <a:t>.</a:t>
            </a:r>
            <a:endParaRPr lang="en-US" sz="1400" b="0" i="0">
              <a:solidFill>
                <a:srgbClr val="000000"/>
              </a:solidFill>
              <a:effectLst/>
            </a:endParaRPr>
          </a:p>
          <a:p>
            <a:pPr marL="342900" indent="-342900">
              <a:buAutoNum type="arabicPeriod"/>
            </a:pPr>
            <a:r>
              <a:rPr lang="en-US" sz="1400" b="0" i="0">
                <a:solidFill>
                  <a:srgbClr val="000000"/>
                </a:solidFill>
                <a:effectLst/>
              </a:rPr>
              <a:t>Change this visual to </a:t>
            </a:r>
            <a:r>
              <a:rPr lang="en-US" sz="1400" b="1" i="0">
                <a:solidFill>
                  <a:srgbClr val="000000"/>
                </a:solidFill>
                <a:effectLst/>
              </a:rPr>
              <a:t>Clustered bar chart</a:t>
            </a:r>
            <a:r>
              <a:rPr lang="en-US" sz="1400" b="0" i="0">
                <a:solidFill>
                  <a:srgbClr val="000000"/>
                </a:solidFill>
                <a:effectLst/>
              </a:rPr>
              <a:t>. That is the third visual over in the top row.</a:t>
            </a:r>
            <a:endParaRPr lang="en-US" sz="1400" b="0" i="0">
              <a:solidFill>
                <a:srgbClr val="000000"/>
              </a:solidFill>
              <a:effectLst/>
            </a:endParaRPr>
          </a:p>
          <a:p>
            <a:pPr marL="342900" indent="-342900">
              <a:buAutoNum type="arabicPeriod"/>
            </a:pPr>
            <a:r>
              <a:rPr lang="en-US" sz="1400" b="0" i="0">
                <a:solidFill>
                  <a:srgbClr val="000000"/>
                </a:solidFill>
                <a:effectLst/>
              </a:rPr>
              <a:t>In the </a:t>
            </a:r>
            <a:r>
              <a:rPr lang="en-US" sz="1400" b="1" i="0">
                <a:solidFill>
                  <a:srgbClr val="000000"/>
                </a:solidFill>
                <a:effectLst/>
              </a:rPr>
              <a:t>Fields </a:t>
            </a:r>
            <a:r>
              <a:rPr lang="en-US" sz="1400" b="0" i="0">
                <a:solidFill>
                  <a:srgbClr val="000000"/>
                </a:solidFill>
                <a:effectLst/>
              </a:rPr>
              <a:t>sub-pane within the </a:t>
            </a:r>
            <a:r>
              <a:rPr lang="en-US" sz="1400" b="1" i="0">
                <a:solidFill>
                  <a:srgbClr val="000000"/>
                </a:solidFill>
                <a:effectLst/>
              </a:rPr>
              <a:t>Visualizations </a:t>
            </a:r>
            <a:r>
              <a:rPr lang="en-US" sz="1400" b="0" i="0">
                <a:solidFill>
                  <a:srgbClr val="000000"/>
                </a:solidFill>
                <a:effectLst/>
              </a:rPr>
              <a:t>pane, drag and drop </a:t>
            </a:r>
            <a:r>
              <a:rPr lang="en-US" sz="1400" b="1" i="0">
                <a:solidFill>
                  <a:srgbClr val="000000"/>
                </a:solidFill>
                <a:effectLst/>
              </a:rPr>
              <a:t>Date </a:t>
            </a:r>
            <a:r>
              <a:rPr lang="en-US" sz="1400" b="0" i="0">
                <a:solidFill>
                  <a:srgbClr val="000000"/>
                </a:solidFill>
                <a:effectLst/>
              </a:rPr>
              <a:t>from the </a:t>
            </a:r>
            <a:r>
              <a:rPr lang="en-US" sz="1400" b="1" i="0">
                <a:solidFill>
                  <a:srgbClr val="000000"/>
                </a:solidFill>
                <a:effectLst/>
              </a:rPr>
              <a:t>Legend </a:t>
            </a:r>
            <a:r>
              <a:rPr lang="en-US" sz="1400" b="0" i="0">
                <a:solidFill>
                  <a:srgbClr val="000000"/>
                </a:solidFill>
                <a:effectLst/>
              </a:rPr>
              <a:t>field to the </a:t>
            </a:r>
            <a:r>
              <a:rPr lang="en-US" sz="1400" b="1" i="0">
                <a:solidFill>
                  <a:srgbClr val="000000"/>
                </a:solidFill>
                <a:effectLst/>
              </a:rPr>
              <a:t>Values </a:t>
            </a:r>
            <a:r>
              <a:rPr lang="en-US" sz="1400" b="0" i="0">
                <a:solidFill>
                  <a:srgbClr val="000000"/>
                </a:solidFill>
                <a:effectLst/>
              </a:rPr>
              <a:t>field. Note that the text changes to </a:t>
            </a:r>
            <a:r>
              <a:rPr lang="en-US" sz="1400" b="1" i="0">
                <a:solidFill>
                  <a:srgbClr val="000000"/>
                </a:solidFill>
                <a:effectLst/>
              </a:rPr>
              <a:t>Count of Date</a:t>
            </a:r>
            <a:r>
              <a:rPr lang="en-US" sz="1400" b="0" i="0">
                <a:solidFill>
                  <a:srgbClr val="000000"/>
                </a:solidFill>
                <a:effectLst/>
              </a:rPr>
              <a:t>.</a:t>
            </a:r>
            <a:endParaRPr lang="en-US" sz="1400" b="0" i="0">
              <a:solidFill>
                <a:srgbClr val="000000"/>
              </a:solidFill>
              <a:effectLst/>
            </a:endParaRPr>
          </a:p>
          <a:p>
            <a:pPr marL="342900" indent="-342900">
              <a:buAutoNum type="arabicPeriod"/>
            </a:pPr>
            <a:r>
              <a:rPr lang="en-US" sz="1400" b="0" i="0">
                <a:solidFill>
                  <a:srgbClr val="000000"/>
                </a:solidFill>
                <a:effectLst/>
              </a:rPr>
              <a:t>Drag the visual so that the top of the visual lines up with the top of our original column chart visual and then resize it so that this visual extends to the middle of the page horizontally and all of the way to the bottom of the page.</a:t>
            </a:r>
            <a:endParaRPr lang="en-US" sz="1400" b="0" i="0">
              <a:solidFill>
                <a:srgbClr val="000000"/>
              </a:solidFill>
              <a:effectLst/>
            </a:endParaRPr>
          </a:p>
          <a:p>
            <a:pPr marL="342900" indent="-342900">
              <a:buAutoNum type="arabicPeriod"/>
            </a:pPr>
            <a:r>
              <a:rPr lang="en-US" sz="1400" b="0" i="0">
                <a:solidFill>
                  <a:srgbClr val="000000"/>
                </a:solidFill>
                <a:effectLst/>
              </a:rPr>
              <a:t>Notice that the weekdays are not in order. Use the ellipsis (</a:t>
            </a:r>
            <a:r>
              <a:rPr lang="en-US" sz="1400" b="1" i="0">
                <a:solidFill>
                  <a:srgbClr val="000000"/>
                </a:solidFill>
                <a:effectLst/>
              </a:rPr>
              <a:t>...</a:t>
            </a:r>
            <a:r>
              <a:rPr lang="en-US" sz="1400" b="0" i="0">
                <a:solidFill>
                  <a:srgbClr val="000000"/>
                </a:solidFill>
                <a:effectLst/>
              </a:rPr>
              <a:t>) in the visual to change </a:t>
            </a:r>
            <a:r>
              <a:rPr lang="en-US" sz="1400" b="1" i="0">
                <a:solidFill>
                  <a:srgbClr val="000000"/>
                </a:solidFill>
                <a:effectLst/>
              </a:rPr>
              <a:t>Sort by </a:t>
            </a:r>
            <a:r>
              <a:rPr lang="en-US" sz="1400" b="0" i="0">
                <a:solidFill>
                  <a:srgbClr val="000000"/>
                </a:solidFill>
                <a:effectLst/>
              </a:rPr>
              <a:t>to </a:t>
            </a:r>
            <a:r>
              <a:rPr lang="en-US" sz="1400" b="1" i="0">
                <a:solidFill>
                  <a:srgbClr val="000000"/>
                </a:solidFill>
                <a:effectLst/>
              </a:rPr>
              <a:t>Weekday </a:t>
            </a:r>
            <a:r>
              <a:rPr lang="en-US" sz="1400" b="0" i="0">
                <a:solidFill>
                  <a:srgbClr val="000000"/>
                </a:solidFill>
                <a:effectLst/>
              </a:rPr>
              <a:t>and </a:t>
            </a:r>
            <a:r>
              <a:rPr lang="en-US" sz="1400" b="1" i="0">
                <a:solidFill>
                  <a:srgbClr val="000000"/>
                </a:solidFill>
                <a:effectLst/>
              </a:rPr>
              <a:t>Sort ascending</a:t>
            </a:r>
            <a:r>
              <a:rPr lang="en-US" sz="1400" b="0" i="0">
                <a:solidFill>
                  <a:srgbClr val="000000"/>
                </a:solidFill>
                <a:effectLst/>
              </a:rPr>
              <a:t>.</a:t>
            </a:r>
            <a:endParaRPr lang="en-US" sz="1400" b="0" i="0">
              <a:solidFill>
                <a:srgbClr val="000000"/>
              </a:solidFill>
              <a:effectLst/>
            </a:endParaRPr>
          </a:p>
          <a:p>
            <a:pPr marL="342900" indent="-342900">
              <a:buAutoNum type="arabicPeriod"/>
            </a:pPr>
            <a:r>
              <a:rPr lang="en-US" sz="1400" b="0" i="0">
                <a:solidFill>
                  <a:srgbClr val="000000"/>
                </a:solidFill>
                <a:effectLst/>
              </a:rPr>
              <a:t>Click on the </a:t>
            </a:r>
            <a:r>
              <a:rPr lang="en-US" sz="1400" b="1" i="0">
                <a:solidFill>
                  <a:srgbClr val="000000"/>
                </a:solidFill>
                <a:effectLst/>
              </a:rPr>
              <a:t>Weekday </a:t>
            </a:r>
            <a:r>
              <a:rPr lang="en-US" sz="1400" b="0" i="0">
                <a:solidFill>
                  <a:srgbClr val="000000"/>
                </a:solidFill>
                <a:effectLst/>
              </a:rPr>
              <a:t>column in the </a:t>
            </a:r>
            <a:r>
              <a:rPr lang="en-US" sz="1400" b="1" i="0">
                <a:solidFill>
                  <a:srgbClr val="000000"/>
                </a:solidFill>
                <a:effectLst/>
              </a:rPr>
              <a:t>Fields </a:t>
            </a:r>
            <a:r>
              <a:rPr lang="en-US" sz="1400" b="0" i="0">
                <a:solidFill>
                  <a:srgbClr val="000000"/>
                </a:solidFill>
                <a:effectLst/>
              </a:rPr>
              <a:t>pane and then, from the </a:t>
            </a:r>
            <a:r>
              <a:rPr lang="en-US" sz="1400" b="1" i="0">
                <a:solidFill>
                  <a:srgbClr val="000000"/>
                </a:solidFill>
                <a:effectLst/>
              </a:rPr>
              <a:t>Column tools </a:t>
            </a:r>
            <a:r>
              <a:rPr lang="en-US" sz="1400" b="0" i="0">
                <a:solidFill>
                  <a:srgbClr val="000000"/>
                </a:solidFill>
                <a:effectLst/>
              </a:rPr>
              <a:t>tab, choose the </a:t>
            </a:r>
            <a:r>
              <a:rPr lang="en-US" sz="1400" b="1" i="0">
                <a:solidFill>
                  <a:srgbClr val="000000"/>
                </a:solidFill>
                <a:effectLst/>
              </a:rPr>
              <a:t>Sort by </a:t>
            </a:r>
            <a:r>
              <a:rPr lang="en-US" sz="1400" b="0" i="0">
                <a:solidFill>
                  <a:srgbClr val="000000"/>
                </a:solidFill>
                <a:effectLst/>
              </a:rPr>
              <a:t>column and then </a:t>
            </a:r>
            <a:r>
              <a:rPr lang="en-US" sz="1400" b="1" i="0">
                <a:solidFill>
                  <a:srgbClr val="000000"/>
                </a:solidFill>
                <a:effectLst/>
              </a:rPr>
              <a:t>WeekdayNum</a:t>
            </a:r>
            <a:r>
              <a:rPr lang="en-US" sz="1400" b="0" i="0">
                <a:solidFill>
                  <a:srgbClr val="000000"/>
                </a:solidFill>
                <a:effectLst/>
              </a:rPr>
              <a:t>. This new visual now displays Monday at the top and Sunday at the bottom.</a:t>
            </a:r>
            <a:endParaRPr lang="en-US" sz="1400" b="0" i="0">
              <a:solidFill>
                <a:srgbClr val="000000"/>
              </a:solidFill>
              <a:effectLst/>
            </a:endParaRPr>
          </a:p>
          <a:p>
            <a:pPr marL="342900" indent="-342900">
              <a:buAutoNum type="arabicPeriod"/>
            </a:pPr>
            <a:r>
              <a:rPr lang="en-US" sz="1400" b="0" i="0">
                <a:solidFill>
                  <a:srgbClr val="000000"/>
                </a:solidFill>
                <a:effectLst/>
              </a:rPr>
              <a:t>Finally, format this visual to display </a:t>
            </a:r>
            <a:r>
              <a:rPr lang="en-US" sz="1400" b="1" i="0">
                <a:solidFill>
                  <a:srgbClr val="000000"/>
                </a:solidFill>
                <a:effectLst/>
              </a:rPr>
              <a:t>Data labels</a:t>
            </a:r>
            <a:r>
              <a:rPr lang="en-US" sz="1400" b="0" i="0">
                <a:solidFill>
                  <a:srgbClr val="000000"/>
                </a:solidFill>
                <a:effectLst/>
              </a:rPr>
              <a:t>.</a:t>
            </a:r>
            <a:endParaRPr lang="en-US" sz="1400" b="0" i="0">
              <a:solidFill>
                <a:srgbClr val="000000"/>
              </a:solidFill>
              <a:effectLst/>
            </a:endParaRPr>
          </a:p>
          <a:p>
            <a:pPr marL="342900" indent="-342900">
              <a:buAutoNum type="arabicPeriod"/>
            </a:pPr>
            <a:r>
              <a:rPr lang="en-US" sz="1400" b="0" i="0">
                <a:solidFill>
                  <a:srgbClr val="000000"/>
                </a:solidFill>
                <a:effectLst/>
              </a:rPr>
              <a:t>Click on a blank area of the canvas and select the </a:t>
            </a:r>
            <a:r>
              <a:rPr lang="en-US" sz="1400" b="1" i="0">
                <a:solidFill>
                  <a:srgbClr val="000000"/>
                </a:solidFill>
                <a:effectLst/>
              </a:rPr>
              <a:t>Card </a:t>
            </a:r>
            <a:r>
              <a:rPr lang="en-US" sz="1400" b="0" i="0">
                <a:solidFill>
                  <a:srgbClr val="000000"/>
                </a:solidFill>
                <a:effectLst/>
              </a:rPr>
              <a:t>visual. This is the visual in the fourth row from the top and farthest to the right.</a:t>
            </a:r>
            <a:endParaRPr lang="en-US" sz="1400" b="0" i="0">
              <a:solidFill>
                <a:srgbClr val="000000"/>
              </a:solidFill>
              <a:effectLst/>
            </a:endParaRPr>
          </a:p>
          <a:p>
            <a:pPr marL="342900" indent="-342900">
              <a:buAutoNum type="arabicPeriod"/>
            </a:pPr>
            <a:r>
              <a:rPr lang="en-US" sz="1400" b="0" i="0">
                <a:solidFill>
                  <a:srgbClr val="000000"/>
                </a:solidFill>
                <a:effectLst/>
              </a:rPr>
              <a:t>Drag </a:t>
            </a:r>
            <a:r>
              <a:rPr lang="en-US" sz="1400" b="1" i="0">
                <a:solidFill>
                  <a:srgbClr val="000000"/>
                </a:solidFill>
                <a:effectLst/>
              </a:rPr>
              <a:t>Date </a:t>
            </a:r>
            <a:r>
              <a:rPr lang="en-US" sz="1400" b="0" i="0">
                <a:solidFill>
                  <a:srgbClr val="000000"/>
                </a:solidFill>
                <a:effectLst/>
              </a:rPr>
              <a:t>from the </a:t>
            </a:r>
            <a:r>
              <a:rPr lang="en-US" sz="1400" b="1" i="0">
                <a:solidFill>
                  <a:srgbClr val="000000"/>
                </a:solidFill>
                <a:effectLst/>
              </a:rPr>
              <a:t>Fields </a:t>
            </a:r>
            <a:r>
              <a:rPr lang="en-US" sz="1400" b="0" i="0">
                <a:solidFill>
                  <a:srgbClr val="000000"/>
                </a:solidFill>
                <a:effectLst/>
              </a:rPr>
              <a:t>pane into this visual.</a:t>
            </a:r>
            <a:endParaRPr lang="en-US" sz="1400" b="0" i="0">
              <a:solidFill>
                <a:srgbClr val="000000"/>
              </a:solidFill>
              <a:effectLst/>
            </a:endParaRPr>
          </a:p>
          <a:p>
            <a:pPr marL="342900" indent="-342900">
              <a:buAutoNum type="arabicPeriod"/>
            </a:pPr>
            <a:r>
              <a:rPr lang="en-US" sz="1400" b="0" i="0">
                <a:solidFill>
                  <a:srgbClr val="000000"/>
                </a:solidFill>
                <a:effectLst/>
              </a:rPr>
              <a:t>In the </a:t>
            </a:r>
            <a:r>
              <a:rPr lang="en-US" sz="1400" b="1" i="0">
                <a:solidFill>
                  <a:srgbClr val="000000"/>
                </a:solidFill>
                <a:effectLst/>
              </a:rPr>
              <a:t>Fields </a:t>
            </a:r>
            <a:r>
              <a:rPr lang="en-US" sz="1400" b="0" i="0">
                <a:solidFill>
                  <a:srgbClr val="000000"/>
                </a:solidFill>
                <a:effectLst/>
              </a:rPr>
              <a:t>sub-pane of the </a:t>
            </a:r>
            <a:r>
              <a:rPr lang="en-US" sz="1400" b="1" i="0">
                <a:solidFill>
                  <a:srgbClr val="000000"/>
                </a:solidFill>
                <a:effectLst/>
              </a:rPr>
              <a:t>Visualizations </a:t>
            </a:r>
            <a:r>
              <a:rPr lang="en-US" sz="1400" b="0" i="0">
                <a:solidFill>
                  <a:srgbClr val="000000"/>
                </a:solidFill>
                <a:effectLst/>
              </a:rPr>
              <a:t>pane, use the drop-down arrow next to </a:t>
            </a:r>
            <a:r>
              <a:rPr lang="en-US" sz="1400" b="1" i="0">
                <a:solidFill>
                  <a:srgbClr val="000000"/>
                </a:solidFill>
                <a:effectLst/>
              </a:rPr>
              <a:t>Earliest Date </a:t>
            </a:r>
            <a:r>
              <a:rPr lang="en-US" sz="1400" b="0" i="0">
                <a:solidFill>
                  <a:srgbClr val="000000"/>
                </a:solidFill>
                <a:effectLst/>
              </a:rPr>
              <a:t>and change this to </a:t>
            </a:r>
            <a:r>
              <a:rPr lang="en-US" sz="1400" b="1" i="0">
                <a:solidFill>
                  <a:srgbClr val="000000"/>
                </a:solidFill>
                <a:effectLst/>
              </a:rPr>
              <a:t>Count</a:t>
            </a:r>
            <a:r>
              <a:rPr lang="en-US" sz="1400" b="0" i="0">
                <a:solidFill>
                  <a:srgbClr val="000000"/>
                </a:solidFill>
                <a:effectLst/>
              </a:rPr>
              <a:t>.</a:t>
            </a:r>
            <a:r>
              <a:rPr lang="en-US" sz="1400"/>
              <a:t> </a:t>
            </a:r>
            <a:endParaRPr lang="en-US" sz="1400"/>
          </a:p>
          <a:p>
            <a:pPr marL="342900" indent="-342900">
              <a:buAutoNum type="arabicPeriod"/>
            </a:pPr>
            <a:r>
              <a:rPr lang="en-US" sz="1400" b="0" i="0">
                <a:solidFill>
                  <a:srgbClr val="000000"/>
                </a:solidFill>
                <a:effectLst/>
              </a:rPr>
              <a:t>Lastly, reposition the </a:t>
            </a:r>
            <a:r>
              <a:rPr lang="en-US" sz="1400" b="1" i="0">
                <a:solidFill>
                  <a:srgbClr val="000000"/>
                </a:solidFill>
                <a:effectLst/>
              </a:rPr>
              <a:t>Card </a:t>
            </a:r>
            <a:r>
              <a:rPr lang="en-US" sz="1400" b="0" i="0">
                <a:solidFill>
                  <a:srgbClr val="000000"/>
                </a:solidFill>
                <a:effectLst/>
              </a:rPr>
              <a:t>visual to be in the center of the blank area of the canvas and resize the visual to be just big enough to fully display the </a:t>
            </a:r>
            <a:r>
              <a:rPr lang="en-US" sz="1400" b="1" i="0">
                <a:solidFill>
                  <a:srgbClr val="000000"/>
                </a:solidFill>
                <a:effectLst/>
              </a:rPr>
              <a:t>Count of Date </a:t>
            </a:r>
            <a:r>
              <a:rPr lang="en-US" sz="1400" b="0" i="0">
                <a:solidFill>
                  <a:srgbClr val="000000"/>
                </a:solidFill>
                <a:effectLst/>
              </a:rPr>
              <a:t>text.</a:t>
            </a:r>
            <a:endParaRPr lang="en-US" sz="1400"/>
          </a:p>
        </p:txBody>
      </p:sp>
      <p:sp>
        <p:nvSpPr>
          <p:cNvPr id="5" name="TextBox 4"/>
          <p:cNvSpPr txBox="1"/>
          <p:nvPr/>
        </p:nvSpPr>
        <p:spPr>
          <a:xfrm>
            <a:off x="9075906"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55575"/>
            <a:ext cx="12192000" cy="654685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Editing visual interactions</a:t>
            </a:r>
            <a:endParaRPr lang="en-US"/>
          </a:p>
        </p:txBody>
      </p:sp>
      <p:sp>
        <p:nvSpPr>
          <p:cNvPr id="3" name="Content Placeholder 2"/>
          <p:cNvSpPr>
            <a:spLocks noGrp="1"/>
          </p:cNvSpPr>
          <p:nvPr>
            <p:ph idx="1"/>
          </p:nvPr>
        </p:nvSpPr>
        <p:spPr/>
        <p:txBody>
          <a:bodyPr/>
          <a:lstStyle/>
          <a:p>
            <a:r>
              <a:rPr lang="en-US" sz="1800" b="0" i="0">
                <a:solidFill>
                  <a:srgbClr val="000000"/>
                </a:solidFill>
                <a:effectLst/>
              </a:rPr>
              <a:t>With </a:t>
            </a:r>
            <a:r>
              <a:rPr lang="en-US" sz="1800" b="1" i="0">
                <a:solidFill>
                  <a:srgbClr val="000000"/>
                </a:solidFill>
                <a:effectLst/>
              </a:rPr>
              <a:t>Monday </a:t>
            </a:r>
            <a:r>
              <a:rPr lang="en-US" sz="1800" b="0" i="0">
                <a:solidFill>
                  <a:srgbClr val="000000"/>
                </a:solidFill>
                <a:effectLst/>
              </a:rPr>
              <a:t>selected in the bar chart, hover your mouse over </a:t>
            </a:r>
            <a:r>
              <a:rPr lang="en-US" sz="1800" b="1" i="0">
                <a:solidFill>
                  <a:srgbClr val="000000"/>
                </a:solidFill>
                <a:effectLst/>
              </a:rPr>
              <a:t>July </a:t>
            </a:r>
            <a:r>
              <a:rPr lang="en-US" sz="1800" b="0" i="0">
                <a:solidFill>
                  <a:srgbClr val="000000"/>
                </a:solidFill>
                <a:effectLst/>
              </a:rPr>
              <a:t>again, but, this time, hold down the </a:t>
            </a:r>
            <a:r>
              <a:rPr lang="en-US" sz="1800" b="0" i="1">
                <a:solidFill>
                  <a:srgbClr val="000000"/>
                </a:solidFill>
                <a:effectLst/>
              </a:rPr>
              <a:t>Ctrl </a:t>
            </a:r>
            <a:r>
              <a:rPr lang="en-US" sz="1800" b="0" i="0">
                <a:solidFill>
                  <a:srgbClr val="000000"/>
                </a:solidFill>
                <a:effectLst/>
              </a:rPr>
              <a:t>key and then click the </a:t>
            </a:r>
            <a:r>
              <a:rPr lang="en-US" sz="1800" b="1" i="0">
                <a:solidFill>
                  <a:srgbClr val="000000"/>
                </a:solidFill>
                <a:effectLst/>
              </a:rPr>
              <a:t>July </a:t>
            </a:r>
            <a:r>
              <a:rPr lang="en-US" sz="1800" b="0" i="0">
                <a:solidFill>
                  <a:srgbClr val="000000"/>
                </a:solidFill>
                <a:effectLst/>
              </a:rPr>
              <a:t>column. Note that the </a:t>
            </a:r>
            <a:r>
              <a:rPr lang="en-US" sz="1800" b="1" i="0">
                <a:solidFill>
                  <a:srgbClr val="000000"/>
                </a:solidFill>
                <a:effectLst/>
              </a:rPr>
              <a:t>Card </a:t>
            </a:r>
            <a:r>
              <a:rPr lang="en-US" sz="1800" b="0" i="0">
                <a:solidFill>
                  <a:srgbClr val="000000"/>
                </a:solidFill>
                <a:effectLst/>
              </a:rPr>
              <a:t>visual changes to read </a:t>
            </a:r>
            <a:r>
              <a:rPr lang="en-US" sz="1800" b="1" i="0">
                <a:solidFill>
                  <a:srgbClr val="000000"/>
                </a:solidFill>
                <a:effectLst/>
              </a:rPr>
              <a:t>5</a:t>
            </a:r>
            <a:r>
              <a:rPr lang="en-US" sz="1800" b="0" i="0">
                <a:solidFill>
                  <a:srgbClr val="000000"/>
                </a:solidFill>
                <a:effectLst/>
              </a:rPr>
              <a:t>. By using the </a:t>
            </a:r>
            <a:r>
              <a:rPr lang="en-US" sz="1800" b="0" i="1">
                <a:solidFill>
                  <a:srgbClr val="000000"/>
                </a:solidFill>
                <a:effectLst/>
              </a:rPr>
              <a:t>Ctrl </a:t>
            </a:r>
            <a:r>
              <a:rPr lang="en-US" sz="1800" b="0" i="0">
                <a:solidFill>
                  <a:srgbClr val="000000"/>
                </a:solidFill>
                <a:effectLst/>
              </a:rPr>
              <a:t>key, we can make values selected within visuals additive with one another.</a:t>
            </a:r>
            <a:endParaRPr lang="en-US"/>
          </a:p>
        </p:txBody>
      </p:sp>
      <p:pic>
        <p:nvPicPr>
          <p:cNvPr id="5" name="Picture 4"/>
          <p:cNvPicPr>
            <a:picLocks noChangeAspect="1"/>
          </p:cNvPicPr>
          <p:nvPr/>
        </p:nvPicPr>
        <p:blipFill>
          <a:blip r:embed="rId1"/>
          <a:stretch>
            <a:fillRect/>
          </a:stretch>
        </p:blipFill>
        <p:spPr>
          <a:xfrm>
            <a:off x="2254250" y="2312396"/>
            <a:ext cx="7683500" cy="4125879"/>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Editing visual interactions</a:t>
            </a:r>
            <a:endParaRPr lang="en-US"/>
          </a:p>
        </p:txBody>
      </p:sp>
      <p:sp>
        <p:nvSpPr>
          <p:cNvPr id="3" name="Content Placeholder 2"/>
          <p:cNvSpPr>
            <a:spLocks noGrp="1"/>
          </p:cNvSpPr>
          <p:nvPr>
            <p:ph idx="1"/>
          </p:nvPr>
        </p:nvSpPr>
        <p:spPr>
          <a:xfrm>
            <a:off x="838200" y="1825625"/>
            <a:ext cx="4066770" cy="4351338"/>
          </a:xfrm>
        </p:spPr>
        <p:txBody>
          <a:bodyPr/>
          <a:lstStyle/>
          <a:p>
            <a:r>
              <a:rPr lang="en-US" sz="1800" b="0" i="0">
                <a:solidFill>
                  <a:srgbClr val="000000"/>
                </a:solidFill>
                <a:effectLst/>
              </a:rPr>
              <a:t>One icon looks like a column chart with a small funnel, and the other is a circle with a line through it. If you hover over these icons, you will see that the chart icon is called </a:t>
            </a:r>
            <a:r>
              <a:rPr lang="en-US" sz="1800" b="1" i="0">
                <a:solidFill>
                  <a:srgbClr val="000000"/>
                </a:solidFill>
                <a:effectLst/>
              </a:rPr>
              <a:t>Filter </a:t>
            </a:r>
            <a:r>
              <a:rPr lang="en-US" sz="1800" b="0" i="0">
                <a:solidFill>
                  <a:srgbClr val="000000"/>
                </a:solidFill>
                <a:effectLst/>
              </a:rPr>
              <a:t>and the circle icon is called </a:t>
            </a:r>
            <a:r>
              <a:rPr lang="en-US" sz="1800" b="1" i="0">
                <a:solidFill>
                  <a:srgbClr val="000000"/>
                </a:solidFill>
                <a:effectLst/>
              </a:rPr>
              <a:t>None</a:t>
            </a:r>
            <a:r>
              <a:rPr lang="en-US" sz="1800" b="0" i="0">
                <a:solidFill>
                  <a:srgbClr val="000000"/>
                </a:solidFill>
                <a:effectLst/>
              </a:rPr>
              <a:t>. The icon that is shaded in gray is the currently active interaction mode.</a:t>
            </a:r>
            <a:endParaRPr lang="en-US"/>
          </a:p>
        </p:txBody>
      </p:sp>
      <p:pic>
        <p:nvPicPr>
          <p:cNvPr id="5" name="Picture 4"/>
          <p:cNvPicPr>
            <a:picLocks noChangeAspect="1"/>
          </p:cNvPicPr>
          <p:nvPr/>
        </p:nvPicPr>
        <p:blipFill>
          <a:blip r:embed="rId1"/>
          <a:stretch>
            <a:fillRect/>
          </a:stretch>
        </p:blipFill>
        <p:spPr>
          <a:xfrm>
            <a:off x="4904970" y="1559889"/>
            <a:ext cx="7086600" cy="4698036"/>
          </a:xfrm>
          <a:prstGeom prst="rect">
            <a:avLst/>
          </a:prstGeom>
        </p:spPr>
      </p:pic>
      <p:sp>
        <p:nvSpPr>
          <p:cNvPr id="7" name="TextBox 6"/>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Editing visual interactions</a:t>
            </a:r>
            <a:endParaRPr lang="en-US"/>
          </a:p>
        </p:txBody>
      </p:sp>
      <p:sp>
        <p:nvSpPr>
          <p:cNvPr id="3" name="Content Placeholder 2"/>
          <p:cNvSpPr>
            <a:spLocks noGrp="1"/>
          </p:cNvSpPr>
          <p:nvPr>
            <p:ph idx="1"/>
          </p:nvPr>
        </p:nvSpPr>
        <p:spPr>
          <a:xfrm>
            <a:off x="838200" y="1825625"/>
            <a:ext cx="4533900" cy="4351338"/>
          </a:xfrm>
        </p:spPr>
        <p:txBody>
          <a:bodyPr/>
          <a:lstStyle/>
          <a:p>
            <a:r>
              <a:rPr lang="en-US" sz="1800" b="0" i="0">
                <a:solidFill>
                  <a:srgbClr val="000000"/>
                </a:solidFill>
                <a:effectLst/>
              </a:rPr>
              <a:t>Select the column chart visual in the lower left corner and hover your mouse pointer over the bar chart. Notice that a third icon appears that is simply shaded in the column chart. This is the </a:t>
            </a:r>
            <a:r>
              <a:rPr lang="en-US" sz="1800" b="1" i="0">
                <a:solidFill>
                  <a:srgbClr val="000000"/>
                </a:solidFill>
                <a:effectLst/>
              </a:rPr>
              <a:t>Highlight </a:t>
            </a:r>
            <a:r>
              <a:rPr lang="en-US" sz="1800" b="0" i="0">
                <a:solidFill>
                  <a:srgbClr val="000000"/>
                </a:solidFill>
                <a:effectLst/>
              </a:rPr>
              <a:t>icon, which explains the behavior of this chart when we clicked on months within our column chart:</a:t>
            </a:r>
            <a:endParaRPr lang="en-US" sz="1800" b="0" i="0">
              <a:solidFill>
                <a:srgbClr val="000000"/>
              </a:solidFill>
              <a:effectLst/>
            </a:endParaRPr>
          </a:p>
          <a:p>
            <a:r>
              <a:rPr lang="en-US" sz="1800" b="0" i="0">
                <a:solidFill>
                  <a:srgbClr val="FF0000"/>
                </a:solidFill>
                <a:effectLst/>
              </a:rPr>
              <a:t>Card visuals cannot filter other visuals.</a:t>
            </a:r>
            <a:endParaRPr lang="en-US">
              <a:solidFill>
                <a:srgbClr val="FF0000"/>
              </a:solidFill>
            </a:endParaRPr>
          </a:p>
        </p:txBody>
      </p:sp>
      <p:pic>
        <p:nvPicPr>
          <p:cNvPr id="5" name="Picture 4"/>
          <p:cNvPicPr>
            <a:picLocks noChangeAspect="1"/>
          </p:cNvPicPr>
          <p:nvPr/>
        </p:nvPicPr>
        <p:blipFill>
          <a:blip r:embed="rId1"/>
          <a:stretch>
            <a:fillRect/>
          </a:stretch>
        </p:blipFill>
        <p:spPr>
          <a:xfrm>
            <a:off x="5727258" y="1690688"/>
            <a:ext cx="6464742" cy="4114420"/>
          </a:xfrm>
          <a:prstGeom prst="rect">
            <a:avLst/>
          </a:prstGeom>
        </p:spPr>
      </p:pic>
      <p:sp>
        <p:nvSpPr>
          <p:cNvPr id="6" name="TextBox 5"/>
          <p:cNvSpPr txBox="1"/>
          <p:nvPr/>
        </p:nvSpPr>
        <p:spPr>
          <a:xfrm>
            <a:off x="9199731" y="6376271"/>
            <a:ext cx="2791839" cy="369332"/>
          </a:xfrm>
          <a:prstGeom prst="rect">
            <a:avLst/>
          </a:prstGeom>
          <a:noFill/>
        </p:spPr>
        <p:txBody>
          <a:bodyPr wrap="square" rtlCol="0">
            <a:spAutoFit/>
          </a:bodyPr>
          <a:lstStyle/>
          <a:p>
            <a:pPr algn="r"/>
            <a:r>
              <a:rPr lang="en-US" i="1"/>
              <a:t>Source: Deckler (2022)</a:t>
            </a:r>
            <a:endParaRPr lang="en-US" i="1"/>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0" y="155575"/>
            <a:ext cx="12192000" cy="6546850"/>
          </a:xfrm>
          <a:prstGeom prst="rect">
            <a:avLst/>
          </a:prstGeom>
        </p:spPr>
      </p:pic>
      <p:sp>
        <p:nvSpPr>
          <p:cNvPr id="7" name="Rectangle: Rounded Corners 6"/>
          <p:cNvSpPr/>
          <p:nvPr/>
        </p:nvSpPr>
        <p:spPr>
          <a:xfrm>
            <a:off x="4223038" y="2304414"/>
            <a:ext cx="1168112"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Rounded Corners 8"/>
          <p:cNvSpPr/>
          <p:nvPr/>
        </p:nvSpPr>
        <p:spPr>
          <a:xfrm>
            <a:off x="1603663" y="1690688"/>
            <a:ext cx="1189702" cy="26955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5640070" y="2304414"/>
            <a:ext cx="1827530" cy="646331"/>
          </a:xfrm>
          <a:prstGeom prst="rect">
            <a:avLst/>
          </a:prstGeom>
          <a:noFill/>
        </p:spPr>
        <p:txBody>
          <a:bodyPr wrap="square" rtlCol="0">
            <a:spAutoFit/>
          </a:bodyPr>
          <a:lstStyle/>
          <a:p>
            <a:pPr algn="ctr"/>
            <a:r>
              <a:rPr lang="en-US" b="1">
                <a:solidFill>
                  <a:srgbClr val="FF0000"/>
                </a:solidFill>
              </a:rPr>
              <a:t>Still 1095 days. Why?</a:t>
            </a:r>
            <a:endParaRPr lang="en-US" b="1">
              <a:solidFill>
                <a:srgbClr val="FF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00324" y="0"/>
            <a:ext cx="11191351" cy="68580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734147" y="242682"/>
            <a:ext cx="8723705" cy="6372636"/>
          </a:xfrm>
          <a:prstGeom prst="rect">
            <a:avLst/>
          </a:prstGeom>
        </p:spPr>
      </p:pic>
    </p:spTree>
  </p:cSld>
  <p:clrMapOvr>
    <a:masterClrMapping/>
  </p:clrMapOvr>
</p:sld>
</file>

<file path=ppt/theme/theme1.xml><?xml version="1.0" encoding="utf-8"?>
<a:theme xmlns:a="http://schemas.openxmlformats.org/drawingml/2006/main" name="Chủ đề Office">
  <a:themeElements>
    <a:clrScheme name="Lục">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iCiel Gotham Medium"/>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158416</Words>
  <Application>WPS Presentation</Application>
  <PresentationFormat>Widescreen</PresentationFormat>
  <Paragraphs>3622</Paragraphs>
  <Slides>644</Slides>
  <Notes>30</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644</vt:i4>
      </vt:variant>
    </vt:vector>
  </HeadingPairs>
  <TitlesOfParts>
    <vt:vector size="682" baseType="lpstr">
      <vt:lpstr>Arial</vt:lpstr>
      <vt:lpstr>SimSun</vt:lpstr>
      <vt:lpstr>Wingdings</vt:lpstr>
      <vt:lpstr>Myriad Pro Light</vt:lpstr>
      <vt:lpstr>Myriad Pro</vt:lpstr>
      <vt:lpstr>Myriad Pro Light SemiExt</vt:lpstr>
      <vt:lpstr>Calibri Light</vt:lpstr>
      <vt:lpstr>iCiel Gotham Medium</vt:lpstr>
      <vt:lpstr>AMGDT</vt:lpstr>
      <vt:lpstr>iCiel Gotham Medium</vt:lpstr>
      <vt:lpstr>iCiel Gotham Ultra</vt:lpstr>
      <vt:lpstr>Microsoft YaHei</vt:lpstr>
      <vt:lpstr>Arial Unicode MS</vt:lpstr>
      <vt:lpstr>Calibri</vt:lpstr>
      <vt:lpstr>ArialNarrow</vt:lpstr>
      <vt:lpstr>MinionPro-Regular</vt:lpstr>
      <vt:lpstr>iCiel Gotham Medium</vt:lpstr>
      <vt:lpstr>CourierStd</vt:lpstr>
      <vt:lpstr>MinionPro-Bold</vt:lpstr>
      <vt:lpstr>TimesNewRomanPSMT</vt:lpstr>
      <vt:lpstr>Times New Roman</vt:lpstr>
      <vt:lpstr>UtopiaStd-Regular2</vt:lpstr>
      <vt:lpstr>UtopiaStd-Regular3</vt:lpstr>
      <vt:lpstr>HelveticaNeueLTStd-Cn4</vt:lpstr>
      <vt:lpstr>Courier New</vt:lpstr>
      <vt:lpstr>UtopiaStd-Regular4</vt:lpstr>
      <vt:lpstr>UtopiaStd-Italic4</vt:lpstr>
      <vt:lpstr>UtopiaStd-Regular5</vt:lpstr>
      <vt:lpstr>UtopiaStd-Regular6</vt:lpstr>
      <vt:lpstr>UtopiaStd-Regular7</vt:lpstr>
      <vt:lpstr>UtopiaStd-Italic7</vt:lpstr>
      <vt:lpstr>UtopiaStd-Regular10</vt:lpstr>
      <vt:lpstr>UtopiaStd-Regular12</vt:lpstr>
      <vt:lpstr>UtopiaStd-Italic12</vt:lpstr>
      <vt:lpstr>BfhkjwGmypslCpgckwUtopiaStd-Regular</vt:lpstr>
      <vt:lpstr>TkhhssBmwvygRtxvcwUtopiaStd-Italic</vt:lpstr>
      <vt:lpstr>BIZ UDPMincho Medium</vt:lpstr>
      <vt:lpstr>Chủ đề Office</vt:lpstr>
      <vt:lpstr>Introduction on Microsoft Power BI</vt:lpstr>
      <vt:lpstr>PowerPoint 演示文稿</vt:lpstr>
      <vt:lpstr>Data Stories Gallery</vt:lpstr>
      <vt:lpstr>Exploring key concepts of business intelligence</vt:lpstr>
      <vt:lpstr>Domain</vt:lpstr>
      <vt:lpstr>Data (1)</vt:lpstr>
      <vt:lpstr>Data (2)</vt:lpstr>
      <vt:lpstr>Model</vt:lpstr>
      <vt:lpstr>Organizing</vt:lpstr>
      <vt:lpstr>Transforming and cleansing</vt:lpstr>
      <vt:lpstr>Defining and categorizing</vt:lpstr>
      <vt:lpstr>Analysis</vt:lpstr>
      <vt:lpstr>Visualization</vt:lpstr>
      <vt:lpstr>PowerPoint 演示文稿</vt:lpstr>
      <vt:lpstr>Power BI Desktop: Process</vt:lpstr>
      <vt:lpstr>PowerPoint 演示文稿</vt:lpstr>
      <vt:lpstr>The Power BI service</vt:lpstr>
      <vt:lpstr>Classic organizational BI architecture</vt:lpstr>
      <vt:lpstr>Understanding organizational BI challenges</vt:lpstr>
      <vt:lpstr>Understanding Power BI Content Items</vt:lpstr>
      <vt:lpstr>Understanding cloud and on-prem data sources</vt:lpstr>
      <vt:lpstr>Understanding cloud and on-prem data sources</vt:lpstr>
      <vt:lpstr>PowerPoint 演示文稿</vt:lpstr>
      <vt:lpstr>Understanding star schemas</vt:lpstr>
      <vt:lpstr>Introducing Relationships</vt:lpstr>
      <vt:lpstr>About relationship cross filter direction</vt:lpstr>
      <vt:lpstr>Understanding Data Connectivity</vt:lpstr>
      <vt:lpstr>PowerPoint 演示文稿</vt:lpstr>
      <vt:lpstr>Understanding Design Environment</vt:lpstr>
      <vt:lpstr>Understanding data modeling steps</vt:lpstr>
      <vt:lpstr>PowerPoint 演示文稿</vt:lpstr>
      <vt:lpstr>PowerPoint 演示文稿</vt:lpstr>
      <vt:lpstr>Column and Bar charts</vt:lpstr>
      <vt:lpstr>Line charts</vt:lpstr>
      <vt:lpstr>Combination Chart</vt:lpstr>
      <vt:lpstr>Scatter Chart</vt:lpstr>
      <vt:lpstr>Shape charts</vt:lpstr>
      <vt:lpstr>Treemap and Waterfall charts</vt:lpstr>
      <vt:lpstr>Table and Matrix visualizations</vt:lpstr>
      <vt:lpstr>Map visualizations</vt:lpstr>
      <vt:lpstr>Gauge visualizations</vt:lpstr>
      <vt:lpstr>Card visualizations</vt:lpstr>
      <vt:lpstr>Slicer</vt:lpstr>
      <vt:lpstr>Key influencers</vt:lpstr>
      <vt:lpstr>Decomposition Tree</vt:lpstr>
      <vt:lpstr>Smart narrative</vt:lpstr>
      <vt:lpstr>PowerPoint 演示文稿</vt:lpstr>
      <vt:lpstr>PowerPoint 演示文稿</vt:lpstr>
      <vt:lpstr>Views</vt:lpstr>
      <vt:lpstr>Panes</vt:lpstr>
      <vt:lpstr>Canvas</vt:lpstr>
      <vt:lpstr>Wallpaper</vt:lpstr>
      <vt:lpstr>Pages</vt:lpstr>
      <vt:lpstr>Footer</vt:lpstr>
      <vt:lpstr>Ribbon</vt:lpstr>
      <vt:lpstr>Ribbon</vt:lpstr>
      <vt:lpstr>The Formula Bar</vt:lpstr>
      <vt:lpstr>Introducing DAX</vt:lpstr>
      <vt:lpstr>PowerPoint 演示文稿</vt:lpstr>
      <vt:lpstr>Creating a Bar Chart</vt:lpstr>
      <vt:lpstr>PowerPoint 演示文稿</vt:lpstr>
      <vt:lpstr>PowerPoint 演示文稿</vt:lpstr>
      <vt:lpstr>Adding Card visualizations</vt:lpstr>
      <vt:lpstr>Question: Please edit more to get that</vt:lpstr>
      <vt:lpstr>Question: Creating a Combo Chart visualization</vt:lpstr>
      <vt:lpstr>Creating a Matrix visualization</vt:lpstr>
      <vt:lpstr>PowerPoint 演示文稿</vt:lpstr>
      <vt:lpstr>Creating a Column Chart visualization</vt:lpstr>
      <vt:lpstr>How to get forecasting?</vt:lpstr>
      <vt:lpstr>Creating a Treemap</vt:lpstr>
      <vt:lpstr>Creating a calculated table</vt:lpstr>
      <vt:lpstr>Creating calculated columns</vt:lpstr>
      <vt:lpstr>Creating calculated columns</vt:lpstr>
      <vt:lpstr>Formatting columns</vt:lpstr>
      <vt:lpstr>PowerPoint 演示文稿</vt:lpstr>
      <vt:lpstr>Creating visualizations</vt:lpstr>
      <vt:lpstr>IsWorkDay by Month? Order of month?</vt:lpstr>
      <vt:lpstr>PowerPoint 演示文稿</vt:lpstr>
      <vt:lpstr>Formatting your visualization</vt:lpstr>
      <vt:lpstr>Question 1: How to get that?</vt:lpstr>
      <vt:lpstr>Adding analytics to your visualization</vt:lpstr>
      <vt:lpstr>Your first visualization</vt:lpstr>
      <vt:lpstr>Question 2: Try more lines?</vt:lpstr>
      <vt:lpstr>Creating and using a slicer</vt:lpstr>
      <vt:lpstr>Slicer</vt:lpstr>
      <vt:lpstr>PowerPoint 演示文稿</vt:lpstr>
      <vt:lpstr>PowerPoint 演示文稿</vt:lpstr>
      <vt:lpstr>Creating more visualizations</vt:lpstr>
      <vt:lpstr>Creating more visualizations</vt:lpstr>
      <vt:lpstr>PowerPoint 演示文稿</vt:lpstr>
      <vt:lpstr>PowerPoint 演示文稿</vt:lpstr>
      <vt:lpstr>Let's create two additional visuals:</vt:lpstr>
      <vt:lpstr>PowerPoint 演示文稿</vt:lpstr>
      <vt:lpstr>Editing visual interactions</vt:lpstr>
      <vt:lpstr>Editing visual interactions</vt:lpstr>
      <vt:lpstr>Editing visual interactions</vt:lpstr>
      <vt:lpstr>PowerPoint 演示文稿</vt:lpstr>
      <vt:lpstr>PowerPoint 演示文稿</vt:lpstr>
      <vt:lpstr>PowerPoint 演示文稿</vt:lpstr>
      <vt:lpstr>Assignment: working with specific enterprise</vt:lpstr>
      <vt:lpstr>Planning Power BI business intelligence projects</vt:lpstr>
      <vt:lpstr>Identifying stakeholders, goals, and requirements</vt:lpstr>
      <vt:lpstr>Stakeholders</vt:lpstr>
      <vt:lpstr>Goals</vt:lpstr>
      <vt:lpstr>Requirements</vt:lpstr>
      <vt:lpstr>Procuring the required resources</vt:lpstr>
      <vt:lpstr>Data modelers</vt:lpstr>
      <vt:lpstr>Report authors</vt:lpstr>
      <vt:lpstr>Administrators</vt:lpstr>
      <vt:lpstr>Discovering the required data sources</vt:lpstr>
      <vt:lpstr>Designing a data model</vt:lpstr>
      <vt:lpstr>Identifying facts and dimensions</vt:lpstr>
      <vt:lpstr>Creating a bus matrix</vt:lpstr>
      <vt:lpstr>Determining a dataset storage mode</vt:lpstr>
      <vt:lpstr>Planning reports and dashboards</vt:lpstr>
      <vt:lpstr>Example scenario: background</vt:lpstr>
      <vt:lpstr>Project objective</vt:lpstr>
      <vt:lpstr>Questions and answers regarding business intelligence</vt:lpstr>
      <vt:lpstr>Designing a data model</vt:lpstr>
      <vt:lpstr>Designing a data model</vt:lpstr>
      <vt:lpstr>Planning reports and dashboards</vt:lpstr>
      <vt:lpstr>Connecting to and transforming data</vt:lpstr>
      <vt:lpstr>Understanding the Power Query Environment</vt:lpstr>
      <vt:lpstr>Creating your first query</vt:lpstr>
      <vt:lpstr>Creating your first query</vt:lpstr>
      <vt:lpstr>PowerPoint 演示文稿</vt:lpstr>
      <vt:lpstr>Getting additional data</vt:lpstr>
      <vt:lpstr>Getting additional data</vt:lpstr>
      <vt:lpstr>Transforming data</vt:lpstr>
      <vt:lpstr>Formula bar</vt:lpstr>
      <vt:lpstr>Transforming budget and forecast data</vt:lpstr>
      <vt:lpstr>Cleaning up extraneous bottom rows</vt:lpstr>
      <vt:lpstr>Filtering rows</vt:lpstr>
      <vt:lpstr>Unpivoting data</vt:lpstr>
      <vt:lpstr>Unpivoting data</vt:lpstr>
      <vt:lpstr>Unpivoting data</vt:lpstr>
      <vt:lpstr>Using Fill</vt:lpstr>
      <vt:lpstr>Changing data types</vt:lpstr>
      <vt:lpstr>Changing data types</vt:lpstr>
      <vt:lpstr>Transforming People, Tasks, and January data</vt:lpstr>
      <vt:lpstr>PowerPoint 演示文稿</vt:lpstr>
      <vt:lpstr>PowerPoint 演示文稿</vt:lpstr>
      <vt:lpstr>PowerPoint 演示文稿</vt:lpstr>
      <vt:lpstr>Merging queries</vt:lpstr>
      <vt:lpstr>Merging queries</vt:lpstr>
      <vt:lpstr>PowerPoint 演示文稿</vt:lpstr>
      <vt:lpstr>Join Kind</vt:lpstr>
      <vt:lpstr>Join Kind</vt:lpstr>
      <vt:lpstr>Join Kind</vt:lpstr>
      <vt:lpstr>Expanding tables</vt:lpstr>
      <vt:lpstr>Expanding tables</vt:lpstr>
      <vt:lpstr>Merge queries</vt:lpstr>
      <vt:lpstr>Merge queries</vt:lpstr>
      <vt:lpstr>Power Query M</vt:lpstr>
      <vt:lpstr>Disabling queries from being loaded</vt:lpstr>
      <vt:lpstr>Copying queries</vt:lpstr>
      <vt:lpstr>PowerPoint 演示文稿</vt:lpstr>
      <vt:lpstr>PowerPoint 演示文稿</vt:lpstr>
      <vt:lpstr>Changing sources</vt:lpstr>
      <vt:lpstr>PowerPoint 演示文稿</vt:lpstr>
      <vt:lpstr>PowerPoint 演示文稿</vt:lpstr>
      <vt:lpstr>Another way?</vt:lpstr>
      <vt:lpstr>Appending queries</vt:lpstr>
      <vt:lpstr>Appending queries</vt:lpstr>
      <vt:lpstr>Appending queries</vt:lpstr>
      <vt:lpstr>Appending queries</vt:lpstr>
      <vt:lpstr>Verifying and loading data</vt:lpstr>
      <vt:lpstr>Organizing queries</vt:lpstr>
      <vt:lpstr>Organizing queries</vt:lpstr>
      <vt:lpstr>Checking column quality, distribution, and profiles</vt:lpstr>
      <vt:lpstr>Checking column quality, distribution, and profiles</vt:lpstr>
      <vt:lpstr>Loading the data</vt:lpstr>
      <vt:lpstr>Combining Mismatched Tables</vt:lpstr>
      <vt:lpstr>Combining mismatched tables from a folder</vt:lpstr>
      <vt:lpstr>Combining mismatched tables from a folder</vt:lpstr>
      <vt:lpstr>Combining mismatched tables from a folder</vt:lpstr>
      <vt:lpstr>Unpivoting tables with multiple levels of hierarchy</vt:lpstr>
      <vt:lpstr>Creating a data model</vt:lpstr>
      <vt:lpstr>Modifying the layout</vt:lpstr>
      <vt:lpstr>Creating and understanding relationships</vt:lpstr>
      <vt:lpstr>Creating and understanding relationships</vt:lpstr>
      <vt:lpstr>Edit relationship</vt:lpstr>
      <vt:lpstr>Another relationship</vt:lpstr>
      <vt:lpstr>PowerPoint 演示文稿</vt:lpstr>
      <vt:lpstr>PowerPoint 演示文稿</vt:lpstr>
      <vt:lpstr>Exploring the data model</vt:lpstr>
      <vt:lpstr>PowerPoint 演示文稿</vt:lpstr>
      <vt:lpstr>PowerPoint 演示文稿</vt:lpstr>
      <vt:lpstr>PowerPoint 演示文稿</vt:lpstr>
      <vt:lpstr>Calculated columns</vt:lpstr>
      <vt:lpstr>PowerPoint 演示文稿</vt:lpstr>
      <vt:lpstr>Why?</vt:lpstr>
      <vt:lpstr>PowerPoint 演示文稿</vt:lpstr>
      <vt:lpstr>Why?</vt:lpstr>
      <vt:lpstr>Creating calculated columns for utilization</vt:lpstr>
      <vt:lpstr>Explanation?</vt:lpstr>
      <vt:lpstr>Operator</vt:lpstr>
      <vt:lpstr>Explanation?</vt:lpstr>
      <vt:lpstr>Explanation for Column 3?</vt:lpstr>
      <vt:lpstr>Explanation for Column 3?</vt:lpstr>
      <vt:lpstr>Clean up</vt:lpstr>
      <vt:lpstr>Visualization</vt:lpstr>
      <vt:lpstr>Visualization</vt:lpstr>
      <vt:lpstr>Using calculated columns to resolve data granularity issues</vt:lpstr>
      <vt:lpstr>Using calculated columns to resolve data granularity issues</vt:lpstr>
      <vt:lpstr>Using calculated columns to resolve data granularity issues</vt:lpstr>
      <vt:lpstr>Measures</vt:lpstr>
      <vt:lpstr>Understanding the context for measures</vt:lpstr>
      <vt:lpstr>PowerPoint 演示文稿</vt:lpstr>
      <vt:lpstr>Creating measures for utilization</vt:lpstr>
      <vt:lpstr>Creating measures for utilization</vt:lpstr>
      <vt:lpstr>Creating measures for utilization</vt:lpstr>
      <vt:lpstr>Creating measures for utilization</vt:lpstr>
      <vt:lpstr>PowerPoint 演示文稿</vt:lpstr>
      <vt:lpstr>PowerPoint 演示文稿</vt:lpstr>
      <vt:lpstr>PowerPoint 演示文稿</vt:lpstr>
      <vt:lpstr>PowerPoint 演示文稿</vt:lpstr>
      <vt:lpstr>PowerPoint 演示文稿</vt:lpstr>
      <vt:lpstr>PowerPoint 演示文稿</vt:lpstr>
      <vt:lpstr>Boundary cases</vt:lpstr>
      <vt:lpstr>Boundary cases</vt:lpstr>
      <vt:lpstr>Boundary cases</vt:lpstr>
      <vt:lpstr>Boundary cases</vt:lpstr>
      <vt:lpstr>Boundary cases</vt:lpstr>
      <vt:lpstr>Boundary cases</vt:lpstr>
      <vt:lpstr>Slicing</vt:lpstr>
      <vt:lpstr>Slicing</vt:lpstr>
      <vt:lpstr>Slicing</vt:lpstr>
      <vt:lpstr>Slicing</vt:lpstr>
      <vt:lpstr>Slicing</vt:lpstr>
      <vt:lpstr>Slicing</vt:lpstr>
      <vt:lpstr>Grouping</vt:lpstr>
      <vt:lpstr>Grouping</vt:lpstr>
      <vt:lpstr>Unlocking Insights</vt:lpstr>
      <vt:lpstr>Segmenting data</vt:lpstr>
      <vt:lpstr>Creating groups</vt:lpstr>
      <vt:lpstr>PowerPoint 演示文稿</vt:lpstr>
      <vt:lpstr>PowerPoint 演示文稿</vt:lpstr>
      <vt:lpstr>Creating hierarchies</vt:lpstr>
      <vt:lpstr>PowerPoint 演示文稿</vt:lpstr>
      <vt:lpstr>PowerPoint 演示文稿</vt:lpstr>
      <vt:lpstr>Create a hierarchy within the data model</vt:lpstr>
      <vt:lpstr>PowerPoint 演示文稿</vt:lpstr>
      <vt:lpstr>Exploring hierarchies</vt:lpstr>
      <vt:lpstr>Understanding RLS</vt:lpstr>
      <vt:lpstr>Creating roles</vt:lpstr>
      <vt:lpstr>Skills cover how to:</vt:lpstr>
      <vt:lpstr>Apply conditional formatting: </vt:lpstr>
      <vt:lpstr>PowerPoint 演示文稿</vt:lpstr>
      <vt:lpstr>PowerPoint 演示文稿</vt:lpstr>
      <vt:lpstr>Perform top N analysis</vt:lpstr>
      <vt:lpstr>Explore statistical summary</vt:lpstr>
      <vt:lpstr>Create reference lines by using the Analytics pane</vt:lpstr>
      <vt:lpstr>PowerPoint 演示文稿</vt:lpstr>
      <vt:lpstr>Use the Play Axis feature of a visualization and conduct time-series analysis</vt:lpstr>
      <vt:lpstr>PowerPoint 演示文稿</vt:lpstr>
      <vt:lpstr>Identify outliers</vt:lpstr>
      <vt:lpstr>PowerPoint 演示文稿</vt:lpstr>
      <vt:lpstr>Groupings</vt:lpstr>
      <vt:lpstr>Binnings</vt:lpstr>
      <vt:lpstr>Use the Key influencers to explore dimensional variances</vt:lpstr>
      <vt:lpstr>PowerPoint 演示文稿</vt:lpstr>
      <vt:lpstr>PowerPoint 演示文稿</vt:lpstr>
      <vt:lpstr>PowerPoint 演示文稿</vt:lpstr>
      <vt:lpstr>Use the Decomposition tree visual to break down a measure</vt:lpstr>
      <vt:lpstr>PowerPoint 演示文稿</vt:lpstr>
      <vt:lpstr>Apply AI Insights</vt:lpstr>
      <vt:lpstr>Understanding Reports</vt:lpstr>
      <vt:lpstr>Understanding Reading View</vt:lpstr>
      <vt:lpstr>Understanding the Filters pane</vt:lpstr>
      <vt:lpstr>Interacting with visualizations</vt:lpstr>
      <vt:lpstr>Adding comments</vt:lpstr>
      <vt:lpstr>Explain increase/decrease</vt:lpstr>
      <vt:lpstr>Understanding Editing View</vt:lpstr>
      <vt:lpstr>Understanding the Visualizations pane</vt:lpstr>
      <vt:lpstr>Understanding the Fields pane</vt:lpstr>
      <vt:lpstr>Data</vt:lpstr>
      <vt:lpstr>Data model</vt:lpstr>
      <vt:lpstr>Fact Tables</vt:lpstr>
      <vt:lpstr>Dimensions</vt:lpstr>
      <vt:lpstr>The Star Schema</vt:lpstr>
      <vt:lpstr>Finding Nonmatching Values</vt:lpstr>
      <vt:lpstr>Identification</vt:lpstr>
      <vt:lpstr>Explanation</vt:lpstr>
      <vt:lpstr>PowerPoint 演示文稿</vt:lpstr>
      <vt:lpstr>DAX Syntax</vt:lpstr>
      <vt:lpstr>DAX Syntax</vt:lpstr>
      <vt:lpstr>Comparing Excel formulas and DAX expressions</vt:lpstr>
      <vt:lpstr>Contrasting AND and OR in Excel and DAX</vt:lpstr>
      <vt:lpstr>DAX Formatting</vt:lpstr>
      <vt:lpstr>DAX Formatting</vt:lpstr>
      <vt:lpstr>Creating Simple Calculated Columns</vt:lpstr>
      <vt:lpstr>Creating Simple Calculated Columns</vt:lpstr>
      <vt:lpstr>Creating Simple Calculated Columns</vt:lpstr>
      <vt:lpstr>Looking at the RELATED Function</vt:lpstr>
      <vt:lpstr>Looking at the RELATED Function</vt:lpstr>
      <vt:lpstr>Looking at the RELATED Function</vt:lpstr>
      <vt:lpstr>Looking at the RELATED Function</vt:lpstr>
      <vt:lpstr>Looking at the RELATED Function</vt:lpstr>
      <vt:lpstr>Looking at the RELATED Function</vt:lpstr>
      <vt:lpstr>PowerPoint 演示文稿</vt:lpstr>
      <vt:lpstr>DAX Measures</vt:lpstr>
      <vt:lpstr>Implicit Measures</vt:lpstr>
      <vt:lpstr>Explicit Measures</vt:lpstr>
      <vt:lpstr>Creating a Measures Table</vt:lpstr>
      <vt:lpstr>Creating Simple DAX Measures</vt:lpstr>
      <vt:lpstr>PowerPoint 演示文稿</vt:lpstr>
      <vt:lpstr>Creating Simple DAX Measures</vt:lpstr>
      <vt:lpstr>PowerPoint 演示文稿</vt:lpstr>
      <vt:lpstr>Creating Simple DAX Measures</vt:lpstr>
      <vt:lpstr>Creating Simple DAX Measures</vt:lpstr>
      <vt:lpstr>PowerPoint 演示文稿</vt:lpstr>
      <vt:lpstr>What Exactly Is a Measure?</vt:lpstr>
      <vt:lpstr>What Exactly Is a Measure?</vt:lpstr>
      <vt:lpstr>PowerPoint 演示文稿</vt:lpstr>
      <vt:lpstr>PowerPoint 演示文稿</vt:lpstr>
      <vt:lpstr>PowerPoint 演示文稿</vt:lpstr>
      <vt:lpstr>The Filter Context</vt:lpstr>
      <vt:lpstr>The Filter Context</vt:lpstr>
      <vt:lpstr>Evaluations Using a Single Filter</vt:lpstr>
      <vt:lpstr>Evaluations Using a Single Filter</vt:lpstr>
      <vt:lpstr>Evaluations Using a Single Filter</vt:lpstr>
      <vt:lpstr>Evaluations Using a Single Filter</vt:lpstr>
      <vt:lpstr>Calculation in the Total Row</vt:lpstr>
      <vt:lpstr>Evaluations Using Multiple Filters</vt:lpstr>
      <vt:lpstr>PowerPoint 演示文稿</vt:lpstr>
      <vt:lpstr>Evaluations Using Multiple Filters</vt:lpstr>
      <vt:lpstr>Evaluations Using Multiple Filters</vt:lpstr>
      <vt:lpstr>The Row Context</vt:lpstr>
      <vt:lpstr>PowerPoint 演示文稿</vt:lpstr>
      <vt:lpstr>Iterators</vt:lpstr>
      <vt:lpstr>Iterators</vt:lpstr>
      <vt:lpstr>PowerPoint 演示文稿</vt:lpstr>
      <vt:lpstr>The SUMX Function (and Other “X” Functions)</vt:lpstr>
      <vt:lpstr>The SUMX Function (and Other “X” Functions)</vt:lpstr>
      <vt:lpstr>PowerPoint 演示文稿</vt:lpstr>
      <vt:lpstr>The SUMX Function (and Other “X” Functions)</vt:lpstr>
      <vt:lpstr>How does the SUMX measure work?</vt:lpstr>
      <vt:lpstr>Do you remember we created this column using the RELATED function?</vt:lpstr>
      <vt:lpstr>How does the SUMX measure work?</vt:lpstr>
      <vt:lpstr>Question</vt:lpstr>
      <vt:lpstr>Total Row Grief</vt:lpstr>
      <vt:lpstr>Total Row Grief</vt:lpstr>
      <vt:lpstr>PowerPoint 演示文稿</vt:lpstr>
      <vt:lpstr>Why You Need CALCULATE</vt:lpstr>
      <vt:lpstr>CALCULATE syntax</vt:lpstr>
      <vt:lpstr>CALCULATE syntax</vt:lpstr>
      <vt:lpstr>Using Single Filters</vt:lpstr>
      <vt:lpstr>Using Single Filters</vt:lpstr>
      <vt:lpstr>How filters propagate for the “2021 Cases” measure</vt:lpstr>
      <vt:lpstr>Using Multiple Filters</vt:lpstr>
      <vt:lpstr>PowerPoint 演示文稿</vt:lpstr>
      <vt:lpstr>Using Multiple Filters</vt:lpstr>
      <vt:lpstr>Complex Filters</vt:lpstr>
      <vt:lpstr>DAX Table Functions</vt:lpstr>
      <vt:lpstr>Types of DAX Functions</vt:lpstr>
      <vt:lpstr>PowerPoint 演示文稿</vt:lpstr>
      <vt:lpstr>Table Functions</vt:lpstr>
      <vt:lpstr>Examples of Table Expressions</vt:lpstr>
      <vt:lpstr>Why Do We Need Table Expressions?</vt:lpstr>
      <vt:lpstr>The FILTER Function</vt:lpstr>
      <vt:lpstr>1. FILTER Used to Reduce Rows</vt:lpstr>
      <vt:lpstr>1. FILTER Used to Reduce Rows</vt:lpstr>
      <vt:lpstr>2. FILTER as the Filter Argument of CALCULATE</vt:lpstr>
      <vt:lpstr>2. FILTER as the Filter Argument of CALCULATE</vt:lpstr>
      <vt:lpstr>2. FILTER as the Filter Argument of CALCULATE</vt:lpstr>
      <vt:lpstr>2. FILTER as the Filter Argument of CALCULATE</vt:lpstr>
      <vt:lpstr>Stepping through the “Sales for Red or French #2” measure</vt:lpstr>
      <vt:lpstr>2. FILTER as the Filter Argument of CALCULATE</vt:lpstr>
      <vt:lpstr>PowerPoint 演示文稿</vt:lpstr>
      <vt:lpstr>2. FILTER as the Filter Argument of CALCULATE</vt:lpstr>
      <vt:lpstr>2. FILTER as the Filter Argument of CALCULATE</vt:lpstr>
      <vt:lpstr>2. FILTER as the Filter Argument of CALCULATE</vt:lpstr>
      <vt:lpstr>2. FILTER as the Filter Argument of CALCULATE</vt:lpstr>
      <vt:lpstr>Column Filters vs. Table Filters</vt:lpstr>
      <vt:lpstr>Table Filters Are Less Efficient</vt:lpstr>
      <vt:lpstr>PowerPoint 演示文稿</vt:lpstr>
      <vt:lpstr>PowerPoint 演示文稿</vt:lpstr>
      <vt:lpstr>Table Filters Are Less Efficient</vt:lpstr>
      <vt:lpstr>Table Filters Return Different Results</vt:lpstr>
      <vt:lpstr>“Bordeaux Wines #1” measure</vt:lpstr>
      <vt:lpstr>“Bordeaux Wines #2” measure</vt:lpstr>
      <vt:lpstr>Using the KEEPFILTERS Function</vt:lpstr>
      <vt:lpstr>The ALL Function</vt:lpstr>
      <vt:lpstr>1. Applied to the Fact Table</vt:lpstr>
      <vt:lpstr>PowerPoint 演示文稿</vt:lpstr>
      <vt:lpstr>PowerPoint 演示文稿</vt:lpstr>
      <vt:lpstr>1. Applied to the Fact Table</vt:lpstr>
      <vt:lpstr>1. Applied to the Fact Table</vt:lpstr>
      <vt:lpstr>PowerPoint 演示文稿</vt:lpstr>
      <vt:lpstr>2. Using ALL on Dimension Tables</vt:lpstr>
      <vt:lpstr>PowerPoint 演示文稿</vt:lpstr>
      <vt:lpstr>PowerPoint 演示文稿</vt:lpstr>
      <vt:lpstr>3. Using ALL on a Column</vt:lpstr>
      <vt:lpstr>3. Using ALL on a Column</vt:lpstr>
      <vt:lpstr>3. Using ALL on a Column</vt:lpstr>
      <vt:lpstr>3. Using ALL on a Column</vt:lpstr>
      <vt:lpstr>3. Using ALL on a Column</vt:lpstr>
      <vt:lpstr>PowerPoint 演示文稿</vt:lpstr>
      <vt:lpstr>PowerPoint 演示文稿</vt:lpstr>
      <vt:lpstr>3. Using ALL on a Column</vt:lpstr>
      <vt:lpstr>PowerPoint 演示文稿</vt:lpstr>
      <vt:lpstr>The ALLEXCEPT Function</vt:lpstr>
      <vt:lpstr>The ALLEXCEPT Function</vt:lpstr>
      <vt:lpstr>The ALLSELECTED Function</vt:lpstr>
      <vt:lpstr>The ALLSELECTED Function</vt:lpstr>
      <vt:lpstr>PowerPoint 演示文稿</vt:lpstr>
      <vt:lpstr>The ALLSELECTED Function</vt:lpstr>
      <vt:lpstr>ALL as a Modifier to CALCULATE</vt:lpstr>
      <vt:lpstr>PowerPoint 演示文稿</vt:lpstr>
      <vt:lpstr>ALL as a Modifier to CALCULATE</vt:lpstr>
      <vt:lpstr>PowerPoint 演示文稿</vt:lpstr>
      <vt:lpstr>PowerPoint 演示文稿</vt:lpstr>
      <vt:lpstr>PowerPoint 演示文稿</vt:lpstr>
      <vt:lpstr>PowerPoint 演示文稿</vt:lpstr>
      <vt:lpstr>The ALL function</vt:lpstr>
      <vt:lpstr>Power BI Date Hierarchies</vt:lpstr>
      <vt:lpstr>PowerPoint 演示文稿</vt:lpstr>
      <vt:lpstr>PowerPoint 演示文稿</vt:lpstr>
      <vt:lpstr>Power BI Date Hierarchies</vt:lpstr>
      <vt:lpstr>Creating a Date Table</vt:lpstr>
      <vt:lpstr>Using Time Intelligence Functions</vt:lpstr>
      <vt:lpstr>PowerPoint 演示文稿</vt:lpstr>
      <vt:lpstr>Using Time Intelligence Functions</vt:lpstr>
      <vt:lpstr>Time intelligence functions and their return value</vt:lpstr>
      <vt:lpstr>Using Time Intelligence Functions</vt:lpstr>
      <vt:lpstr>Showing “Table” or “Scalar” functions, or both</vt:lpstr>
      <vt:lpstr>Example</vt:lpstr>
      <vt:lpstr>Previous Month/Year – PREVIOUSMONTH/YEAR</vt:lpstr>
      <vt:lpstr>Previous Month/Year – PREVIOUSMONTH/YEAR</vt:lpstr>
      <vt:lpstr>Same Period Last Year – SAMEPERIODLASTYEAR</vt:lpstr>
      <vt:lpstr>Values for Any Time Ago – DATEADD</vt:lpstr>
      <vt:lpstr>Year to Date – DATESYTD</vt:lpstr>
      <vt:lpstr>PowerPoint 演示文稿</vt:lpstr>
      <vt:lpstr>Total to Date or Cumulative Totals</vt:lpstr>
      <vt:lpstr>Rolling Annual Totals and Averages</vt:lpstr>
      <vt:lpstr>Rolling Annual Totals and Averages</vt:lpstr>
      <vt:lpstr>PowerPoint 演示文稿</vt:lpstr>
      <vt:lpstr>Calculating the Last Transaction Date and the Last Transaction Value</vt:lpstr>
      <vt:lpstr>PowerPoint 演示文稿</vt:lpstr>
      <vt:lpstr>Example</vt:lpstr>
      <vt:lpstr>PowerPoint 演示文稿</vt:lpstr>
      <vt:lpstr>Example</vt:lpstr>
      <vt:lpstr>PowerPoint 演示文稿</vt:lpstr>
      <vt:lpstr>Finding the Difference Between Two Dates</vt:lpstr>
      <vt:lpstr>PowerPoint 演示文稿</vt:lpstr>
      <vt:lpstr>The BLANK( ) Function</vt:lpstr>
      <vt:lpstr>The BLANK( ) Function</vt:lpstr>
      <vt:lpstr>The ISBLANK Function</vt:lpstr>
      <vt:lpstr>Testing for Zero</vt:lpstr>
      <vt:lpstr>Using Measures to Find Blanks and Zero</vt:lpstr>
      <vt:lpstr>PowerPoint 演示文稿</vt:lpstr>
      <vt:lpstr>Using Measures to Find Blanks and Zero</vt:lpstr>
      <vt:lpstr>Using the COALESCE Function</vt:lpstr>
      <vt:lpstr>PowerPoint 演示文稿</vt:lpstr>
      <vt:lpstr>Handling Blank with DAX</vt:lpstr>
      <vt:lpstr>Handling Blank with DAX</vt:lpstr>
      <vt:lpstr>Example</vt:lpstr>
      <vt:lpstr>Using variables in DAX expressions</vt:lpstr>
      <vt:lpstr>Using variables in DAX expressions</vt:lpstr>
      <vt:lpstr>Improved Performance</vt:lpstr>
      <vt:lpstr>Improved Performance</vt:lpstr>
      <vt:lpstr>Improved Performance</vt:lpstr>
      <vt:lpstr>Improved Performance</vt:lpstr>
      <vt:lpstr>Improved Readability</vt:lpstr>
      <vt:lpstr>Improved Readability</vt:lpstr>
      <vt:lpstr>Improved Readability</vt:lpstr>
      <vt:lpstr>Improved Readability</vt:lpstr>
      <vt:lpstr>Reduced Complexity</vt:lpstr>
      <vt:lpstr>Reduced Complexity</vt:lpstr>
      <vt:lpstr>Variables As Constants</vt:lpstr>
      <vt:lpstr>PowerPoint 演示文稿</vt:lpstr>
      <vt:lpstr>Variables As Constants</vt:lpstr>
      <vt:lpstr>Variables As Constants</vt:lpstr>
      <vt:lpstr>Variables As Constants</vt:lpstr>
      <vt:lpstr>Variables As Constants</vt:lpstr>
      <vt:lpstr>So You Think You Know DAX</vt:lpstr>
      <vt:lpstr>Steps to build an R custom visual in Power BI</vt:lpstr>
      <vt:lpstr>Recommended steps to create an R visual using ggplot2</vt:lpstr>
      <vt:lpstr>Step 1: Load the required packages that you will need for your script</vt:lpstr>
      <vt:lpstr>Step 2: Make any required adjustments to the data set</vt:lpstr>
      <vt:lpstr>Step 3: Initiate the creation of the visualization with the ggplot() function</vt:lpstr>
      <vt:lpstr>Step 4: Add desired geom(s)</vt:lpstr>
      <vt:lpstr>Step 4: Add desired geom(s)</vt:lpstr>
      <vt:lpstr>Step 5: Define your titles, subtitles, and caption</vt:lpstr>
      <vt:lpstr>Step 6: Make any necessary changes to the x and y axis</vt:lpstr>
      <vt:lpstr>PowerPoint 演示文稿</vt:lpstr>
      <vt:lpstr>Step 7: Apply themes if needed</vt:lpstr>
      <vt:lpstr>PowerPoint 演示文稿</vt:lpstr>
      <vt:lpstr>Step 8: Use the theme( ) function to change any specific non-data elements</vt:lpstr>
      <vt:lpstr>PowerPoint 演示文稿</vt:lpstr>
      <vt:lpstr>The element functions with their available options</vt:lpstr>
      <vt:lpstr>Bonus step: Specifying specific colors for your points in your scatter plot</vt:lpstr>
      <vt:lpstr>PowerPoint 演示文稿</vt:lpstr>
      <vt:lpstr>Bonus step: Specifying specific colors for your points in your scatter plot</vt:lpstr>
      <vt:lpstr>PowerPoint 演示文稿</vt:lpstr>
      <vt:lpstr>Popular geoms</vt:lpstr>
      <vt:lpstr>geom_bar()</vt:lpstr>
      <vt:lpstr>geom_histogram()</vt:lpstr>
      <vt:lpstr>geom_line()</vt:lpstr>
      <vt:lpstr>PowerPoint 演示文稿</vt:lpstr>
      <vt:lpstr>geom_point() and geom_smooth</vt:lpstr>
      <vt:lpstr>PowerPoint 演示文稿</vt:lpstr>
      <vt:lpstr>Controlling aesthetics with scales</vt:lpstr>
      <vt:lpstr>Themes built into ggplot2</vt:lpstr>
      <vt:lpstr>Creating R Custom Visuals in Power BI Using ggplot2</vt:lpstr>
      <vt:lpstr>Callout chart</vt:lpstr>
      <vt:lpstr>Step 1: Acquire the necessary data</vt:lpstr>
      <vt:lpstr>Step 2: Create a slicer based on the year in the Filter pane</vt:lpstr>
      <vt:lpstr>Step 3: Configure the R visual in Power BI</vt:lpstr>
      <vt:lpstr>Step 4: Export data to R Studio for development</vt:lpstr>
      <vt:lpstr>Step 5: Load the required packages</vt:lpstr>
      <vt:lpstr>Step 6: Create the variables needed for the data validation test</vt:lpstr>
      <vt:lpstr>Step 7: Create the data validation test</vt:lpstr>
      <vt:lpstr>Step 8: Add additional columns to your data set that is required for the custom R visual</vt:lpstr>
      <vt:lpstr>Step 9: Create the variables that will be used for the dynamic portions of the chart</vt:lpstr>
      <vt:lpstr>Step 9: Create the variables that will be used for the dynamic portions of the chart</vt:lpstr>
      <vt:lpstr>Step 9: Create the variables that will be used for the dynamic portions of the chart</vt:lpstr>
      <vt:lpstr>Step 10: Start building the chart by defining the ggplot() function</vt:lpstr>
      <vt:lpstr>Step 11: Add a column chart layer to the R visual</vt:lpstr>
      <vt:lpstr>Step 12: Add a text layer to the R visuals</vt:lpstr>
      <vt:lpstr>Step 13: Modify the y axis</vt:lpstr>
      <vt:lpstr>Step 14: Convert chart from a vertical column chart to horizontal bar chart</vt:lpstr>
      <vt:lpstr>Step 15: Add a dynamic annotation to the R visuals</vt:lpstr>
      <vt:lpstr>Step 16: Add the dynamic titles and caption to the R visual</vt:lpstr>
      <vt:lpstr>Step 17: Remove labels from x axis and y axis</vt:lpstr>
      <vt:lpstr>Step 18: Remove legend</vt:lpstr>
      <vt:lpstr>Step 19: Change the look and feel of the visual using theme_few()</vt:lpstr>
      <vt:lpstr>Step 20: Center align titles</vt:lpstr>
      <vt:lpstr>Step 21: Add code to Power BI</vt:lpstr>
      <vt:lpstr>PowerPoint 演示文稿</vt:lpstr>
      <vt:lpstr>Step 1: Acquire the necessary data</vt:lpstr>
      <vt:lpstr>Step 2: Load the data into Power BI</vt:lpstr>
      <vt:lpstr>Step 3: Create a filter slicer based on the year</vt:lpstr>
      <vt:lpstr>Step 4: Do the initial R visual configuration</vt:lpstr>
      <vt:lpstr>Step 5: Export data to R Studio for development</vt:lpstr>
      <vt:lpstr>Step 6: Load the required packages</vt:lpstr>
      <vt:lpstr>Step 7: Create the variables needed for the data validation test</vt:lpstr>
      <vt:lpstr>Step 8: Create the data validation test</vt:lpstr>
      <vt:lpstr>Step 9: Define the colors for the conferences and conference divisions</vt:lpstr>
      <vt:lpstr>Step 10: Dynamically define the chart titles</vt:lpstr>
      <vt:lpstr>Step 11: Create the chart’s data set</vt:lpstr>
      <vt:lpstr>Step 12: Start the chart by defining the ggplot function</vt:lpstr>
      <vt:lpstr>Step 13: Add the layer for your bubble chart using the geom_point geom</vt:lpstr>
      <vt:lpstr>Step 14: Add labels to the bubble chart</vt:lpstr>
      <vt:lpstr>Step 15: Change the color of the bubble’s border and change the color of the bubble’s fill</vt:lpstr>
      <vt:lpstr>Step 16: Create the ggtitle</vt:lpstr>
      <vt:lpstr>Step 17: Set the theme</vt:lpstr>
      <vt:lpstr>Step 18: Add code to Power BI</vt:lpstr>
      <vt:lpstr>PowerPoint 演示文稿</vt:lpstr>
      <vt:lpstr>Step 1: Acquire the necessary data</vt:lpstr>
      <vt:lpstr>Step 2: Create a slicer based on quarterback</vt:lpstr>
      <vt:lpstr>Step 3: Configure the R visual</vt:lpstr>
      <vt:lpstr>Step 4: Export data to R Studio for development</vt:lpstr>
      <vt:lpstr>Step 5: Load the required packages to the script</vt:lpstr>
      <vt:lpstr>Step 6: Create the variables needed for the data validation test</vt:lpstr>
      <vt:lpstr>Step 7: Create the data validation test</vt:lpstr>
      <vt:lpstr>Step 8: Create the dynamic chart title</vt:lpstr>
      <vt:lpstr>Step 9: Create the data set that is needed to generate the forecast</vt:lpstr>
      <vt:lpstr>Step 10: Generate the forecast</vt:lpstr>
      <vt:lpstr>Step 11: Generate the plot</vt:lpstr>
      <vt:lpstr>Step 12: Add code to Power BI</vt:lpstr>
      <vt:lpstr>PowerPoint 演示文稿</vt:lpstr>
      <vt:lpstr>Step 1: Acquire the necessary data</vt:lpstr>
      <vt:lpstr>Step 2: Load the data into Power BI</vt:lpstr>
      <vt:lpstr>Step 3: Create the report slicers</vt:lpstr>
      <vt:lpstr>Step 4: Configure the R visual</vt:lpstr>
      <vt:lpstr>Step 4: Configure the R visual</vt:lpstr>
      <vt:lpstr>Step 5: Export data to R Studio for development</vt:lpstr>
      <vt:lpstr>Step 6: Load the required packages to the script</vt:lpstr>
      <vt:lpstr>Step 7: Create the variables needed for the data validation test</vt:lpstr>
      <vt:lpstr>Step 8: Create the data validation test</vt:lpstr>
      <vt:lpstr>Step 9: Create a new data frame based on the dataset data frame</vt:lpstr>
      <vt:lpstr>Step 10: Create the variables that will be used for the dynamic portions of the chart</vt:lpstr>
      <vt:lpstr>Step 11: Create the data sets needed for background shade</vt:lpstr>
      <vt:lpstr>Step 11: Create the data sets needed for background shade</vt:lpstr>
      <vt:lpstr>Step 12: Create the data sets needed for line chart</vt:lpstr>
      <vt:lpstr>Step 13: Create a named character vector that will be used to color the shades</vt:lpstr>
      <vt:lpstr>Step 14: Start the chart by defining the ggplot function</vt:lpstr>
      <vt:lpstr>Step 15: Add a layer to create the background shade</vt:lpstr>
      <vt:lpstr>Step 16: Add a line chart based on the statistic selected</vt:lpstr>
      <vt:lpstr>Step 17: Reshade the background using pre-determined colors based on the political party</vt:lpstr>
      <vt:lpstr>Step 18: Format the y axis based on the statistic selected</vt:lpstr>
      <vt:lpstr>Step 19: Add labels to the x and y axis</vt:lpstr>
      <vt:lpstr>Step 20: Add the dynamic titles and caption to the custom R visuals</vt:lpstr>
      <vt:lpstr>Step 21: Apply a theme based on The Economists publication</vt:lpstr>
      <vt:lpstr>Step 22: Add code to Power BI</vt:lpstr>
      <vt:lpstr>PowerPoint 演示文稿</vt:lpstr>
      <vt:lpstr>Step 1: Acquire the necessary data</vt:lpstr>
      <vt:lpstr>Step 2: Load the data into Power BI</vt:lpstr>
      <vt:lpstr>Step 3: Create a slicer based on state in the Filter pane</vt:lpstr>
      <vt:lpstr>Step 4: Configure the R visual</vt:lpstr>
      <vt:lpstr>Step 5: Export data to R Studio for development</vt:lpstr>
      <vt:lpstr>Step 6: Load the required packages</vt:lpstr>
      <vt:lpstr>Step 7: Create the variables needed for the data validation test</vt:lpstr>
      <vt:lpstr>Step 8: Create the data validation test</vt:lpstr>
      <vt:lpstr>Step 9: Create the variables for the chart titles</vt:lpstr>
      <vt:lpstr>Step 10: Add the quintile column to the data set</vt:lpstr>
      <vt:lpstr>Step 11: Define the colors that will be used to shade the map</vt:lpstr>
      <vt:lpstr>Step 12: Define the ggplot() function</vt:lpstr>
      <vt:lpstr>Step 13: Add the map layer</vt:lpstr>
      <vt:lpstr>Step 14: Format the x and y axis</vt:lpstr>
      <vt:lpstr>Step 15: Color the counties based on their quintile</vt:lpstr>
      <vt:lpstr>Step 16: Improve the approximation of the selected state</vt:lpstr>
      <vt:lpstr>Step 17: Add the dynamic titles and caption to the custom R visuals</vt:lpstr>
      <vt:lpstr>Step 18: Apply the theme_map( ) theme</vt:lpstr>
      <vt:lpstr>Step 19: Add code to Power BI</vt:lpstr>
      <vt:lpstr>PowerPoint 演示文稿</vt:lpstr>
      <vt:lpstr>Step 1: Acquire the necessary data</vt:lpstr>
      <vt:lpstr>Step 2: Load the data into Power BI</vt:lpstr>
      <vt:lpstr>Step 3: Create a slicer for game type and period</vt:lpstr>
      <vt:lpstr>Step 4: Configure an R visual on the report canvas</vt:lpstr>
      <vt:lpstr>Step 5: Export data to R Studio for development</vt:lpstr>
      <vt:lpstr>Step 6: Load the required packages</vt:lpstr>
      <vt:lpstr>Step 7: Create the variables needed for the data validation test</vt:lpstr>
      <vt:lpstr>Step 8: Create the data validation test</vt:lpstr>
      <vt:lpstr>Step 9: Create the chart titles</vt:lpstr>
      <vt:lpstr>Step 10: Add additional columns to the data set</vt:lpstr>
      <vt:lpstr>Step 11: Start the chart by defining the ggplot function</vt:lpstr>
      <vt:lpstr>Step 12: Use the geom_point() geom to plot the players on the plot</vt:lpstr>
      <vt:lpstr>Step 13: Add the labels for each quadrant</vt:lpstr>
      <vt:lpstr>Step 14: Draw vertical and horizontal lines through the x and y axis</vt:lpstr>
      <vt:lpstr>Step 15: Add quadrant labels to the chart</vt:lpstr>
      <vt:lpstr>Step 16: Add labels for the x and y axis</vt:lpstr>
      <vt:lpstr>Step 17: Add the dynamic titles and caption to the custom R visual</vt:lpstr>
      <vt:lpstr>Step 18: Add a theme</vt:lpstr>
      <vt:lpstr>Step 19: Perform last minute cleanup</vt:lpstr>
      <vt:lpstr>Step 20: Add code to Power BI</vt:lpstr>
      <vt:lpstr>PowerPoint 演示文稿</vt:lpstr>
      <vt:lpstr>Step 1: Acquire the necessary data</vt:lpstr>
      <vt:lpstr>Step 2: Load the data into Power BI</vt:lpstr>
      <vt:lpstr>Step 3: Configure the R visual</vt:lpstr>
      <vt:lpstr>Step 4: Export data to R Studio for development</vt:lpstr>
      <vt:lpstr>Step 5: Load the required packages</vt:lpstr>
      <vt:lpstr>Step 6: Create the variables needed for the data validation test</vt:lpstr>
      <vt:lpstr>Step 7: Create the data validation test</vt:lpstr>
      <vt:lpstr>Step 8: Start the chart by initializing the ggplot function</vt:lpstr>
      <vt:lpstr>Step 9: Add a scatter plot layer to the R visual</vt:lpstr>
      <vt:lpstr>Step 10: Add regression line layer to the R visuals</vt:lpstr>
      <vt:lpstr>Step 11: Add a title to the chart</vt:lpstr>
      <vt:lpstr>Step 12: Change the chart’s theme</vt:lpstr>
      <vt:lpstr>Step 13: Perform some last minute cleanup</vt:lpstr>
      <vt:lpstr>Step 14: Add code to Power BI</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Hana Le</dc:creator>
  <cp:lastModifiedBy>South Stephen</cp:lastModifiedBy>
  <cp:revision>477</cp:revision>
  <dcterms:created xsi:type="dcterms:W3CDTF">2021-08-11T03:53:00Z</dcterms:created>
  <dcterms:modified xsi:type="dcterms:W3CDTF">2025-08-06T12:24:49Z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7F26FF188CAC4E16AE834D8AA81AC329_12</vt:lpwstr>
  </property>
  <property fmtid="{D5CDD505-2E9C-101B-9397-08002B2CF9AE}" pid="3" name="KSOProductBuildVer">
    <vt:lpwstr>1033-12.2.0.22222</vt:lpwstr>
  </property>
</Properties>
</file>